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27"/>
  </p:notesMasterIdLst>
  <p:handoutMasterIdLst>
    <p:handoutMasterId r:id="rId28"/>
  </p:handoutMasterIdLst>
  <p:sldIdLst>
    <p:sldId id="256" r:id="rId2"/>
    <p:sldId id="257" r:id="rId3"/>
    <p:sldId id="281" r:id="rId4"/>
    <p:sldId id="258" r:id="rId5"/>
    <p:sldId id="259" r:id="rId6"/>
    <p:sldId id="260" r:id="rId7"/>
    <p:sldId id="261" r:id="rId8"/>
    <p:sldId id="262" r:id="rId9"/>
    <p:sldId id="264" r:id="rId10"/>
    <p:sldId id="265" r:id="rId11"/>
    <p:sldId id="266" r:id="rId12"/>
    <p:sldId id="267" r:id="rId13"/>
    <p:sldId id="268" r:id="rId14"/>
    <p:sldId id="269" r:id="rId15"/>
    <p:sldId id="272" r:id="rId16"/>
    <p:sldId id="273" r:id="rId17"/>
    <p:sldId id="263" r:id="rId18"/>
    <p:sldId id="274" r:id="rId19"/>
    <p:sldId id="275" r:id="rId20"/>
    <p:sldId id="276" r:id="rId21"/>
    <p:sldId id="277" r:id="rId22"/>
    <p:sldId id="278" r:id="rId23"/>
    <p:sldId id="279" r:id="rId24"/>
    <p:sldId id="282" r:id="rId25"/>
    <p:sldId id="280"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4 Overview" id="{9DC92457-E622-471A-8B46-1312BEDB3139}">
          <p14:sldIdLst>
            <p14:sldId id="256"/>
            <p14:sldId id="257"/>
            <p14:sldId id="281"/>
            <p14:sldId id="258"/>
          </p14:sldIdLst>
        </p14:section>
        <p14:section name="Activity 1: What a Plant Needs &quot;Food&quot;" id="{8196CD51-AB2A-40ED-8F49-68D9BC075AEA}">
          <p14:sldIdLst>
            <p14:sldId id="259"/>
          </p14:sldIdLst>
        </p14:section>
        <p14:section name="Activity 2: Humanity Against Hunger" id="{B4885ABF-97F8-4AAC-B99E-D4E1C940345B}">
          <p14:sldIdLst>
            <p14:sldId id="260"/>
          </p14:sldIdLst>
        </p14:section>
        <p14:section name="Activity 2: Print Version Humanity Against Hunger" id="{8BC1AB7F-2CE5-48E4-A5A7-55B98A859F7F}">
          <p14:sldIdLst>
            <p14:sldId id="261"/>
            <p14:sldId id="262"/>
            <p14:sldId id="264"/>
            <p14:sldId id="265"/>
            <p14:sldId id="266"/>
            <p14:sldId id="267"/>
            <p14:sldId id="268"/>
            <p14:sldId id="269"/>
            <p14:sldId id="272"/>
            <p14:sldId id="273"/>
          </p14:sldIdLst>
        </p14:section>
        <p14:section name="Extension Activity: Investigating Calcium Deficiency" id="{B795D5DA-3364-486E-B565-751F0297EB27}">
          <p14:sldIdLst>
            <p14:sldId id="263"/>
            <p14:sldId id="274"/>
            <p14:sldId id="275"/>
            <p14:sldId id="276"/>
            <p14:sldId id="277"/>
            <p14:sldId id="278"/>
            <p14:sldId id="279"/>
            <p14:sldId id="282"/>
            <p14:sldId id="28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0" autoAdjust="0"/>
    <p:restoredTop sz="81310" autoAdjust="0"/>
  </p:normalViewPr>
  <p:slideViewPr>
    <p:cSldViewPr snapToGrid="0">
      <p:cViewPr>
        <p:scale>
          <a:sx n="69" d="100"/>
          <a:sy n="69" d="100"/>
        </p:scale>
        <p:origin x="600"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Nourishing the Planet in the 21st Century - High School</a:t>
            </a: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C46869B-9DE3-44EA-9DB8-88EF89BDA977}" type="datetimeFigureOut">
              <a:rPr lang="en-US" smtClean="0"/>
              <a:t>2/21/19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a:t>Nutrients for Life Foundation</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2DB3ACE-3CE0-4F22-AFB9-7F187A99363E}" type="slidenum">
              <a:rPr lang="en-US" smtClean="0"/>
              <a:t>‹#›</a:t>
            </a:fld>
            <a:endParaRPr lang="en-US"/>
          </a:p>
        </p:txBody>
      </p:sp>
    </p:spTree>
    <p:extLst>
      <p:ext uri="{BB962C8B-B14F-4D97-AF65-F5344CB8AC3E}">
        <p14:creationId xmlns:p14="http://schemas.microsoft.com/office/powerpoint/2010/main" val="20656617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Nourishing the Planet in the 21st Century - High School</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80290E8-602E-4EBB-9A88-B213A2EAF1C3}" type="datetimeFigureOut">
              <a:rPr lang="en-US" smtClean="0"/>
              <a:t>2/21/19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a:t>Nutrients for Life Foundation</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A1DD5D8-ADCE-47C8-BECD-9C00F50E23B4}" type="slidenum">
              <a:rPr lang="en-US" smtClean="0"/>
              <a:t>‹#›</a:t>
            </a:fld>
            <a:endParaRPr lang="en-US"/>
          </a:p>
        </p:txBody>
      </p:sp>
    </p:spTree>
    <p:extLst>
      <p:ext uri="{BB962C8B-B14F-4D97-AF65-F5344CB8AC3E}">
        <p14:creationId xmlns:p14="http://schemas.microsoft.com/office/powerpoint/2010/main" val="133356110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nutrientsforlife.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plants.usda.gov/npk/mai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Lesson 4: Plant Nutrient Deficiencies – Page 118 </a:t>
            </a:r>
          </a:p>
          <a:p>
            <a:r>
              <a:rPr lang="en-US" b="1" dirty="0"/>
              <a:t>Nourishing the Planet in the 21</a:t>
            </a:r>
            <a:r>
              <a:rPr lang="en-US" b="1" baseline="30000" dirty="0"/>
              <a:t>st</a:t>
            </a:r>
            <a:r>
              <a:rPr lang="en-US" b="1" dirty="0"/>
              <a:t> Century</a:t>
            </a:r>
          </a:p>
          <a:p>
            <a:r>
              <a:rPr lang="en-US" dirty="0"/>
              <a:t>Download your free copy of the curriculum: https://www.nutrientsforlife.org/for-teachers.</a:t>
            </a:r>
          </a:p>
          <a:p>
            <a:endParaRPr lang="en-US" dirty="0"/>
          </a:p>
          <a:p>
            <a:pPr defTabSz="931774">
              <a:defRPr/>
            </a:pPr>
            <a:r>
              <a:rPr lang="en-US" dirty="0"/>
              <a:t>Students consider how soil forms into layers called soil horizons that have distinct compositions and functions.</a:t>
            </a:r>
          </a:p>
          <a:p>
            <a:pPr defTabSz="931774">
              <a:defRPr/>
            </a:pPr>
            <a:endParaRPr lang="en-US" b="1" dirty="0"/>
          </a:p>
          <a:p>
            <a:pPr defTabSz="931774">
              <a:defRPr/>
            </a:pPr>
            <a:r>
              <a:rPr lang="en-US" b="1" dirty="0"/>
              <a:t>Topics Covered and Major Concept</a:t>
            </a:r>
          </a:p>
          <a:p>
            <a:r>
              <a:rPr lang="en-US" dirty="0"/>
              <a:t>Elaborate: Students deepen their understanding of the nutritional requirements of plants by diagnosing plant nutrient deficiencies. Crop plants with nutrient deficiencies show specific symptoms. These deficiencies can be corrected by using fertilizers that restore nutrient balance to the soil.</a:t>
            </a:r>
          </a:p>
          <a:p>
            <a:endParaRPr lang="en-US" dirty="0"/>
          </a:p>
          <a:p>
            <a:r>
              <a:rPr lang="en-US" b="1" u="sng" dirty="0"/>
              <a:t>Alignment</a:t>
            </a:r>
            <a:r>
              <a:rPr lang="en-US" b="1" u="sng" baseline="0" dirty="0"/>
              <a:t> with Next Generation Science Standards</a:t>
            </a:r>
          </a:p>
          <a:p>
            <a:endParaRPr lang="en-US" baseline="0" dirty="0"/>
          </a:p>
          <a:p>
            <a:r>
              <a:rPr lang="en-US" b="1" baseline="0" dirty="0"/>
              <a:t>Science Practices in Lesson 4</a:t>
            </a:r>
          </a:p>
          <a:p>
            <a:r>
              <a:rPr lang="en-US" baseline="0" dirty="0"/>
              <a:t>Planning and Carrying Out Investigations</a:t>
            </a:r>
          </a:p>
          <a:p>
            <a:r>
              <a:rPr lang="en-US" baseline="0" dirty="0"/>
              <a:t>Analyzing and Interpreting Data</a:t>
            </a:r>
          </a:p>
          <a:p>
            <a:r>
              <a:rPr lang="en-US" baseline="0" dirty="0"/>
              <a:t>Using Mathematics and Computational Thinking</a:t>
            </a:r>
          </a:p>
          <a:p>
            <a:r>
              <a:rPr lang="en-US" baseline="0" dirty="0"/>
              <a:t>Constructing Explanations and Designing Solutions</a:t>
            </a:r>
          </a:p>
          <a:p>
            <a:r>
              <a:rPr lang="en-US" baseline="0" dirty="0"/>
              <a:t>Engaging in Argument from Evidence</a:t>
            </a:r>
          </a:p>
          <a:p>
            <a:r>
              <a:rPr lang="en-US" baseline="0" dirty="0"/>
              <a:t>Obtaining, Evaluating, and Communicating Information</a:t>
            </a:r>
          </a:p>
          <a:p>
            <a:endParaRPr lang="en-US" dirty="0"/>
          </a:p>
          <a:p>
            <a:pPr defTabSz="931774">
              <a:defRPr/>
            </a:pPr>
            <a:r>
              <a:rPr lang="en-US" b="1" baseline="0" dirty="0"/>
              <a:t>Selected Disciplinary Core Ideas in Lesson 4</a:t>
            </a:r>
          </a:p>
          <a:p>
            <a:r>
              <a:rPr lang="en-US" b="1" dirty="0"/>
              <a:t>LS1.A: Structure and Function: </a:t>
            </a:r>
            <a:r>
              <a:rPr lang="en-US" dirty="0"/>
              <a:t>Systems of specialized cells within organisms help them perform the essential functions of life.</a:t>
            </a:r>
          </a:p>
          <a:p>
            <a:r>
              <a:rPr lang="en-US" b="1" dirty="0"/>
              <a:t>LS1.C: Organization for Matter and Energy Flow in Organisms: </a:t>
            </a:r>
            <a:r>
              <a:rPr lang="en-US" dirty="0"/>
              <a:t>The process of photosynthesis converts light energy to stored chemical energy by converting carbon dioxide plus water into sugars plus released oxygen.</a:t>
            </a:r>
          </a:p>
          <a:p>
            <a:r>
              <a:rPr lang="en-US" b="1" dirty="0"/>
              <a:t>LS1.C: Organization for Matter and Energy Flow in Organisms: </a:t>
            </a:r>
            <a:r>
              <a:rPr lang="en-US" dirty="0"/>
              <a:t>As matter and energy flow through different organizational levels of living systems, chemical elements are recombined in different ways to form different products.</a:t>
            </a:r>
          </a:p>
          <a:p>
            <a:r>
              <a:rPr lang="en-US" b="1" dirty="0"/>
              <a:t>LS2.B: Cycles of Mater and Energy Transfer in Ecosystems: </a:t>
            </a:r>
            <a:r>
              <a:rPr lang="en-US" dirty="0"/>
              <a:t>Photosynthesis and cellular respiration are important components of the carbon cycle, in which carbon is exchanged among the biosphere, atmosphere, oceans, and geosphere through chemical, physical, geological, and biological processes.</a:t>
            </a:r>
            <a:endParaRPr lang="en-US" b="0" baseline="0" dirty="0"/>
          </a:p>
          <a:p>
            <a:r>
              <a:rPr lang="en-US" b="1" baseline="0" dirty="0"/>
              <a:t>LS1:C: Organization for Matter and Energy Flow in Organisms: </a:t>
            </a:r>
            <a:r>
              <a:rPr lang="en-US" baseline="0" dirty="0"/>
              <a:t>The sugar molecules thus formed contain carbon, hydrogen, and oxygen, their hydrocarbon backbones are used to make amino acids and other carbon-</a:t>
            </a:r>
            <a:r>
              <a:rPr lang="en-US" baseline="0" dirty="0" err="1"/>
              <a:t>mased</a:t>
            </a:r>
            <a:r>
              <a:rPr lang="en-US" baseline="0" dirty="0"/>
              <a:t> molecules that can be assembled into larger molecules (such as proteins or DNA) used, for example, to form new cells.</a:t>
            </a:r>
          </a:p>
          <a:p>
            <a:r>
              <a:rPr lang="en-US" b="1" baseline="0" dirty="0"/>
              <a:t>LS2.B: Cycles of Matter and Energy Transfer in Ecosystems</a:t>
            </a:r>
            <a:r>
              <a:rPr lang="en-US" baseline="0" dirty="0"/>
              <a:t>: The chemical elements that make up the molecules of organisms pass through food webs and into and out of the atmosphere and soil, and recombine in different ways.</a:t>
            </a:r>
          </a:p>
          <a:p>
            <a:r>
              <a:rPr lang="en-US" b="1" baseline="0" dirty="0"/>
              <a:t>LS2.C: Ecosystem Dynamics, Functioning, and Resilience</a:t>
            </a:r>
            <a:r>
              <a:rPr lang="en-US" baseline="0" dirty="0"/>
              <a:t>: Moreover, anthropogenic changes (induced by human activity) in the environment – including habitat destruction, pollution, introduction of invasive species, overpopulation, and climate change – can disrupt an ecosystem and threaten the survival of some species.</a:t>
            </a:r>
          </a:p>
          <a:p>
            <a:pPr defTabSz="931774">
              <a:defRPr/>
            </a:pPr>
            <a:r>
              <a:rPr lang="en-US" b="1" dirty="0"/>
              <a:t>LS4.d: Biodiversity and Humans: </a:t>
            </a:r>
            <a:r>
              <a:rPr lang="en-US" dirty="0"/>
              <a:t>Humans depend on the living world for the resources and other benefits provided by biodiversity. But human activity is also having adverse impacts on biodiversity through overpopulation, overexploitation, habitat destruction, pollution, introduction of invasive species, and climate change.</a:t>
            </a:r>
          </a:p>
          <a:p>
            <a:r>
              <a:rPr lang="en-US" b="1" dirty="0"/>
              <a:t>ESS3.C: Human Impacts on Earth Systems:</a:t>
            </a:r>
            <a:r>
              <a:rPr lang="en-US" dirty="0"/>
              <a:t> The sustainability of human societies and the biodiversity that supports them require responsible management of natural resources.</a:t>
            </a:r>
          </a:p>
          <a:p>
            <a:r>
              <a:rPr lang="en-US" b="1" dirty="0"/>
              <a:t>ETS1.A: Defining and Delimiting Engineering Problems: </a:t>
            </a:r>
            <a:r>
              <a:rPr lang="en-US" dirty="0"/>
              <a:t>Humanity faces major global challenges today, such as the need for supplies of clean water and food or for energy sources that minimize pollution, which can be addressed through engineering. These global challenges also may have manifestations in local communities.</a:t>
            </a:r>
          </a:p>
          <a:p>
            <a:r>
              <a:rPr lang="en-US" b="1" dirty="0"/>
              <a:t>ETS1.B: Developing Possible Solutions:</a:t>
            </a:r>
            <a:r>
              <a:rPr lang="en-US" dirty="0"/>
              <a:t> When evaluating solutions it is important to take into account a range of constraints, including cost, safety, reliability, and aesthetics and to consider social, cultural, and environmental impacts.</a:t>
            </a:r>
            <a:endParaRPr lang="en-US" b="1" dirty="0"/>
          </a:p>
          <a:p>
            <a:pPr defTabSz="931774">
              <a:defRPr/>
            </a:pPr>
            <a:endParaRPr lang="en-US" b="1" baseline="0" dirty="0"/>
          </a:p>
          <a:p>
            <a:r>
              <a:rPr lang="en-US" b="1" dirty="0"/>
              <a:t>Crosscutting Concepts in Lesson 4</a:t>
            </a:r>
          </a:p>
          <a:p>
            <a:r>
              <a:rPr lang="en-US" dirty="0"/>
              <a:t>Patterns</a:t>
            </a:r>
          </a:p>
          <a:p>
            <a:r>
              <a:rPr lang="en-US" dirty="0"/>
              <a:t>Cause &amp; Effect</a:t>
            </a:r>
          </a:p>
          <a:p>
            <a:r>
              <a:rPr lang="en-US" dirty="0"/>
              <a:t>Stability</a:t>
            </a:r>
            <a:r>
              <a:rPr lang="en-US" baseline="0" dirty="0"/>
              <a:t> and Change of Systems</a:t>
            </a:r>
          </a:p>
          <a:p>
            <a:endParaRPr lang="en-US" baseline="0" dirty="0"/>
          </a:p>
          <a:p>
            <a:r>
              <a:rPr lang="en-US" b="1" u="sng" dirty="0"/>
              <a:t>Common Core Standards in Lesson 4</a:t>
            </a:r>
          </a:p>
          <a:p>
            <a:r>
              <a:rPr lang="en-US" dirty="0"/>
              <a:t>English Language Arts/Literacy</a:t>
            </a:r>
          </a:p>
          <a:p>
            <a:r>
              <a:rPr lang="en-US" dirty="0"/>
              <a:t>Anchor Standards</a:t>
            </a:r>
          </a:p>
          <a:p>
            <a:r>
              <a:rPr lang="en-US" dirty="0"/>
              <a:t>CCSS.ELA-LITERACy.CCRA.R.1</a:t>
            </a:r>
          </a:p>
          <a:p>
            <a:pPr defTabSz="931774">
              <a:defRPr/>
            </a:pPr>
            <a:r>
              <a:rPr lang="en-US" dirty="0"/>
              <a:t>CCSS.ELA-LITERACy.CCRA.R.2</a:t>
            </a:r>
          </a:p>
          <a:p>
            <a:r>
              <a:rPr lang="en-US" dirty="0"/>
              <a:t>CCSS.ELA-LITERACy.CCRA.R.7</a:t>
            </a:r>
          </a:p>
          <a:p>
            <a:r>
              <a:rPr lang="en-US" dirty="0"/>
              <a:t>CCSS.ELA-LITERACy.CCRA.R.10</a:t>
            </a:r>
          </a:p>
          <a:p>
            <a:r>
              <a:rPr lang="en-US" dirty="0"/>
              <a:t>CCSS.ELA-LITERACy.CCRA.W.1</a:t>
            </a:r>
          </a:p>
          <a:p>
            <a:r>
              <a:rPr lang="en-US" dirty="0"/>
              <a:t>CSS.ELA-LITERACy.CCRA.W.9</a:t>
            </a:r>
          </a:p>
          <a:p>
            <a:r>
              <a:rPr lang="en-US" dirty="0"/>
              <a:t>CCSS.ELA-LITERACy.CCRA.SL.1</a:t>
            </a:r>
          </a:p>
          <a:p>
            <a:r>
              <a:rPr lang="en-US" dirty="0"/>
              <a:t>CCSS.ELA-LITERACy.CCRA.SL.2</a:t>
            </a:r>
          </a:p>
          <a:p>
            <a:r>
              <a:rPr lang="en-US" dirty="0"/>
              <a:t>CCSS.ELA-LITERACy.CCRA.SL.4</a:t>
            </a:r>
          </a:p>
          <a:p>
            <a:pPr defTabSz="931774">
              <a:defRPr/>
            </a:pPr>
            <a:r>
              <a:rPr lang="en-US" dirty="0"/>
              <a:t>CCSS.ELA-LITERACy.CCRA.L.4</a:t>
            </a:r>
          </a:p>
          <a:p>
            <a:r>
              <a:rPr lang="en-US" dirty="0"/>
              <a:t>CCSS.ELA-LITERACy.CCRA.L.6</a:t>
            </a:r>
          </a:p>
          <a:p>
            <a:endParaRPr lang="en-US" dirty="0"/>
          </a:p>
          <a:p>
            <a:r>
              <a:rPr lang="en-US" b="1" dirty="0"/>
              <a:t>Math Standards</a:t>
            </a:r>
          </a:p>
          <a:p>
            <a:r>
              <a:rPr lang="en-US" dirty="0"/>
              <a:t>Standards for Mathematical Practice</a:t>
            </a:r>
          </a:p>
          <a:p>
            <a:r>
              <a:rPr lang="en-US" dirty="0"/>
              <a:t>CCSS.mATH.PRACTICE.mP2</a:t>
            </a:r>
          </a:p>
          <a:p>
            <a:pPr defTabSz="931774">
              <a:defRPr/>
            </a:pPr>
            <a:r>
              <a:rPr lang="en-US" dirty="0"/>
              <a:t>CCSS.mATH.PRACTICE.mP4</a:t>
            </a:r>
          </a:p>
          <a:p>
            <a:pPr defTabSz="931774">
              <a:defRPr/>
            </a:pPr>
            <a:endParaRPr lang="en-US" dirty="0"/>
          </a:p>
          <a:p>
            <a:pPr defTabSz="931774">
              <a:defRPr/>
            </a:pPr>
            <a:r>
              <a:rPr lang="en-US" dirty="0"/>
              <a:t>The Nutrients for Life Foundation provides a search tool on their website, </a:t>
            </a:r>
            <a:r>
              <a:rPr lang="en-US" b="1" dirty="0">
                <a:hlinkClick r:id="rId3"/>
              </a:rPr>
              <a:t>http://nutrientsforlife.org,</a:t>
            </a:r>
            <a:r>
              <a:rPr lang="en-US" b="1" dirty="0"/>
              <a:t> </a:t>
            </a:r>
            <a:r>
              <a:rPr lang="en-US" dirty="0"/>
              <a:t>allowing teachers to select their state and find soil science lessons that correlate with their state’s science standards.  The search tool can align this curriculum with science standards for all 50 states, </a:t>
            </a:r>
            <a:r>
              <a:rPr lang="en-US" i="1" dirty="0"/>
              <a:t>National Sciences Education Standards, Common Core State Standards, </a:t>
            </a:r>
            <a:r>
              <a:rPr lang="en-US" dirty="0"/>
              <a:t>and </a:t>
            </a:r>
            <a:r>
              <a:rPr lang="en-US" i="1" dirty="0"/>
              <a:t>Next Generation Science Standards.</a:t>
            </a:r>
            <a:endParaRPr lang="en-US" dirty="0"/>
          </a:p>
          <a:p>
            <a:pPr defTabSz="931774">
              <a:defRPr/>
            </a:pPr>
            <a:endParaRPr lang="en-US" dirty="0"/>
          </a:p>
          <a:p>
            <a:r>
              <a:rPr lang="en-US" dirty="0"/>
              <a:t>In </a:t>
            </a:r>
            <a:r>
              <a:rPr lang="en-US" i="1" dirty="0"/>
              <a:t>Elaborate </a:t>
            </a:r>
            <a:r>
              <a:rPr lang="en-US" dirty="0"/>
              <a:t>lessons, students apply or extend previously introduced concepts and experiences to new situations. In the </a:t>
            </a:r>
            <a:r>
              <a:rPr lang="en-US" i="1" dirty="0"/>
              <a:t>Elaborate </a:t>
            </a:r>
            <a:r>
              <a:rPr lang="en-US" dirty="0"/>
              <a:t>lessons in this module (Lesson 4, Plant Nutrient Deficiencies and Lesson 5, Fertilizers and The Environment) , students make conceptual connections between new and former experiences, connecting aspects of their plant and soil investigations with their concepts of scientific inquiry;</a:t>
            </a:r>
          </a:p>
          <a:p>
            <a:pPr lvl="0"/>
            <a:r>
              <a:rPr lang="en-US" dirty="0"/>
              <a:t>connect ideas, solve problems, and apply their understanding to a new situation;</a:t>
            </a:r>
          </a:p>
          <a:p>
            <a:pPr lvl="0"/>
            <a:r>
              <a:rPr lang="en-US" dirty="0"/>
              <a:t>use scientific terms and descriptions;</a:t>
            </a:r>
          </a:p>
          <a:p>
            <a:pPr lvl="0"/>
            <a:r>
              <a:rPr lang="en-US" dirty="0"/>
              <a:t>draw reasonable conclusions from evidence and data;</a:t>
            </a:r>
          </a:p>
          <a:p>
            <a:pPr lvl="0"/>
            <a:r>
              <a:rPr lang="en-US" dirty="0"/>
              <a:t>deepen their understanding of concepts and processes; and</a:t>
            </a:r>
          </a:p>
          <a:p>
            <a:pPr lvl="0"/>
            <a:r>
              <a:rPr lang="en-US" dirty="0"/>
              <a:t>communicate their understanding to others.</a:t>
            </a:r>
          </a:p>
          <a:p>
            <a:pPr defTabSz="931774">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1</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4165404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buFont typeface="Arial"/>
              <a:buNone/>
              <a:defRPr/>
            </a:pPr>
            <a:r>
              <a:rPr lang="en-US" b="1" dirty="0"/>
              <a:t>Teacher notes: Page 124</a:t>
            </a:r>
          </a:p>
          <a:p>
            <a:pPr>
              <a:defRPr/>
            </a:pPr>
            <a:r>
              <a:rPr lang="en-US" dirty="0"/>
              <a:t>Click through the answers to aid your discussion.</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B851723-E5B1-4C84-B61E-BDE1705ECC94}" type="slidenum">
              <a:rPr lang="en-US" altLang="en-US"/>
              <a:pPr/>
              <a:t>10</a:t>
            </a:fld>
            <a:endParaRPr lang="en-US" altLang="en-US"/>
          </a:p>
        </p:txBody>
      </p:sp>
      <p:sp>
        <p:nvSpPr>
          <p:cNvPr id="2" name="Footer Placeholder 1"/>
          <p:cNvSpPr>
            <a:spLocks noGrp="1"/>
          </p:cNvSpPr>
          <p:nvPr>
            <p:ph type="ftr" sz="quarter" idx="10"/>
          </p:nvPr>
        </p:nvSpPr>
        <p:spPr/>
        <p:txBody>
          <a:bodyPr/>
          <a:lstStyle/>
          <a:p>
            <a:r>
              <a:rPr lang="en-US"/>
              <a:t>Nutrients for Life Foundation</a:t>
            </a:r>
          </a:p>
        </p:txBody>
      </p:sp>
      <p:sp>
        <p:nvSpPr>
          <p:cNvPr id="4" name="Header Placeholder 3"/>
          <p:cNvSpPr>
            <a:spLocks noGrp="1"/>
          </p:cNvSpPr>
          <p:nvPr>
            <p:ph type="hdr" sz="quarter" idx="11"/>
          </p:nvPr>
        </p:nvSpPr>
        <p:spPr/>
        <p:txBody>
          <a:bodyPr/>
          <a:lstStyle/>
          <a:p>
            <a:r>
              <a:rPr lang="en-US"/>
              <a:t>Nourishing the Planet in the 21st Century - High School</a:t>
            </a:r>
          </a:p>
        </p:txBody>
      </p:sp>
    </p:spTree>
    <p:extLst>
      <p:ext uri="{BB962C8B-B14F-4D97-AF65-F5344CB8AC3E}">
        <p14:creationId xmlns:p14="http://schemas.microsoft.com/office/powerpoint/2010/main" val="3221866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notes:</a:t>
            </a:r>
          </a:p>
          <a:p>
            <a:pPr>
              <a:buFontTx/>
              <a:buNone/>
            </a:pPr>
            <a:r>
              <a:rPr lang="en-US" altLang="en-US" dirty="0"/>
              <a:t>Ask students how they arrived at their diagnosis for case 2.</a:t>
            </a:r>
          </a:p>
          <a:p>
            <a:pPr>
              <a:buFontTx/>
              <a:buNone/>
            </a:pPr>
            <a:endParaRPr lang="en-US" altLang="en-US" dirty="0"/>
          </a:p>
          <a:p>
            <a:pPr>
              <a:buFontTx/>
              <a:buNone/>
            </a:pPr>
            <a:r>
              <a:rPr lang="en-US" altLang="en-US" dirty="0"/>
              <a:t>Write the students’ diagnoses on the board or exit the presentation and type within each table for each case study.</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0710308-85A6-4D3F-A363-A30279F2A196}" type="slidenum">
              <a:rPr lang="en-US" altLang="en-US"/>
              <a:pPr/>
              <a:t>11</a:t>
            </a:fld>
            <a:endParaRPr lang="en-US" altLang="en-US"/>
          </a:p>
        </p:txBody>
      </p:sp>
      <p:sp>
        <p:nvSpPr>
          <p:cNvPr id="2" name="Footer Placeholder 1"/>
          <p:cNvSpPr>
            <a:spLocks noGrp="1"/>
          </p:cNvSpPr>
          <p:nvPr>
            <p:ph type="ftr" sz="quarter" idx="10"/>
          </p:nvPr>
        </p:nvSpPr>
        <p:spPr/>
        <p:txBody>
          <a:bodyPr/>
          <a:lstStyle/>
          <a:p>
            <a:r>
              <a:rPr lang="en-US"/>
              <a:t>Nutrients for Life Foundation</a:t>
            </a:r>
          </a:p>
        </p:txBody>
      </p:sp>
      <p:sp>
        <p:nvSpPr>
          <p:cNvPr id="3" name="Header Placeholder 2"/>
          <p:cNvSpPr>
            <a:spLocks noGrp="1"/>
          </p:cNvSpPr>
          <p:nvPr>
            <p:ph type="hdr" sz="quarter" idx="11"/>
          </p:nvPr>
        </p:nvSpPr>
        <p:spPr/>
        <p:txBody>
          <a:bodyPr/>
          <a:lstStyle/>
          <a:p>
            <a:r>
              <a:rPr lang="en-US"/>
              <a:t>Nourishing the Planet in the 21st Century - High School</a:t>
            </a:r>
          </a:p>
        </p:txBody>
      </p:sp>
    </p:spTree>
    <p:extLst>
      <p:ext uri="{BB962C8B-B14F-4D97-AF65-F5344CB8AC3E}">
        <p14:creationId xmlns:p14="http://schemas.microsoft.com/office/powerpoint/2010/main" val="1202802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buFont typeface="Arial"/>
              <a:buNone/>
              <a:defRPr/>
            </a:pPr>
            <a:r>
              <a:rPr lang="en-US" b="1" dirty="0"/>
              <a:t>Teacher notes: page</a:t>
            </a:r>
            <a:r>
              <a:rPr lang="en-US" b="1" baseline="0" dirty="0"/>
              <a:t> 125</a:t>
            </a:r>
            <a:endParaRPr lang="en-US" b="1" dirty="0"/>
          </a:p>
          <a:p>
            <a:pPr>
              <a:buFont typeface="Arial"/>
              <a:buNone/>
              <a:defRPr/>
            </a:pPr>
            <a:r>
              <a:rPr lang="en-US" dirty="0"/>
              <a:t>Click through the answers to aid your discussion.</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4EE827A-026F-4E24-B944-496039972B84}" type="slidenum">
              <a:rPr lang="en-US" altLang="en-US"/>
              <a:pPr/>
              <a:t>12</a:t>
            </a:fld>
            <a:endParaRPr lang="en-US" altLang="en-US"/>
          </a:p>
        </p:txBody>
      </p:sp>
      <p:sp>
        <p:nvSpPr>
          <p:cNvPr id="2" name="Footer Placeholder 1"/>
          <p:cNvSpPr>
            <a:spLocks noGrp="1"/>
          </p:cNvSpPr>
          <p:nvPr>
            <p:ph type="ftr" sz="quarter" idx="10"/>
          </p:nvPr>
        </p:nvSpPr>
        <p:spPr/>
        <p:txBody>
          <a:bodyPr/>
          <a:lstStyle/>
          <a:p>
            <a:r>
              <a:rPr lang="en-US"/>
              <a:t>Nutrients for Life Foundation</a:t>
            </a:r>
          </a:p>
        </p:txBody>
      </p:sp>
      <p:sp>
        <p:nvSpPr>
          <p:cNvPr id="4" name="Header Placeholder 3"/>
          <p:cNvSpPr>
            <a:spLocks noGrp="1"/>
          </p:cNvSpPr>
          <p:nvPr>
            <p:ph type="hdr" sz="quarter" idx="11"/>
          </p:nvPr>
        </p:nvSpPr>
        <p:spPr/>
        <p:txBody>
          <a:bodyPr/>
          <a:lstStyle/>
          <a:p>
            <a:r>
              <a:rPr lang="en-US"/>
              <a:t>Nourishing the Planet in the 21st Century - High School</a:t>
            </a:r>
          </a:p>
        </p:txBody>
      </p:sp>
    </p:spTree>
    <p:extLst>
      <p:ext uri="{BB962C8B-B14F-4D97-AF65-F5344CB8AC3E}">
        <p14:creationId xmlns:p14="http://schemas.microsoft.com/office/powerpoint/2010/main" val="713405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notes: Page</a:t>
            </a:r>
            <a:r>
              <a:rPr lang="en-US" altLang="en-US" b="1" baseline="0" dirty="0"/>
              <a:t> 125 </a:t>
            </a:r>
            <a:endParaRPr lang="en-US" altLang="en-US" b="1" dirty="0"/>
          </a:p>
          <a:p>
            <a:pPr>
              <a:buFontTx/>
              <a:buNone/>
            </a:pPr>
            <a:r>
              <a:rPr lang="en-US" altLang="en-US" dirty="0"/>
              <a:t>Ask students how they arrived at their diagnosis for case 3.</a:t>
            </a:r>
          </a:p>
          <a:p>
            <a:pPr>
              <a:buFontTx/>
              <a:buNone/>
            </a:pPr>
            <a:r>
              <a:rPr lang="en-US" altLang="en-US" dirty="0"/>
              <a:t>Write the students’ diagnoses on the board or exit the presentation and type within each table for each case study.</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F6131DE-D3C8-4004-9F3F-EAB730AE7C3A}" type="slidenum">
              <a:rPr lang="en-US" altLang="en-US"/>
              <a:pPr/>
              <a:t>13</a:t>
            </a:fld>
            <a:endParaRPr lang="en-US" altLang="en-US"/>
          </a:p>
        </p:txBody>
      </p:sp>
      <p:sp>
        <p:nvSpPr>
          <p:cNvPr id="2" name="Footer Placeholder 1"/>
          <p:cNvSpPr>
            <a:spLocks noGrp="1"/>
          </p:cNvSpPr>
          <p:nvPr>
            <p:ph type="ftr" sz="quarter" idx="10"/>
          </p:nvPr>
        </p:nvSpPr>
        <p:spPr/>
        <p:txBody>
          <a:bodyPr/>
          <a:lstStyle/>
          <a:p>
            <a:r>
              <a:rPr lang="en-US"/>
              <a:t>Nutrients for Life Foundation</a:t>
            </a:r>
          </a:p>
        </p:txBody>
      </p:sp>
      <p:sp>
        <p:nvSpPr>
          <p:cNvPr id="3" name="Header Placeholder 2"/>
          <p:cNvSpPr>
            <a:spLocks noGrp="1"/>
          </p:cNvSpPr>
          <p:nvPr>
            <p:ph type="hdr" sz="quarter" idx="11"/>
          </p:nvPr>
        </p:nvSpPr>
        <p:spPr/>
        <p:txBody>
          <a:bodyPr/>
          <a:lstStyle/>
          <a:p>
            <a:r>
              <a:rPr lang="en-US"/>
              <a:t>Nourishing the Planet in the 21st Century - High School</a:t>
            </a:r>
          </a:p>
        </p:txBody>
      </p:sp>
    </p:spTree>
    <p:extLst>
      <p:ext uri="{BB962C8B-B14F-4D97-AF65-F5344CB8AC3E}">
        <p14:creationId xmlns:p14="http://schemas.microsoft.com/office/powerpoint/2010/main" val="3882342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buFont typeface="Arial"/>
              <a:buNone/>
              <a:defRPr/>
            </a:pPr>
            <a:r>
              <a:rPr lang="en-US" b="1" dirty="0"/>
              <a:t>Teacher notes:</a:t>
            </a:r>
            <a:r>
              <a:rPr lang="en-US" b="1" baseline="0" dirty="0"/>
              <a:t> Page 125 </a:t>
            </a:r>
            <a:endParaRPr lang="en-US" b="1" dirty="0"/>
          </a:p>
          <a:p>
            <a:pPr>
              <a:defRPr/>
            </a:pPr>
            <a:r>
              <a:rPr lang="en-US" dirty="0"/>
              <a:t>Click through the answers to aid your discussion.</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9750D26-FD13-45BF-A4FB-93CC3A8DC4C0}" type="slidenum">
              <a:rPr lang="en-US" altLang="en-US"/>
              <a:pPr/>
              <a:t>14</a:t>
            </a:fld>
            <a:endParaRPr lang="en-US" altLang="en-US"/>
          </a:p>
        </p:txBody>
      </p:sp>
      <p:sp>
        <p:nvSpPr>
          <p:cNvPr id="2" name="Footer Placeholder 1"/>
          <p:cNvSpPr>
            <a:spLocks noGrp="1"/>
          </p:cNvSpPr>
          <p:nvPr>
            <p:ph type="ftr" sz="quarter" idx="10"/>
          </p:nvPr>
        </p:nvSpPr>
        <p:spPr/>
        <p:txBody>
          <a:bodyPr/>
          <a:lstStyle/>
          <a:p>
            <a:r>
              <a:rPr lang="en-US"/>
              <a:t>Nutrients for Life Foundation</a:t>
            </a:r>
          </a:p>
        </p:txBody>
      </p:sp>
      <p:sp>
        <p:nvSpPr>
          <p:cNvPr id="4" name="Header Placeholder 3"/>
          <p:cNvSpPr>
            <a:spLocks noGrp="1"/>
          </p:cNvSpPr>
          <p:nvPr>
            <p:ph type="hdr" sz="quarter" idx="11"/>
          </p:nvPr>
        </p:nvSpPr>
        <p:spPr/>
        <p:txBody>
          <a:bodyPr/>
          <a:lstStyle/>
          <a:p>
            <a:r>
              <a:rPr lang="en-US"/>
              <a:t>Nourishing the Planet in the 21st Century - High School</a:t>
            </a:r>
          </a:p>
        </p:txBody>
      </p:sp>
    </p:spTree>
    <p:extLst>
      <p:ext uri="{BB962C8B-B14F-4D97-AF65-F5344CB8AC3E}">
        <p14:creationId xmlns:p14="http://schemas.microsoft.com/office/powerpoint/2010/main" val="452093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Allow students time to complete the writing or assign as homework.</a:t>
            </a:r>
          </a:p>
          <a:p>
            <a:pPr lvl="0"/>
            <a:endParaRPr lang="en-US" b="1" dirty="0"/>
          </a:p>
          <a:p>
            <a:endParaRPr lang="en-US" sz="1600" dirty="0"/>
          </a:p>
          <a:p>
            <a:endParaRPr lang="en-US" dirty="0"/>
          </a:p>
          <a:p>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15</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899441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Pass out Master 4.5 (page 143-144).  Part of this handout is represented on the slide, but students will probably find it helpful to have the full handout.</a:t>
            </a:r>
          </a:p>
          <a:p>
            <a:pPr lvl="0"/>
            <a:endParaRPr lang="en-US" b="1" dirty="0"/>
          </a:p>
          <a:p>
            <a:r>
              <a:rPr lang="en-US" dirty="0"/>
              <a:t>Allow time for students to work in their teams of 3 to analyze the graph and answer the questions on the handout. </a:t>
            </a:r>
            <a:r>
              <a:rPr lang="en-US" b="1" dirty="0"/>
              <a:t> </a:t>
            </a:r>
          </a:p>
          <a:p>
            <a:endParaRPr lang="en-US" dirty="0"/>
          </a:p>
          <a:p>
            <a:r>
              <a:rPr lang="en-US" dirty="0"/>
              <a:t>Encourage students to discuss their ideas with their team members.</a:t>
            </a:r>
          </a:p>
          <a:p>
            <a:r>
              <a:rPr lang="en-US" dirty="0"/>
              <a:t> </a:t>
            </a:r>
          </a:p>
          <a:p>
            <a:r>
              <a:rPr lang="en-US" dirty="0"/>
              <a:t>Depending on your students, it may be helpful to look at the graph on </a:t>
            </a:r>
            <a:r>
              <a:rPr lang="en-US" i="1" dirty="0"/>
              <a:t>Master 4.5 </a:t>
            </a:r>
            <a:r>
              <a:rPr lang="en-US" dirty="0"/>
              <a:t>with the whole class before they begin answering the questions in their teams. The y-axis on the graph indicates the change in amount of a nutrient; it does not indicate the total amount of the nutrient in the soil. Zero on the graph indicates the starting amount of nutrients in the soil before crops have grown. This does not mean that the soil did not contain any nutrients. The</a:t>
            </a:r>
            <a:r>
              <a:rPr lang="en-US" baseline="0" dirty="0"/>
              <a:t> </a:t>
            </a:r>
            <a:r>
              <a:rPr lang="en-US" dirty="0"/>
              <a:t>direction from zero indicates whether there is more of a given nutrient in the soil after the crop has grown or whether there is less. For each nutrient and each crop represented on this graph, the level of nutrients in the soil is lower after the crops grow as indicated by bars that go down from the starting level.</a:t>
            </a:r>
          </a:p>
          <a:p>
            <a:r>
              <a:rPr lang="en-US" dirty="0"/>
              <a:t> </a:t>
            </a:r>
          </a:p>
          <a:p>
            <a:r>
              <a:rPr lang="en-US" dirty="0"/>
              <a:t>Hold a brief class discussion to review answers to the questions on </a:t>
            </a:r>
            <a:r>
              <a:rPr lang="en-US" i="1" dirty="0"/>
              <a:t>Master 4.5 And To Check Their Understanding.</a:t>
            </a:r>
            <a:r>
              <a:rPr lang="en-US" dirty="0"/>
              <a:t> </a:t>
            </a:r>
            <a:r>
              <a:rPr lang="en-US" b="1" dirty="0"/>
              <a:t> </a:t>
            </a:r>
            <a:endParaRPr lang="en-US" dirty="0"/>
          </a:p>
          <a:p>
            <a:r>
              <a:rPr lang="en-US" dirty="0"/>
              <a:t>For this activity, the crop yields were based on an average yield for each crop grown in this country. However, yields will vary depending on a variety of factors including soil quality, water availability, and temperature, among others.</a:t>
            </a:r>
          </a:p>
          <a:p>
            <a:r>
              <a:rPr lang="en-US" dirty="0"/>
              <a:t> </a:t>
            </a:r>
          </a:p>
          <a:p>
            <a:r>
              <a:rPr lang="en-US" dirty="0"/>
              <a:t>Some students may have difficulty envisioning what a bushel is. If they are interested, you can tell them that a bushel of corn is approximately 56 pounds. A bushel of either soybeans or wheat is approximately 60 pounds.</a:t>
            </a:r>
          </a:p>
          <a:p>
            <a:r>
              <a:rPr lang="en-US" dirty="0"/>
              <a:t> </a:t>
            </a:r>
          </a:p>
          <a:p>
            <a:r>
              <a:rPr lang="en-US" dirty="0"/>
              <a:t>Sample responses to questions on </a:t>
            </a:r>
            <a:r>
              <a:rPr lang="en-US" i="1" dirty="0"/>
              <a:t>Master 4.5, Crops, Soil, and Nutrients:</a:t>
            </a:r>
          </a:p>
          <a:p>
            <a:r>
              <a:rPr lang="en-US" dirty="0"/>
              <a:t> 1.</a:t>
            </a:r>
            <a:r>
              <a:rPr lang="en-US" baseline="0" dirty="0"/>
              <a:t> </a:t>
            </a:r>
            <a:r>
              <a:rPr lang="en-US" dirty="0"/>
              <a:t>What happened to the level of nutrients in the soil after growing the crops ?</a:t>
            </a:r>
            <a:r>
              <a:rPr lang="en-US" baseline="0" dirty="0"/>
              <a:t> </a:t>
            </a:r>
            <a:br>
              <a:rPr lang="en-US" baseline="0" dirty="0"/>
            </a:br>
            <a:r>
              <a:rPr lang="en-US" baseline="0" dirty="0"/>
              <a:t> </a:t>
            </a:r>
            <a:r>
              <a:rPr lang="en-US" dirty="0"/>
              <a:t>In each case, nutrients were removed from the soil after the crops grew. The amount of each nutrient removed from the soil depended on the particular crop.</a:t>
            </a:r>
          </a:p>
          <a:p>
            <a:endParaRPr lang="en-US" dirty="0"/>
          </a:p>
          <a:p>
            <a:r>
              <a:rPr lang="en-US" dirty="0"/>
              <a:t>2.</a:t>
            </a:r>
            <a:r>
              <a:rPr lang="en-US" baseline="0" dirty="0"/>
              <a:t> </a:t>
            </a:r>
            <a:r>
              <a:rPr lang="en-US" dirty="0"/>
              <a:t>How would the levels of each major nutrient be changed if the farmer grew 100 acres of the crop? 1,000 acres of the crop?</a:t>
            </a:r>
          </a:p>
          <a:p>
            <a:r>
              <a:rPr lang="en-US" baseline="0" dirty="0"/>
              <a:t> </a:t>
            </a:r>
            <a:r>
              <a:rPr lang="en-US" dirty="0"/>
              <a:t>The goal of this question is to help students think about scale. They simply need to multiply the amount of each nutrient by 100 or 1,000 to answer these questions. If you wish, students could convert kilograms to pounds if they do not have a good idea of the amount. (One kilogram = 2.2 pounds.)</a:t>
            </a:r>
          </a:p>
          <a:p>
            <a:endParaRPr lang="en-US" dirty="0"/>
          </a:p>
          <a:p>
            <a:r>
              <a:rPr lang="en-US" dirty="0"/>
              <a:t>3.</a:t>
            </a:r>
            <a:r>
              <a:rPr lang="en-US" baseline="0" dirty="0"/>
              <a:t> </a:t>
            </a:r>
            <a:r>
              <a:rPr lang="en-US" dirty="0"/>
              <a:t>What might happen to the crops if the farmers plant their crops in this soil again in future years ?</a:t>
            </a:r>
          </a:p>
          <a:p>
            <a:r>
              <a:rPr lang="en-US" dirty="0"/>
              <a:t>In the scenario, the farmers started with nutrient-rich soil, which was depleted of nutrients when the crops grew. When they planted crops in the soil the next year, it is possible that the soil would not have enough of the nutrients remaining to meet the plants’ needs. Even if the soil contained sufficient amounts of each nutrient the second year, over time, it is likely that the soil would become depleted and the plants would show signs of nutrient deficiencies.</a:t>
            </a:r>
          </a:p>
          <a:p>
            <a:endParaRPr lang="en-US" dirty="0"/>
          </a:p>
          <a:p>
            <a:r>
              <a:rPr lang="en-US" dirty="0"/>
              <a:t>4.</a:t>
            </a:r>
            <a:r>
              <a:rPr lang="en-US" baseline="0" dirty="0"/>
              <a:t> </a:t>
            </a:r>
            <a:r>
              <a:rPr lang="en-US" dirty="0"/>
              <a:t>What actions might the farmers need to take if they want to continue getting good harvests from their crops in the future ?</a:t>
            </a:r>
          </a:p>
          <a:p>
            <a:r>
              <a:rPr lang="en-US" dirty="0"/>
              <a:t>Students are likely to mention adding fertilizer to the soil to replace the nutrients that have been removed from the soil. Some students may specify commercial or organic fertilizers. Explain that they will explore the advantages and disadvantages of these fertilizers in the next lesson.</a:t>
            </a:r>
          </a:p>
          <a:p>
            <a:endParaRPr lang="en-US" dirty="0"/>
          </a:p>
          <a:p>
            <a:r>
              <a:rPr lang="en-US" b="1" dirty="0"/>
              <a:t>TEACHER NOTE</a:t>
            </a:r>
            <a:endParaRPr lang="en-US" dirty="0"/>
          </a:p>
          <a:p>
            <a:r>
              <a:rPr lang="en-US" dirty="0"/>
              <a:t>The data for the graph on </a:t>
            </a:r>
            <a:r>
              <a:rPr lang="en-US" i="1" dirty="0"/>
              <a:t>Master 4.5 </a:t>
            </a:r>
            <a:r>
              <a:rPr lang="en-US" dirty="0"/>
              <a:t>were obtained using the Nutrient Crop Tool on the USDA website </a:t>
            </a:r>
            <a:r>
              <a:rPr lang="en-US" b="1" dirty="0">
                <a:hlinkClick r:id="rId3"/>
              </a:rPr>
              <a:t>(http:</a:t>
            </a:r>
            <a:r>
              <a:rPr lang="en-US" b="1" dirty="0"/>
              <a:t>/</a:t>
            </a:r>
            <a:r>
              <a:rPr lang="en-US" b="1" dirty="0">
                <a:hlinkClick r:id="rId3"/>
              </a:rPr>
              <a:t>/plants.usda.gov/npk/main)</a:t>
            </a:r>
            <a:r>
              <a:rPr lang="en-US" dirty="0">
                <a:hlinkClick r:id="rId3"/>
              </a:rPr>
              <a:t>.</a:t>
            </a:r>
            <a:r>
              <a:rPr lang="en-US" dirty="0"/>
              <a:t> </a:t>
            </a:r>
            <a:br>
              <a:rPr lang="en-US" dirty="0"/>
            </a:br>
            <a:r>
              <a:rPr lang="en-US" dirty="0"/>
              <a:t>On this site, you can investigate nutrient needs for a wide variety of plants and you can adjust for number of acres and crop yield.</a:t>
            </a:r>
          </a:p>
          <a:p>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16</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4221092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Extension Activity: Investigating Calcium Deficiency (Optional, page 127)</a:t>
            </a:r>
          </a:p>
          <a:p>
            <a:endParaRPr lang="en-US" dirty="0"/>
          </a:p>
          <a:p>
            <a:r>
              <a:rPr lang="en-US" dirty="0"/>
              <a:t>Preparation: There are several ways of carrying out this optional extension activity. The procedure calls for students to plant pea seeds and then do the hands-on investigation. This will take class time over a couple of weeks. Another option is for you to plant the pea seeds and then, when the plants are a few days old, have the students take  over to do the experimental treatment of the plants. Both of these options present good hands-on experiences for students and emphasize several practices of science. If class time is limited, you could have students analyze the photographs of the pea plants on </a:t>
            </a:r>
            <a:r>
              <a:rPr lang="en-US" i="1" dirty="0"/>
              <a:t>Master 4.9, EDTA Effects on Pea Plants, </a:t>
            </a:r>
            <a:r>
              <a:rPr lang="en-US" dirty="0"/>
              <a:t>rather than conducting the activity in a hands-on manner.</a:t>
            </a:r>
          </a:p>
          <a:p>
            <a:r>
              <a:rPr lang="en-US" dirty="0"/>
              <a:t> </a:t>
            </a:r>
          </a:p>
          <a:p>
            <a:r>
              <a:rPr lang="en-US" dirty="0"/>
              <a:t>This activity uses </a:t>
            </a:r>
            <a:r>
              <a:rPr lang="en-US" dirty="0" err="1"/>
              <a:t>ethylenediaminetetraacetic</a:t>
            </a:r>
            <a:r>
              <a:rPr lang="en-US" dirty="0"/>
              <a:t> acid (EDTA) to mimic a calcium deficiency for plant growth. EDTA chelates divalent </a:t>
            </a:r>
            <a:r>
              <a:rPr lang="en-US" dirty="0" err="1"/>
              <a:t>cations</a:t>
            </a:r>
            <a:r>
              <a:rPr lang="en-US" dirty="0"/>
              <a:t> such as Ca++ thereby making calcium unavailable to the growing plants. EDTA can be purchased from a scientific supply company. You should purchase </a:t>
            </a:r>
            <a:r>
              <a:rPr lang="en-US" dirty="0" err="1"/>
              <a:t>ethylenediaminetetraacetic</a:t>
            </a:r>
            <a:r>
              <a:rPr lang="en-US" dirty="0"/>
              <a:t> acid, disodium salt, dehydrate (C10H14N2Na2O8 • 2H2O) that has a molecular weight of 372.24. Because this chemical is used in molecular biology experiments, you may already have it in your supplies. If you have 10 teams of students, 1 L each of 25 and 5 </a:t>
            </a:r>
            <a:r>
              <a:rPr lang="en-US" dirty="0" err="1"/>
              <a:t>mM</a:t>
            </a:r>
            <a:r>
              <a:rPr lang="en-US" dirty="0"/>
              <a:t> EDTA solution should be adequate. If you have more or fewer teams, you can adjust accordingly.</a:t>
            </a:r>
          </a:p>
          <a:p>
            <a:r>
              <a:rPr lang="en-US" dirty="0"/>
              <a:t> </a:t>
            </a:r>
          </a:p>
          <a:p>
            <a:r>
              <a:rPr lang="en-US" b="1" dirty="0"/>
              <a:t>PREPARE 1 L Of AT 25 mm EDTA SOLUTION AS FOLLOWS:</a:t>
            </a:r>
            <a:endParaRPr lang="en-US" dirty="0"/>
          </a:p>
          <a:p>
            <a:pPr lvl="0"/>
            <a:r>
              <a:rPr lang="en-US" dirty="0"/>
              <a:t>Add approximately 800 mL of tap water to a large beaker.</a:t>
            </a:r>
          </a:p>
          <a:p>
            <a:pPr lvl="0"/>
            <a:r>
              <a:rPr lang="en-US" dirty="0"/>
              <a:t>Add 1 N </a:t>
            </a:r>
            <a:r>
              <a:rPr lang="en-US" dirty="0" err="1"/>
              <a:t>NaOH</a:t>
            </a:r>
            <a:r>
              <a:rPr lang="en-US" dirty="0"/>
              <a:t> solution to raise the pH of the water to 8.</a:t>
            </a:r>
          </a:p>
          <a:p>
            <a:pPr lvl="0"/>
            <a:r>
              <a:rPr lang="en-US" dirty="0"/>
              <a:t>Slowly add 9.3 g of EDTA to the water in increments, waiting until it dissolves before adding more.</a:t>
            </a:r>
          </a:p>
          <a:p>
            <a:pPr lvl="0"/>
            <a:r>
              <a:rPr lang="en-US" dirty="0"/>
              <a:t>If the EDTA does not go into solution, check the pH and add more </a:t>
            </a:r>
            <a:r>
              <a:rPr lang="en-US" dirty="0" err="1"/>
              <a:t>NaOH</a:t>
            </a:r>
            <a:r>
              <a:rPr lang="en-US" dirty="0"/>
              <a:t> if necessary (pH needs to</a:t>
            </a:r>
          </a:p>
          <a:p>
            <a:r>
              <a:rPr lang="en-US" dirty="0"/>
              <a:t>be basic).</a:t>
            </a:r>
          </a:p>
          <a:p>
            <a:pPr lvl="0"/>
            <a:r>
              <a:rPr lang="en-US" dirty="0"/>
              <a:t>After all of the EDTA is in solution, check the pH again. The pH does not need to be exact but should</a:t>
            </a:r>
          </a:p>
          <a:p>
            <a:r>
              <a:rPr lang="en-US" dirty="0"/>
              <a:t>be between 7 and 8.</a:t>
            </a:r>
          </a:p>
          <a:p>
            <a:pPr lvl="0"/>
            <a:r>
              <a:rPr lang="en-US" dirty="0"/>
              <a:t>Add water so that the final volume of solution is 1,000 mL (1 L).</a:t>
            </a:r>
          </a:p>
          <a:p>
            <a:endParaRPr lang="en-US" b="1" dirty="0"/>
          </a:p>
          <a:p>
            <a:r>
              <a:rPr lang="en-US" b="1" dirty="0"/>
              <a:t>PREPARE 1 L Of 5 mm EDTA SOLUTION AS FOLLOWS:</a:t>
            </a:r>
            <a:endParaRPr lang="en-US" dirty="0"/>
          </a:p>
          <a:p>
            <a:pPr lvl="0"/>
            <a:r>
              <a:rPr lang="en-US" dirty="0"/>
              <a:t>Pour 200 mL of 25 mm EDTA solution (prepared above) into a separate graduated cylinder.</a:t>
            </a:r>
          </a:p>
          <a:p>
            <a:pPr lvl="0"/>
            <a:r>
              <a:rPr lang="en-US" dirty="0"/>
              <a:t>Add water to a final volume of 1 L (1,000 mL).</a:t>
            </a:r>
          </a:p>
          <a:p>
            <a:r>
              <a:rPr lang="en-US" dirty="0"/>
              <a:t> </a:t>
            </a:r>
            <a:endParaRPr lang="en-US" b="1" dirty="0"/>
          </a:p>
          <a:p>
            <a:r>
              <a:rPr lang="en-US" dirty="0"/>
              <a:t>Point out that calcium is considered an essential nutrient for plants. Ask students to predict (in general terms) what they think might happen if a plant does not have its need for calcium met. Based on what they learned in </a:t>
            </a:r>
            <a:r>
              <a:rPr lang="en-US" i="1" dirty="0"/>
              <a:t>Activity 2</a:t>
            </a:r>
            <a:r>
              <a:rPr lang="en-US" dirty="0"/>
              <a:t>, students should suggest that there would be some physical manifestation of calcium deficiency that could be observed as a change in color, size, or overall health of the plant.</a:t>
            </a:r>
          </a:p>
          <a:p>
            <a:endParaRPr lang="en-US" dirty="0"/>
          </a:p>
          <a:p>
            <a:pPr lvl="0"/>
            <a:r>
              <a:rPr lang="en-US" dirty="0"/>
              <a:t>Explain to students that they are going to investigate how calcium deficiencies affect plant growth. They are going to use a chemical called EDTA (</a:t>
            </a:r>
            <a:r>
              <a:rPr lang="en-US" dirty="0" err="1"/>
              <a:t>ethylenediaminetetraacetic</a:t>
            </a:r>
            <a:r>
              <a:rPr lang="en-US" dirty="0"/>
              <a:t> acid) to create a calcium-deficient environment for plants experimentally. Inform students that EDTA is a calcium </a:t>
            </a:r>
            <a:r>
              <a:rPr lang="en-US" dirty="0" err="1"/>
              <a:t>chelator</a:t>
            </a:r>
            <a:r>
              <a:rPr lang="en-US" dirty="0"/>
              <a:t>—in simple terms, EDTA binds the calcium in a way that makes it unavailable to the plant. </a:t>
            </a:r>
            <a:r>
              <a:rPr lang="en-US" b="1" dirty="0"/>
              <a:t> </a:t>
            </a:r>
          </a:p>
          <a:p>
            <a:pPr lvl="0"/>
            <a:endParaRPr lang="en-US" dirty="0"/>
          </a:p>
          <a:p>
            <a:pPr defTabSz="931774">
              <a:defRPr/>
            </a:pPr>
            <a:r>
              <a:rPr lang="en-US" i="1" dirty="0"/>
              <a:t>Master 4.6, Investigating Calcium Deficiencies</a:t>
            </a:r>
            <a:r>
              <a:rPr lang="en-US" b="1" i="1" dirty="0"/>
              <a:t>, </a:t>
            </a:r>
            <a:r>
              <a:rPr lang="en-US" dirty="0"/>
              <a:t>calls for student teams to begin the activity by planting pea seeds. To conserve class time, you could plant seeds ahead of time (about 5–7 days before beginning EDTA treatment). The seedlings should be approximately 5–7 cm tall when students begin the EDTA treatment. You can continue with the rest of the module’s lessons while this investigation progresses (an additional 5–7 days should be adequate to see the effects of EDTA). Remember to plant more seeds than needed to account for any that do not germinate, and also to allow teams to select plants for treatment and control that are approximately the same size.</a:t>
            </a:r>
          </a:p>
        </p:txBody>
      </p:sp>
      <p:sp>
        <p:nvSpPr>
          <p:cNvPr id="4" name="Slide Number Placeholder 3"/>
          <p:cNvSpPr>
            <a:spLocks noGrp="1"/>
          </p:cNvSpPr>
          <p:nvPr>
            <p:ph type="sldNum" sz="quarter" idx="10"/>
          </p:nvPr>
        </p:nvSpPr>
        <p:spPr/>
        <p:txBody>
          <a:bodyPr/>
          <a:lstStyle/>
          <a:p>
            <a:fld id="{EA1DD5D8-ADCE-47C8-BECD-9C00F50E23B4}" type="slidenum">
              <a:rPr lang="en-US" smtClean="0"/>
              <a:t>17</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117921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a:t>
            </a:r>
            <a:r>
              <a:rPr lang="en-US" baseline="0" dirty="0"/>
              <a:t> 128 </a:t>
            </a:r>
          </a:p>
          <a:p>
            <a:r>
              <a:rPr lang="en-US" dirty="0"/>
              <a:t>Ask the class, “What effects does calcium deficiency have on the growth of pea plants?” Inform students that they will answer this question experimentally. </a:t>
            </a:r>
            <a:r>
              <a:rPr lang="en-US" b="1" dirty="0"/>
              <a:t> </a:t>
            </a:r>
          </a:p>
          <a:p>
            <a:endParaRPr lang="en-US" dirty="0"/>
          </a:p>
          <a:p>
            <a:r>
              <a:rPr lang="en-US" dirty="0"/>
              <a:t>Having this question visible where students can refer to it will help keep the testable question in students’ minds and help focus their attention.</a:t>
            </a:r>
          </a:p>
        </p:txBody>
      </p:sp>
      <p:sp>
        <p:nvSpPr>
          <p:cNvPr id="4" name="Slide Number Placeholder 3"/>
          <p:cNvSpPr>
            <a:spLocks noGrp="1"/>
          </p:cNvSpPr>
          <p:nvPr>
            <p:ph type="sldNum" sz="quarter" idx="10"/>
          </p:nvPr>
        </p:nvSpPr>
        <p:spPr/>
        <p:txBody>
          <a:bodyPr/>
          <a:lstStyle/>
          <a:p>
            <a:fld id="{EA1DD5D8-ADCE-47C8-BECD-9C00F50E23B4}" type="slidenum">
              <a:rPr lang="en-US" smtClean="0"/>
              <a:t>18</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4049822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Each Student 1 Copy Of </a:t>
            </a:r>
            <a:r>
              <a:rPr lang="en-US" i="1" dirty="0"/>
              <a:t>Master 4.6, Investigating Calcium Deficiencies</a:t>
            </a:r>
            <a:r>
              <a:rPr lang="en-US" dirty="0"/>
              <a:t>. </a:t>
            </a:r>
          </a:p>
          <a:p>
            <a:endParaRPr lang="en-US" dirty="0"/>
          </a:p>
          <a:p>
            <a:r>
              <a:rPr lang="en-US" dirty="0"/>
              <a:t>Review the steps in the procedure with students and guide a discussion using questions such as the following to make sure they understand the experimental design . </a:t>
            </a:r>
          </a:p>
          <a:p>
            <a:endParaRPr lang="en-US" dirty="0"/>
          </a:p>
          <a:p>
            <a:r>
              <a:rPr lang="en-US" dirty="0"/>
              <a:t>Q: Why are we watering some plants with tap water, rather than water containing EDTA?</a:t>
            </a:r>
          </a:p>
          <a:p>
            <a:r>
              <a:rPr lang="en-US" dirty="0"/>
              <a:t>A: The plants watered with tap water serve as a control.</a:t>
            </a:r>
          </a:p>
          <a:p>
            <a:r>
              <a:rPr lang="en-US" b="1" dirty="0"/>
              <a:t> </a:t>
            </a:r>
            <a:endParaRPr lang="en-US" dirty="0"/>
          </a:p>
          <a:p>
            <a:r>
              <a:rPr lang="en-US" dirty="0"/>
              <a:t>Q: Why would we wait until the peas are about 5-7 cm tall before starting the treatment with the EDTA solution?</a:t>
            </a:r>
          </a:p>
          <a:p>
            <a:r>
              <a:rPr lang="en-US" dirty="0"/>
              <a:t>A: If you began watering with EDTA at the beginning of the experiment, you would be investigating what effect calcium has on germination, which could be different than the effects on growth and appearance.</a:t>
            </a:r>
          </a:p>
          <a:p>
            <a:r>
              <a:rPr lang="en-US" b="1" dirty="0"/>
              <a:t> </a:t>
            </a:r>
            <a:endParaRPr lang="en-US" dirty="0"/>
          </a:p>
          <a:p>
            <a:r>
              <a:rPr lang="en-US" dirty="0"/>
              <a:t>Q: What types of evidence will we be collecting?</a:t>
            </a:r>
          </a:p>
          <a:p>
            <a:r>
              <a:rPr lang="en-US" dirty="0"/>
              <a:t>A: Students will be collecting both empirical data (height of plants) and observational data (color, overall appearance of plants).</a:t>
            </a:r>
          </a:p>
          <a:p>
            <a:r>
              <a:rPr lang="en-US" b="1" dirty="0"/>
              <a:t> </a:t>
            </a:r>
            <a:endParaRPr lang="en-US" dirty="0"/>
          </a:p>
          <a:p>
            <a:r>
              <a:rPr lang="en-US" dirty="0"/>
              <a:t>Q: Why would we need to keep this experiment going over several days?</a:t>
            </a:r>
          </a:p>
          <a:p>
            <a:r>
              <a:rPr lang="en-US" dirty="0"/>
              <a:t>A: The effects will not be seen immediately. Growth of plants occurs slowly over time, so any effect on growth will most likely take some time to become apparent.</a:t>
            </a:r>
          </a:p>
          <a:p>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19</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15617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 – Page</a:t>
            </a:r>
            <a:r>
              <a:rPr lang="en-US" b="1" baseline="0" dirty="0"/>
              <a:t> 118 </a:t>
            </a:r>
            <a:endParaRPr lang="en-US" b="1" dirty="0"/>
          </a:p>
          <a:p>
            <a:pPr defTabSz="931774">
              <a:defRPr/>
            </a:pPr>
            <a:r>
              <a:rPr lang="en-US" dirty="0"/>
              <a:t>Students discuss the definition of “fertilizer” and relate it to plant nutrition and the need to restore nutrient balance in the soil when farming. They discuss how people and plants can suffer from nutrient deficiencies. Students assume the roles of plant doctors and diagnose nutrient deficiencies in corn plants.</a:t>
            </a:r>
          </a:p>
          <a:p>
            <a:endParaRPr lang="en-US" dirty="0"/>
          </a:p>
          <a:p>
            <a:pPr defTabSz="931774">
              <a:defRPr/>
            </a:pPr>
            <a:r>
              <a:rPr lang="en-US" b="1" dirty="0"/>
              <a:t>MAJOR CONCEPTS</a:t>
            </a:r>
            <a:endParaRPr lang="en-US" dirty="0"/>
          </a:p>
          <a:p>
            <a:r>
              <a:rPr lang="en-US" dirty="0"/>
              <a:t>•</a:t>
            </a:r>
            <a:r>
              <a:rPr lang="en-US" baseline="0" dirty="0"/>
              <a:t> </a:t>
            </a:r>
            <a:r>
              <a:rPr lang="en-US" dirty="0"/>
              <a:t>Plants, like people, require essential elements to be present in certain quantities in order to be healthy.</a:t>
            </a:r>
          </a:p>
          <a:p>
            <a:r>
              <a:rPr lang="en-US" dirty="0"/>
              <a:t>•</a:t>
            </a:r>
            <a:r>
              <a:rPr lang="en-US" baseline="0" dirty="0"/>
              <a:t> </a:t>
            </a:r>
            <a:r>
              <a:rPr lang="en-US" dirty="0"/>
              <a:t>Plants extract nutrients from the soil. In the case of</a:t>
            </a:r>
            <a:r>
              <a:rPr lang="en-US" baseline="0" dirty="0"/>
              <a:t> </a:t>
            </a:r>
            <a:r>
              <a:rPr lang="en-US" dirty="0"/>
              <a:t>crops, large portions of these nutrients are removed from the ecosystem when crops are harvested.</a:t>
            </a:r>
          </a:p>
          <a:p>
            <a:r>
              <a:rPr lang="en-US" dirty="0"/>
              <a:t>•</a:t>
            </a:r>
            <a:r>
              <a:rPr lang="en-US" baseline="0" dirty="0"/>
              <a:t> </a:t>
            </a:r>
            <a:r>
              <a:rPr lang="en-US" dirty="0"/>
              <a:t>Plants with nutrient deficiencies show specific</a:t>
            </a:r>
            <a:r>
              <a:rPr lang="en-US" baseline="0" dirty="0"/>
              <a:t> </a:t>
            </a:r>
            <a:r>
              <a:rPr lang="en-US" dirty="0"/>
              <a:t>symptoms.</a:t>
            </a:r>
          </a:p>
          <a:p>
            <a:r>
              <a:rPr lang="en-US" dirty="0"/>
              <a:t>•</a:t>
            </a:r>
            <a:r>
              <a:rPr lang="en-US" baseline="0" dirty="0"/>
              <a:t> </a:t>
            </a:r>
            <a:r>
              <a:rPr lang="en-US" dirty="0"/>
              <a:t>Fertilizers provide essential nutrients for plants.</a:t>
            </a:r>
          </a:p>
          <a:p>
            <a:r>
              <a:rPr lang="en-US" dirty="0"/>
              <a:t>•</a:t>
            </a:r>
            <a:r>
              <a:rPr lang="en-US" baseline="0" dirty="0"/>
              <a:t> </a:t>
            </a:r>
            <a:r>
              <a:rPr lang="en-US" dirty="0"/>
              <a:t>The soil is a “nutrient bank” that can hold a limited</a:t>
            </a:r>
            <a:r>
              <a:rPr lang="en-US" baseline="0" dirty="0"/>
              <a:t> </a:t>
            </a:r>
            <a:r>
              <a:rPr lang="en-US" dirty="0"/>
              <a:t>amount of nutrients. Fertilizers put more “money” in the bank by restoring nutrient balance to an agricultural soil.</a:t>
            </a:r>
          </a:p>
          <a:p>
            <a:endParaRPr lang="en-US" dirty="0"/>
          </a:p>
          <a:p>
            <a:r>
              <a:rPr lang="en-US" b="1" dirty="0"/>
              <a:t>TEACHER BACKGROUND</a:t>
            </a:r>
            <a:endParaRPr lang="en-US" dirty="0"/>
          </a:p>
          <a:p>
            <a:r>
              <a:rPr lang="en-US" dirty="0"/>
              <a:t>Consult the following sections in Teacher Background: </a:t>
            </a:r>
            <a:r>
              <a:rPr lang="en-US" b="1" i="1" dirty="0"/>
              <a:t>9.0 NUTRIENT DEFICIENCIES Of PLANTS,</a:t>
            </a:r>
            <a:r>
              <a:rPr lang="en-US" dirty="0"/>
              <a:t> </a:t>
            </a:r>
            <a:r>
              <a:rPr lang="en-US" b="1" i="1" dirty="0"/>
              <a:t>10.0 NOURISHING PLANTS WITH FERTILIZERS</a:t>
            </a:r>
          </a:p>
          <a:p>
            <a:endParaRPr lang="en-US" b="1" dirty="0"/>
          </a:p>
          <a:p>
            <a:pPr defTabSz="931774">
              <a:defRPr/>
            </a:pPr>
            <a:r>
              <a:rPr lang="en-US" dirty="0"/>
              <a:t>See pages 118-121 in Nourishing the Planet in the 21</a:t>
            </a:r>
            <a:r>
              <a:rPr lang="en-US" baseline="30000" dirty="0"/>
              <a:t>st</a:t>
            </a:r>
            <a:r>
              <a:rPr lang="en-US" dirty="0"/>
              <a:t> Century high school curriculum for preparation</a:t>
            </a:r>
            <a:r>
              <a:rPr lang="en-US" baseline="0" dirty="0"/>
              <a:t> instructions.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2</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4237314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work in teams of 3 for this activity. Allow time for teams to plant the pea seeds that will begin the experiment. Teams will need to make sure that the cups holding the seeds are watered periodically so they do not dry out. It will take approximately 5-7 days after planting until the seedlings are 5-7 cm tall and ready for the experimental treatments to begin. Once the treatments begin, teams should see results in about 1 week. </a:t>
            </a:r>
            <a:endParaRPr lang="en-US" b="1" dirty="0"/>
          </a:p>
          <a:p>
            <a:r>
              <a:rPr lang="en-US" b="1" dirty="0"/>
              <a:t> </a:t>
            </a:r>
            <a:endParaRPr lang="en-US" dirty="0"/>
          </a:p>
          <a:p>
            <a:r>
              <a:rPr lang="en-US" dirty="0"/>
              <a:t>If the pea plants start getting tall and falling over, you may want to use a skewer or stick to keep each plant upright and not falling down and getting tangled with other plants.</a:t>
            </a:r>
          </a:p>
          <a:p>
            <a:r>
              <a:rPr lang="en-US" dirty="0"/>
              <a:t> </a:t>
            </a:r>
          </a:p>
          <a:p>
            <a:r>
              <a:rPr lang="en-US" dirty="0"/>
              <a:t>If appropriate, encourage students to take photographs of the plants as an additional way to record data. At the conclusion of the experiment, ask students to record final observations on their data chart. Next, ask students to record their information on a class chart similar to the following. Provide a place where students can record observations to share with the class. after all teams have added their data to the class data chart, instruct them to calculate average values for each column. </a:t>
            </a:r>
          </a:p>
          <a:p>
            <a:r>
              <a:rPr lang="en-US" dirty="0"/>
              <a:t> </a:t>
            </a:r>
          </a:p>
          <a:p>
            <a:pPr lvl="0"/>
            <a:endParaRPr lang="en-US" b="1" dirty="0"/>
          </a:p>
          <a:p>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20</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239843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class discussion that summarizes the effects of calcium depletion that were observed as part of the investigation. </a:t>
            </a:r>
            <a:r>
              <a:rPr lang="en-US" b="1" dirty="0"/>
              <a:t> </a:t>
            </a:r>
          </a:p>
          <a:p>
            <a:endParaRPr lang="en-US" dirty="0"/>
          </a:p>
          <a:p>
            <a:r>
              <a:rPr lang="en-US" dirty="0"/>
              <a:t>The data that they collected about plant height will likely reveal that plants watered with EDTA did not grow as tall as plants watered with tap water and that the plants watered with 25 </a:t>
            </a:r>
            <a:r>
              <a:rPr lang="en-US" dirty="0" err="1"/>
              <a:t>mM</a:t>
            </a:r>
            <a:r>
              <a:rPr lang="en-US" dirty="0"/>
              <a:t> EDTA were more severely affected than plants watered with 5 </a:t>
            </a:r>
            <a:r>
              <a:rPr lang="en-US" dirty="0" err="1"/>
              <a:t>mM</a:t>
            </a:r>
            <a:r>
              <a:rPr lang="en-US" dirty="0"/>
              <a:t> EDTA. In addition, students should have observations about the leaves or other parts of the plants that they can share.</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21</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466243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Master 4.7 Additional Experiment Results -</a:t>
            </a:r>
            <a:r>
              <a:rPr lang="en-US" baseline="0" dirty="0"/>
              <a:t> </a:t>
            </a:r>
            <a:r>
              <a:rPr lang="en-US" dirty="0"/>
              <a:t>Page</a:t>
            </a:r>
            <a:r>
              <a:rPr lang="en-US" baseline="0" dirty="0"/>
              <a:t> 147 </a:t>
            </a:r>
          </a:p>
          <a:p>
            <a:pPr lvl="0"/>
            <a:r>
              <a:rPr lang="en-US" dirty="0"/>
              <a:t>Explain that this slide shows photographs of plants that were watered with either tap water or 25 mm EDTA</a:t>
            </a:r>
            <a:r>
              <a:rPr lang="en-US" b="1" dirty="0"/>
              <a:t>. </a:t>
            </a:r>
            <a:r>
              <a:rPr lang="en-US" dirty="0"/>
              <a:t>Ask students to make observations from the photographs. record observations on the board or chart paper. </a:t>
            </a:r>
          </a:p>
          <a:p>
            <a:r>
              <a:rPr lang="en-US" b="1" dirty="0"/>
              <a:t> </a:t>
            </a:r>
            <a:endParaRPr lang="en-US" dirty="0"/>
          </a:p>
          <a:p>
            <a:r>
              <a:rPr lang="en-US" dirty="0"/>
              <a:t>Students will notice that both plants looked healthy and were bushy and green before the experiment started.</a:t>
            </a:r>
          </a:p>
          <a:p>
            <a:endParaRPr lang="en-US" dirty="0"/>
          </a:p>
          <a:p>
            <a:r>
              <a:rPr lang="en-US" dirty="0"/>
              <a:t>At the conclusion of the experiment, students should observe that the control plant (tap water) remained healthy, green, and bushy. The plant treated with 25 mm EDTA seems to have many dead leaves near the base, fewer leaves, and the remaining leaves are less green and there may be some dead or dying areas around the edge of the leaves.</a:t>
            </a:r>
          </a:p>
          <a:p>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22</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571911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a:t>
            </a:r>
            <a:r>
              <a:rPr lang="en-US" baseline="0" dirty="0"/>
              <a:t> 148</a:t>
            </a:r>
          </a:p>
          <a:p>
            <a:endParaRPr lang="en-US" baseline="0" dirty="0"/>
          </a:p>
          <a:p>
            <a:r>
              <a:rPr lang="en-US" dirty="0"/>
              <a:t>Pass out to each student 1 copy of </a:t>
            </a:r>
            <a:r>
              <a:rPr lang="en-US" i="1" dirty="0"/>
              <a:t>Master 4.8, Calcium And Plant Growth</a:t>
            </a:r>
            <a:r>
              <a:rPr lang="en-US" dirty="0"/>
              <a:t>, or read from the slide. Explain that this handout provides additional information about the role of calcium in plants and the effects of calcium depletion. Ask students to remember their experimental results as they read this new information. This reading provides a brief overview of some of the effects of calcium depletion. Many of the effects of calcium deficiency are observed on the most actively growing parts of the plant.</a:t>
            </a:r>
          </a:p>
          <a:p>
            <a:r>
              <a:rPr lang="en-US" dirty="0"/>
              <a:t> </a:t>
            </a:r>
          </a:p>
          <a:p>
            <a:r>
              <a:rPr lang="en-US" dirty="0"/>
              <a:t>The plant shown in </a:t>
            </a:r>
            <a:r>
              <a:rPr lang="en-US" i="1" dirty="0"/>
              <a:t>Master 4.7 </a:t>
            </a:r>
            <a:r>
              <a:rPr lang="en-US" dirty="0"/>
              <a:t>(after treatment with 25 mm EDTA) shows some of these traits. For example, you can see that there are many dead leaves around the base of the plant. These were new leaves that died before reaching maturity. In the older leaves, there were some spots and changes, but those took much longer to appear in the mature tissue compared with new tissues. Although not shown in the photographs, there were distinct changes in the root system of the EDTA-treated plant compared with the control plant. The roots were much less developed. In addition, when both plants were watered, the EDTA-treated plant did not take up as much water as the control plant.</a:t>
            </a:r>
          </a:p>
          <a:p>
            <a:r>
              <a:rPr lang="en-US" dirty="0"/>
              <a:t> </a:t>
            </a:r>
          </a:p>
          <a:p>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23</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049324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Homework Assignment</a:t>
            </a:r>
            <a:endParaRPr lang="en-US" dirty="0"/>
          </a:p>
          <a:p>
            <a:r>
              <a:rPr lang="en-US" dirty="0"/>
              <a:t> </a:t>
            </a:r>
          </a:p>
          <a:p>
            <a:r>
              <a:rPr lang="en-US" dirty="0"/>
              <a:t>Instruct students to work with a parent/guardian for this activity. They will obtain a soil sample from near where they live. They can use the phone book or the web to find an address for the local county cooperative extension office or state university that conducts soil testing. Students should send in their soil sample for analysis to assess its quality and to see if any essential nutrients are lacking. You can collect the soil analyses obtained by different students and see if there are any differences according to location.</a:t>
            </a:r>
          </a:p>
          <a:p>
            <a:r>
              <a:rPr lang="en-US" dirty="0"/>
              <a:t> </a:t>
            </a:r>
          </a:p>
          <a:p>
            <a:r>
              <a:rPr lang="en-US" dirty="0"/>
              <a:t>Note that some states and universities will assess a fee for soil testing, which is typically no more than $10. Private organizations will charge more. Factoring in the time for the organization to conduct the test and prepare a report, this assignment is better used as a long-term project or science fair project.</a:t>
            </a:r>
          </a:p>
          <a:p>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25</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885867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OBJECTIVES</a:t>
            </a:r>
          </a:p>
          <a:p>
            <a:r>
              <a:rPr lang="en-US" dirty="0"/>
              <a:t>After completing this lesson, students will be able to</a:t>
            </a:r>
          </a:p>
          <a:p>
            <a:r>
              <a:rPr lang="en-US" dirty="0"/>
              <a:t>•</a:t>
            </a:r>
            <a:r>
              <a:rPr lang="en-US" baseline="0" dirty="0"/>
              <a:t> </a:t>
            </a:r>
            <a:r>
              <a:rPr lang="en-US" dirty="0"/>
              <a:t>recognize that plants, like people, require essential nutrients to be present in the right amounts in order to be</a:t>
            </a:r>
            <a:r>
              <a:rPr lang="en-US" baseline="0" dirty="0"/>
              <a:t> </a:t>
            </a:r>
            <a:r>
              <a:rPr lang="en-US" dirty="0"/>
              <a:t>healthy,</a:t>
            </a:r>
          </a:p>
          <a:p>
            <a:r>
              <a:rPr lang="en-US" dirty="0"/>
              <a:t>•</a:t>
            </a:r>
            <a:r>
              <a:rPr lang="en-US" baseline="0" dirty="0"/>
              <a:t> </a:t>
            </a:r>
            <a:r>
              <a:rPr lang="en-US" dirty="0"/>
              <a:t>use reference materials to diagnose plant nutrient</a:t>
            </a:r>
            <a:r>
              <a:rPr lang="en-US" baseline="0" dirty="0"/>
              <a:t> </a:t>
            </a:r>
            <a:r>
              <a:rPr lang="en-US" dirty="0"/>
              <a:t>deficiencies,</a:t>
            </a:r>
          </a:p>
          <a:p>
            <a:r>
              <a:rPr lang="en-US" dirty="0"/>
              <a:t>•</a:t>
            </a:r>
            <a:r>
              <a:rPr lang="en-US" baseline="0" dirty="0"/>
              <a:t> </a:t>
            </a:r>
            <a:r>
              <a:rPr lang="en-US" dirty="0"/>
              <a:t>define fertilizer as a type of “food” for plants, and</a:t>
            </a:r>
          </a:p>
          <a:p>
            <a:r>
              <a:rPr lang="en-US" dirty="0"/>
              <a:t>•</a:t>
            </a:r>
            <a:r>
              <a:rPr lang="en-US" baseline="0" dirty="0"/>
              <a:t> </a:t>
            </a:r>
            <a:r>
              <a:rPr lang="en-US" dirty="0"/>
              <a:t>appreciate that fertilizers are used to replenish nutrients in agricultural soils.</a:t>
            </a:r>
          </a:p>
          <a:p>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3</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711463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virtual classroom</a:t>
            </a:r>
            <a:r>
              <a:rPr lang="en-US" baseline="0" dirty="0"/>
              <a:t> videos, visit the Nutrients4Life YouTube channel.</a:t>
            </a:r>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4</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988381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1: When A Plant Needs “Food” </a:t>
            </a:r>
            <a:r>
              <a:rPr lang="en-US" dirty="0"/>
              <a:t>(page 122)</a:t>
            </a:r>
            <a:endParaRPr lang="en-US" b="1" dirty="0"/>
          </a:p>
          <a:p>
            <a:r>
              <a:rPr lang="en-US" dirty="0"/>
              <a:t>Begin the activity by asking students how plants get the nutrients they need for growth. </a:t>
            </a:r>
          </a:p>
          <a:p>
            <a:r>
              <a:rPr lang="en-US" b="1" dirty="0"/>
              <a:t> </a:t>
            </a:r>
            <a:endParaRPr lang="en-US" dirty="0"/>
          </a:p>
          <a:p>
            <a:r>
              <a:rPr lang="en-US" dirty="0"/>
              <a:t>If necessary, remind students that in the previous lessons they explored how plants obtained nutrients from the soil through the roots and transported them through the xylem tissue to the rest of the plant. Students may also mention photosynthesis. If necessary, remind students that in the case of photosynthesis, “food” refers both to the essential element carbon, which accounts for about half the weight of the plant, and to the light energy that is trapped and used to power plant metabolism. There are two important points that need to come out of this discussion. First, as discussed in Lesson 1, plants require essential elements (building blocks) that are not supplied by photosynthesis.</a:t>
            </a:r>
          </a:p>
          <a:p>
            <a:endParaRPr lang="en-US" dirty="0"/>
          </a:p>
          <a:p>
            <a:r>
              <a:rPr lang="en-US" dirty="0"/>
              <a:t>Second, students should recall from Lessons 2 and 3 that essential elements are found in soil and absorbed by the plant through its root system.</a:t>
            </a:r>
          </a:p>
          <a:p>
            <a:endParaRPr lang="en-US" dirty="0"/>
          </a:p>
          <a:p>
            <a:r>
              <a:rPr lang="en-US" dirty="0"/>
              <a:t>Remind students that plants and people are both made of cells and those cells need nutrients to be healthy.  Ask, “what happens to us if we don’t get enough of an essential nutrient?” </a:t>
            </a:r>
            <a:r>
              <a:rPr lang="en-US" b="1" dirty="0"/>
              <a:t> </a:t>
            </a:r>
          </a:p>
          <a:p>
            <a:endParaRPr lang="en-US" dirty="0"/>
          </a:p>
          <a:p>
            <a:r>
              <a:rPr lang="en-US" dirty="0"/>
              <a:t>Student responses will vary. Students will recognize that when we have a nutrient deficiency, we get sick.</a:t>
            </a:r>
          </a:p>
          <a:p>
            <a:r>
              <a:rPr lang="en-US" dirty="0"/>
              <a:t> </a:t>
            </a:r>
          </a:p>
          <a:p>
            <a:pPr lvl="0"/>
            <a:r>
              <a:rPr lang="en-US" dirty="0"/>
              <a:t>Continue the discussion by asking students to predict what might happen to plants if they do not get the nutrients they need. ask students to work independently to write their ideas in their notebook or on paper. After students have written their own ideas, ask them to share their ideas with the class. Record answers on the board or chart paper. </a:t>
            </a:r>
          </a:p>
          <a:p>
            <a:r>
              <a:rPr lang="en-US" b="1" dirty="0"/>
              <a:t> </a:t>
            </a:r>
            <a:endParaRPr lang="en-US" dirty="0"/>
          </a:p>
          <a:p>
            <a:r>
              <a:rPr lang="en-US" dirty="0"/>
              <a:t>Keep this discussion moving and short. Accept all reasonable answers. Use probing questions to assess whether students think the plant’s response would be the same for all missing nutrients or whether there might be differences. Students will be investigating this question in the next activity and can revisit this list later.</a:t>
            </a:r>
          </a:p>
          <a:p>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5</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63971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2: Humanity Against Hunger </a:t>
            </a:r>
            <a:r>
              <a:rPr lang="en-US" dirty="0"/>
              <a:t>(page 122)</a:t>
            </a:r>
          </a:p>
          <a:p>
            <a:r>
              <a:rPr lang="en-US" dirty="0"/>
              <a:t>Decide whether you will use the web-based or print-based version of this activity.</a:t>
            </a:r>
          </a:p>
          <a:p>
            <a:r>
              <a:rPr lang="en-US" dirty="0"/>
              <a:t> </a:t>
            </a:r>
          </a:p>
          <a:p>
            <a:r>
              <a:rPr lang="en-US" dirty="0"/>
              <a:t>If using the web-based activity,</a:t>
            </a:r>
            <a:r>
              <a:rPr lang="en-US" baseline="0" dirty="0"/>
              <a:t> </a:t>
            </a:r>
            <a:r>
              <a:rPr lang="en-US" dirty="0"/>
              <a:t>reserve computers for students to use and preview the activity so that you are familiar with the content on and navigation of the website.</a:t>
            </a:r>
          </a:p>
          <a:p>
            <a:pPr lvl="0"/>
            <a:endParaRPr lang="en-US" b="1" dirty="0"/>
          </a:p>
          <a:p>
            <a:pPr lvl="0"/>
            <a:r>
              <a:rPr lang="en-US" b="1" dirty="0"/>
              <a:t>TEACHER NOTE</a:t>
            </a:r>
            <a:endParaRPr lang="en-US" dirty="0"/>
          </a:p>
          <a:p>
            <a:r>
              <a:rPr lang="en-US" dirty="0"/>
              <a:t>Critical thinking is important to this activity. Not all of the information provided to students is helpful in identifying nutrient deficiencies. For example, the presence or absence of weeds in the fields is not a useful piece of information.</a:t>
            </a:r>
          </a:p>
          <a:p>
            <a:endParaRPr lang="en-US" dirty="0"/>
          </a:p>
          <a:p>
            <a:r>
              <a:rPr lang="en-US" dirty="0"/>
              <a:t>The web version of this activity can be accessed at </a:t>
            </a:r>
            <a:r>
              <a:rPr lang="en-US" b="1" dirty="0"/>
              <a:t>www.nutrientsforlife.org/games/humanity/. </a:t>
            </a:r>
            <a:r>
              <a:rPr lang="en-US" dirty="0"/>
              <a:t>One part of this activity, “Your Assignment for Humanity Against Hunger,” has an audio narration. If headphones are available, students can work at their own pace. In the event that neither headphones nor speakers are available for student computers, consider projecting the activity and showing the beginning of this part of the activity.</a:t>
            </a:r>
          </a:p>
          <a:p>
            <a:r>
              <a:rPr lang="en-US" dirty="0"/>
              <a:t> </a:t>
            </a:r>
          </a:p>
          <a:p>
            <a:r>
              <a:rPr lang="en-US" dirty="0"/>
              <a:t>The web version allows students to type their initial observations into an online page that is identical to </a:t>
            </a:r>
            <a:r>
              <a:rPr lang="en-US" i="1" dirty="0"/>
              <a:t>Master 4.3. </a:t>
            </a:r>
            <a:r>
              <a:rPr lang="en-US" dirty="0"/>
              <a:t>However, the web program will not save this information. If you would like students to complete </a:t>
            </a:r>
            <a:r>
              <a:rPr lang="en-US" i="1" dirty="0"/>
              <a:t>Master 4.3  </a:t>
            </a:r>
            <a:r>
              <a:rPr lang="en-US" dirty="0"/>
              <a:t>as an assignment to turn in for a grade, you will need to provide them with a hardcopy of </a:t>
            </a:r>
            <a:r>
              <a:rPr lang="en-US" i="1" dirty="0"/>
              <a:t>Master 4.3  </a:t>
            </a:r>
            <a:r>
              <a:rPr lang="en-US" dirty="0"/>
              <a:t>and ask that they record their answers on it while conducting the simulation.</a:t>
            </a:r>
          </a:p>
          <a:p>
            <a:r>
              <a:rPr lang="en-US" dirty="0"/>
              <a:t> </a:t>
            </a:r>
          </a:p>
          <a:p>
            <a:r>
              <a:rPr lang="en-US" dirty="0"/>
              <a:t>If the students’ computers are linked to a printer, then they can print an “Award of Merit” at the conclusion of the activity, which indicates that they completed all of the required steps correctly.</a:t>
            </a:r>
          </a:p>
          <a:p>
            <a:endParaRPr lang="en-US" dirty="0"/>
          </a:p>
          <a:p>
            <a:pPr lvl="0"/>
            <a:r>
              <a:rPr lang="en-US" dirty="0"/>
              <a:t>For this activity, divide the class into groups of 3 students. Each group will evaluate 3 case studies.  If sufficient computers are available, allow each student to work alone.</a:t>
            </a:r>
          </a:p>
          <a:p>
            <a:r>
              <a:rPr lang="en-US" dirty="0"/>
              <a:t> </a:t>
            </a:r>
          </a:p>
          <a:p>
            <a:r>
              <a:rPr lang="en-US" dirty="0"/>
              <a:t>At </a:t>
            </a:r>
            <a:r>
              <a:rPr lang="en-US" sz="1200" b="0" i="0" u="none" strike="noStrike" kern="1200" dirty="0">
                <a:solidFill>
                  <a:schemeClr val="tx1"/>
                </a:solidFill>
                <a:effectLst/>
                <a:latin typeface="+mn-lt"/>
                <a:ea typeface="+mn-ea"/>
                <a:cs typeface="+mn-cs"/>
              </a:rPr>
              <a:t>the home page, instruct the students to begin by clicking on </a:t>
            </a:r>
            <a:r>
              <a:rPr lang="en-US" dirty="0"/>
              <a:t>“The Food Crisis In Africa.” Ask </a:t>
            </a:r>
            <a:r>
              <a:rPr lang="en-US" sz="1200" b="0" i="0" u="none" strike="noStrike" kern="1200" dirty="0">
                <a:solidFill>
                  <a:schemeClr val="tx1"/>
                </a:solidFill>
                <a:effectLst/>
                <a:latin typeface="+mn-lt"/>
                <a:ea typeface="+mn-ea"/>
                <a:cs typeface="+mn-cs"/>
              </a:rPr>
              <a:t>volunteers to read parts of the article</a:t>
            </a:r>
            <a:r>
              <a:rPr lang="en-US" dirty="0"/>
              <a:t> . </a:t>
            </a:r>
            <a:r>
              <a:rPr lang="en-US" b="1" dirty="0"/>
              <a:t> </a:t>
            </a:r>
            <a:endParaRPr lang="en-US" dirty="0"/>
          </a:p>
          <a:p>
            <a:r>
              <a:rPr lang="en-US" dirty="0"/>
              <a:t>This section serves as an introduction to agricultural issues in Africa and sets the stage for the next part of the activity during which students will investigate how nutrient deficiencies affect plant growth.</a:t>
            </a:r>
          </a:p>
          <a:p>
            <a:r>
              <a:rPr lang="en-US" dirty="0"/>
              <a:t> </a:t>
            </a:r>
          </a:p>
          <a:p>
            <a:r>
              <a:rPr lang="en-US" dirty="0"/>
              <a:t>Pause </a:t>
            </a:r>
            <a:r>
              <a:rPr lang="en-US" sz="1200" b="0" i="0" u="none" strike="noStrike" kern="1200" dirty="0">
                <a:solidFill>
                  <a:schemeClr val="tx1"/>
                </a:solidFill>
                <a:effectLst/>
                <a:latin typeface="+mn-lt"/>
                <a:ea typeface="+mn-ea"/>
                <a:cs typeface="+mn-cs"/>
              </a:rPr>
              <a:t>for a moment after reading for a brainstorming session with the students</a:t>
            </a:r>
            <a:r>
              <a:rPr lang="en-US" dirty="0"/>
              <a:t> . Ask, “Can </a:t>
            </a:r>
            <a:r>
              <a:rPr lang="en-US" sz="1200" b="0" i="0" u="none" strike="noStrike" kern="1200" dirty="0">
                <a:solidFill>
                  <a:schemeClr val="tx1"/>
                </a:solidFill>
                <a:effectLst/>
                <a:latin typeface="+mn-lt"/>
                <a:ea typeface="+mn-ea"/>
                <a:cs typeface="+mn-cs"/>
              </a:rPr>
              <a:t>you think of ways to help solve Africa’s food shortage problem</a:t>
            </a:r>
            <a:r>
              <a:rPr lang="en-US" dirty="0"/>
              <a:t>?” </a:t>
            </a:r>
            <a:r>
              <a:rPr lang="en-US" b="1" dirty="0"/>
              <a:t> </a:t>
            </a:r>
          </a:p>
          <a:p>
            <a:endParaRPr lang="en-US" dirty="0"/>
          </a:p>
          <a:p>
            <a:pPr lvl="0"/>
            <a:r>
              <a:rPr lang="en-US" dirty="0"/>
              <a:t>Instruct </a:t>
            </a:r>
            <a:r>
              <a:rPr lang="en-US" sz="1200" b="0" i="0" u="none" strike="noStrike" kern="1200" dirty="0">
                <a:solidFill>
                  <a:schemeClr val="tx1"/>
                </a:solidFill>
                <a:effectLst/>
                <a:latin typeface="+mn-lt"/>
                <a:ea typeface="+mn-ea"/>
                <a:cs typeface="+mn-cs"/>
              </a:rPr>
              <a:t>students to return to the home page and select </a:t>
            </a:r>
            <a:r>
              <a:rPr lang="en-US" dirty="0"/>
              <a:t>“Your Assignment For Humanity Against Hunger.” At </a:t>
            </a:r>
            <a:r>
              <a:rPr lang="en-US" sz="1200" b="0" i="0" u="none" strike="noStrike" kern="1200" dirty="0">
                <a:solidFill>
                  <a:schemeClr val="tx1"/>
                </a:solidFill>
                <a:effectLst/>
                <a:latin typeface="+mn-lt"/>
                <a:ea typeface="+mn-ea"/>
                <a:cs typeface="+mn-cs"/>
              </a:rPr>
              <a:t>this point, the students will complete the web activity on their own, following the directions given on the website</a:t>
            </a:r>
            <a:r>
              <a:rPr lang="en-US" dirty="0"/>
              <a:t>. </a:t>
            </a:r>
            <a:r>
              <a:rPr lang="en-US" b="1" dirty="0"/>
              <a:t> </a:t>
            </a:r>
          </a:p>
          <a:p>
            <a:pPr lvl="0"/>
            <a:endParaRPr lang="en-US" dirty="0"/>
          </a:p>
          <a:p>
            <a:r>
              <a:rPr lang="en-US" dirty="0"/>
              <a:t>If you wish, project the first part of “Your Assignment for Humanity Against Hunger” up through the point where the narration gives instructions about what students will do during the activity.</a:t>
            </a:r>
          </a:p>
          <a:p>
            <a:r>
              <a:rPr lang="en-US" dirty="0"/>
              <a:t> </a:t>
            </a:r>
          </a:p>
          <a:p>
            <a:r>
              <a:rPr lang="en-US" dirty="0"/>
              <a:t>When </a:t>
            </a:r>
            <a:r>
              <a:rPr lang="en-US" sz="1200" b="0" i="0" u="none" strike="noStrike" kern="1200" dirty="0">
                <a:solidFill>
                  <a:schemeClr val="tx1"/>
                </a:solidFill>
                <a:effectLst/>
                <a:latin typeface="+mn-lt"/>
                <a:ea typeface="+mn-ea"/>
                <a:cs typeface="+mn-cs"/>
              </a:rPr>
              <a:t>students have completed the assignment, ensure that they print out their evaluation reports to turn in to you</a:t>
            </a:r>
            <a:r>
              <a:rPr lang="en-US" dirty="0"/>
              <a:t> . </a:t>
            </a:r>
            <a:r>
              <a:rPr lang="en-US" b="1" dirty="0"/>
              <a:t> </a:t>
            </a:r>
            <a:endParaRPr lang="en-US" dirty="0"/>
          </a:p>
          <a:p>
            <a:pPr lvl="0"/>
            <a:r>
              <a:rPr lang="en-US" dirty="0"/>
              <a:t>After </a:t>
            </a:r>
            <a:r>
              <a:rPr lang="en-US" sz="1200" b="0" i="0" u="none" strike="noStrike" kern="1200" dirty="0">
                <a:solidFill>
                  <a:schemeClr val="tx1"/>
                </a:solidFill>
                <a:effectLst/>
                <a:latin typeface="+mn-lt"/>
                <a:ea typeface="+mn-ea"/>
                <a:cs typeface="+mn-cs"/>
              </a:rPr>
              <a:t>the assignment portion of the activity is completed, encourage students to explore the </a:t>
            </a:r>
            <a:r>
              <a:rPr lang="en-US" dirty="0"/>
              <a:t>“Additional Resources/Links” section.</a:t>
            </a:r>
          </a:p>
          <a:p>
            <a:pPr lvl="0"/>
            <a:endParaRPr lang="en-US" dirty="0"/>
          </a:p>
          <a:p>
            <a:pPr lvl="0"/>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6</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743146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2: Humanity Against Hunger </a:t>
            </a:r>
            <a:r>
              <a:rPr lang="en-US" dirty="0"/>
              <a:t>(page 122)</a:t>
            </a:r>
          </a:p>
          <a:p>
            <a:r>
              <a:rPr lang="en-US" dirty="0"/>
              <a:t>If using the print-based version of this activity, use scissors to cut </a:t>
            </a:r>
            <a:r>
              <a:rPr lang="en-US" i="1" dirty="0"/>
              <a:t>Master 4.2a–c, Corn Case Studies (page</a:t>
            </a:r>
            <a:r>
              <a:rPr lang="en-US" i="1" baseline="0" dirty="0"/>
              <a:t> 135-137) </a:t>
            </a:r>
            <a:r>
              <a:rPr lang="en-US" i="1" dirty="0"/>
              <a:t> </a:t>
            </a:r>
            <a:r>
              <a:rPr lang="en-US" dirty="0"/>
              <a:t>along the dotted lines separating Primary Information from Secondary Information in each case study. The images used as part of </a:t>
            </a:r>
            <a:r>
              <a:rPr lang="en-US" i="1" dirty="0"/>
              <a:t>Activity 2 </a:t>
            </a:r>
            <a:r>
              <a:rPr lang="en-US" dirty="0"/>
              <a:t>are difficult to interpret in black &amp; white. If making color photocopies for teams is prohibitive, you can post 1 or 2 copies of the color photocopies around the room for teams to view when they need them or you can project color images from the original masters.</a:t>
            </a:r>
          </a:p>
          <a:p>
            <a:endParaRPr lang="en-US" dirty="0"/>
          </a:p>
          <a:p>
            <a:r>
              <a:rPr lang="en-US" dirty="0"/>
              <a:t>Procedure:</a:t>
            </a:r>
          </a:p>
          <a:p>
            <a:r>
              <a:rPr lang="en-US" dirty="0"/>
              <a:t>Ask for a volunteer to read it aloud.</a:t>
            </a:r>
          </a:p>
          <a:p>
            <a:endParaRPr lang="en-US" dirty="0"/>
          </a:p>
          <a:p>
            <a:r>
              <a:rPr lang="en-US" dirty="0"/>
              <a:t>Explain that students are going to review information sent in by local farmers who suspect that their crops suffer from a nutrient deficiency. Students will work to diagnose the specific nutrient deficiency affecting each crop plant. Students will refer to photographs and brief descriptions of four different nutrient deficiencies to help them make their diagnoses.  Arrange the class into teams of 2–3 students . Pass out to each team 1 copy of primary information for each case study that they are to evaluate. Ask students to read primary information for their case studies. </a:t>
            </a:r>
          </a:p>
          <a:p>
            <a:r>
              <a:rPr lang="en-US" b="1" dirty="0"/>
              <a:t> </a:t>
            </a:r>
            <a:endParaRPr lang="en-US" dirty="0"/>
          </a:p>
          <a:p>
            <a:r>
              <a:rPr lang="en-US" dirty="0"/>
              <a:t>Each team receives the top portion of each page of </a:t>
            </a:r>
            <a:r>
              <a:rPr lang="en-US" i="1" dirty="0"/>
              <a:t>Master 4.2a–c, Corn Case Studies (pages 135-137)</a:t>
            </a:r>
            <a:r>
              <a:rPr lang="en-US" dirty="0"/>
              <a:t>. Each student in the team will be responsible for 1 of the case studies. Pass out to each team 1 copy of </a:t>
            </a:r>
            <a:r>
              <a:rPr lang="en-US" i="1" dirty="0"/>
              <a:t>Master 4.3, Plant Doctor Evaluation Form</a:t>
            </a:r>
            <a:r>
              <a:rPr lang="en-US" dirty="0"/>
              <a:t>. Instruct students to write down in the appropriate space what they consider the important information related to their case study . </a:t>
            </a:r>
          </a:p>
          <a:p>
            <a:r>
              <a:rPr lang="en-US" b="1" dirty="0"/>
              <a:t> </a:t>
            </a:r>
            <a:endParaRPr lang="en-US" dirty="0"/>
          </a:p>
          <a:p>
            <a:r>
              <a:rPr lang="en-US" dirty="0"/>
              <a:t>Encourage students to discuss the information with their teammates and to work together to construct their answers.</a:t>
            </a:r>
          </a:p>
          <a:p>
            <a:r>
              <a:rPr lang="en-US" dirty="0"/>
              <a:t>Pass out to each team 1 copy.</a:t>
            </a:r>
          </a:p>
          <a:p>
            <a:endParaRPr lang="en-US" dirty="0"/>
          </a:p>
          <a:p>
            <a:r>
              <a:rPr lang="en-US" dirty="0"/>
              <a:t>Instruct students to make a preliminary diagnosis for their case studies by using the information contained in the reference manual. Have students enter their initial diagnoses in the appropriate spaces </a:t>
            </a:r>
            <a:r>
              <a:rPr lang="en-US" i="1" dirty="0"/>
              <a:t>Master 4.4A–D, Plant Doctor Reference Manual </a:t>
            </a:r>
            <a:r>
              <a:rPr lang="en-US" dirty="0"/>
              <a:t>On Their Evaluation Forms.  </a:t>
            </a:r>
          </a:p>
          <a:p>
            <a:r>
              <a:rPr lang="en-US" b="1" dirty="0"/>
              <a:t> </a:t>
            </a:r>
            <a:endParaRPr lang="en-US" dirty="0"/>
          </a:p>
          <a:p>
            <a:r>
              <a:rPr lang="en-US" dirty="0"/>
              <a:t>Remember, each student in the team is responsible for 1 of the 3 case studies. Students should list symptoms of the nutrient deficiency that matches the important information of their particular case study.</a:t>
            </a:r>
          </a:p>
          <a:p>
            <a:r>
              <a:rPr lang="en-US" dirty="0"/>
              <a:t> </a:t>
            </a:r>
          </a:p>
          <a:p>
            <a:r>
              <a:rPr lang="en-US" dirty="0"/>
              <a:t>Ask if teams are certain of their diagnoses . Some students may indicate that they have correctly diagnosed their case studies. Ask them what additional information would help them confirm or refute their diagnoses.</a:t>
            </a:r>
          </a:p>
          <a:p>
            <a:r>
              <a:rPr lang="en-US" dirty="0"/>
              <a:t> </a:t>
            </a:r>
          </a:p>
          <a:p>
            <a:r>
              <a:rPr lang="en-US" dirty="0"/>
              <a:t>Explain to the class that some additional information about their case studies has become known. Give each team the bottom portion of each page of </a:t>
            </a:r>
            <a:r>
              <a:rPr lang="en-US" i="1" dirty="0"/>
              <a:t>Master 4.2A–C, Corn Case Studies</a:t>
            </a:r>
            <a:r>
              <a:rPr lang="en-US" dirty="0"/>
              <a:t>, which contains secondary information . </a:t>
            </a:r>
            <a:r>
              <a:rPr lang="en-US" b="1" dirty="0"/>
              <a:t> </a:t>
            </a:r>
          </a:p>
          <a:p>
            <a:endParaRPr lang="en-US" dirty="0"/>
          </a:p>
          <a:p>
            <a:r>
              <a:rPr lang="en-US" dirty="0"/>
              <a:t>Ask teams to read the secondary information for their case studies and use this information to reevaluate their diagnoses. They should indicate on the evaluation form whether they want to confirm their initial diagnoses. </a:t>
            </a:r>
            <a:r>
              <a:rPr lang="en-US" b="1" dirty="0"/>
              <a:t> </a:t>
            </a:r>
          </a:p>
          <a:p>
            <a:endParaRPr lang="en-US" dirty="0"/>
          </a:p>
          <a:p>
            <a:r>
              <a:rPr lang="en-US" dirty="0"/>
              <a:t>If teams have changed the diagnosis, they should enter the new diagnosis together with the reason for the change in the appropriate spaces on the evaluation form . </a:t>
            </a:r>
          </a:p>
          <a:p>
            <a:r>
              <a:rPr lang="en-US" b="1" dirty="0"/>
              <a:t> </a:t>
            </a:r>
            <a:endParaRPr lang="en-US" dirty="0"/>
          </a:p>
          <a:p>
            <a:r>
              <a:rPr lang="en-US" dirty="0"/>
              <a:t>Ask students to use a different-color pen or pencil when they make changes or additions to their diagnosis or explanation. By doing this, both you and the students will be able to monitor changes in their thinking as they get more information. Reconvene the class and discuss each case study in turn, asking teams how they arrived at their diagnoses . </a:t>
            </a:r>
          </a:p>
          <a:p>
            <a:r>
              <a:rPr lang="en-US" b="1" dirty="0"/>
              <a:t> </a:t>
            </a:r>
            <a:endParaRPr lang="en-US" dirty="0"/>
          </a:p>
          <a:p>
            <a:r>
              <a:rPr lang="en-US" dirty="0"/>
              <a:t>Write the teams’ diagnoses on the board or chart paper.</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7</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638003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1DD5D8-ADCE-47C8-BECD-9C00F50E23B4}" type="slidenum">
              <a:rPr lang="en-US" smtClean="0"/>
              <a:t>8</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764291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notes:</a:t>
            </a:r>
          </a:p>
          <a:p>
            <a:pPr>
              <a:buFontTx/>
              <a:buNone/>
            </a:pPr>
            <a:r>
              <a:rPr lang="en-US" altLang="en-US" dirty="0"/>
              <a:t>Reconvene the class and discuss each case study in turn, asking students how they arrived at their diagnosis.</a:t>
            </a:r>
          </a:p>
          <a:p>
            <a:pPr>
              <a:buFontTx/>
              <a:buNone/>
            </a:pPr>
            <a:endParaRPr lang="en-US" altLang="en-US" dirty="0"/>
          </a:p>
          <a:p>
            <a:pPr>
              <a:buFontTx/>
              <a:buNone/>
            </a:pPr>
            <a:r>
              <a:rPr lang="en-US" altLang="en-US" dirty="0"/>
              <a:t>Write the students’ diagnoses on the board. </a:t>
            </a:r>
          </a:p>
          <a:p>
            <a:endParaRPr lang="en-US" alt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61F2E01-E6DF-49BF-BA12-734A877F7454}" type="slidenum">
              <a:rPr lang="en-US" altLang="en-US"/>
              <a:pPr/>
              <a:t>9</a:t>
            </a:fld>
            <a:endParaRPr lang="en-US" altLang="en-US"/>
          </a:p>
        </p:txBody>
      </p:sp>
      <p:sp>
        <p:nvSpPr>
          <p:cNvPr id="2" name="Footer Placeholder 1"/>
          <p:cNvSpPr>
            <a:spLocks noGrp="1"/>
          </p:cNvSpPr>
          <p:nvPr>
            <p:ph type="ftr" sz="quarter" idx="10"/>
          </p:nvPr>
        </p:nvSpPr>
        <p:spPr/>
        <p:txBody>
          <a:bodyPr/>
          <a:lstStyle/>
          <a:p>
            <a:r>
              <a:rPr lang="en-US"/>
              <a:t>Nutrients for Life Foundation</a:t>
            </a:r>
          </a:p>
        </p:txBody>
      </p:sp>
      <p:sp>
        <p:nvSpPr>
          <p:cNvPr id="3" name="Header Placeholder 2"/>
          <p:cNvSpPr>
            <a:spLocks noGrp="1"/>
          </p:cNvSpPr>
          <p:nvPr>
            <p:ph type="hdr" sz="quarter" idx="11"/>
          </p:nvPr>
        </p:nvSpPr>
        <p:spPr/>
        <p:txBody>
          <a:bodyPr/>
          <a:lstStyle/>
          <a:p>
            <a:r>
              <a:rPr lang="en-US"/>
              <a:t>Nourishing the Planet in the 21st Century - High School</a:t>
            </a:r>
          </a:p>
        </p:txBody>
      </p:sp>
    </p:spTree>
    <p:extLst>
      <p:ext uri="{BB962C8B-B14F-4D97-AF65-F5344CB8AC3E}">
        <p14:creationId xmlns:p14="http://schemas.microsoft.com/office/powerpoint/2010/main" val="511181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44105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42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96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114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4417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98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544BB6-861B-4FA8-9181-D228ECEEC34B}" type="datetimeFigureOut">
              <a:rPr lang="en-US" smtClean="0"/>
              <a:t>2/21/19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1E61771-9704-4603-8F46-0B92E910F5A1}" type="slidenum">
              <a:rPr lang="en-US" smtClean="0"/>
              <a:t>‹#›</a:t>
            </a:fld>
            <a:endParaRPr lang="en-US"/>
          </a:p>
        </p:txBody>
      </p:sp>
    </p:spTree>
    <p:extLst>
      <p:ext uri="{BB962C8B-B14F-4D97-AF65-F5344CB8AC3E}">
        <p14:creationId xmlns:p14="http://schemas.microsoft.com/office/powerpoint/2010/main" val="271323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801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197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862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96482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18646" y="5845684"/>
            <a:ext cx="2898709" cy="932432"/>
          </a:xfrm>
          <a:prstGeom prst="rect">
            <a:avLst/>
          </a:prstGeom>
        </p:spPr>
      </p:pic>
      <p:pic>
        <p:nvPicPr>
          <p:cNvPr id="5" name="Picture 4">
            <a:extLst>
              <a:ext uri="{FF2B5EF4-FFF2-40B4-BE49-F238E27FC236}">
                <a16:creationId xmlns:a16="http://schemas.microsoft.com/office/drawing/2014/main" id="{4CA5D0C9-D55A-4245-94C8-42AA73F9AA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645" y="6074173"/>
            <a:ext cx="3167743" cy="703943"/>
          </a:xfrm>
          <a:prstGeom prst="rect">
            <a:avLst/>
          </a:prstGeom>
        </p:spPr>
      </p:pic>
    </p:spTree>
    <p:extLst>
      <p:ext uri="{BB962C8B-B14F-4D97-AF65-F5344CB8AC3E}">
        <p14:creationId xmlns:p14="http://schemas.microsoft.com/office/powerpoint/2010/main" val="385190978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csrees.usda.gov/Extensio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679" y="4552670"/>
            <a:ext cx="4411087" cy="14189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1694" cy="4432881"/>
          </a:xfrm>
          <a:prstGeom prst="rect">
            <a:avLst/>
          </a:prstGeom>
        </p:spPr>
      </p:pic>
    </p:spTree>
    <p:extLst>
      <p:ext uri="{BB962C8B-B14F-4D97-AF65-F5344CB8AC3E}">
        <p14:creationId xmlns:p14="http://schemas.microsoft.com/office/powerpoint/2010/main" val="142436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17650" y="13192"/>
            <a:ext cx="9144000" cy="9271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lt1"/>
              </a:solidFill>
            </a:endParaRPr>
          </a:p>
        </p:txBody>
      </p:sp>
      <p:sp>
        <p:nvSpPr>
          <p:cNvPr id="3" name="Title 1"/>
          <p:cNvSpPr txBox="1">
            <a:spLocks/>
          </p:cNvSpPr>
          <p:nvPr/>
        </p:nvSpPr>
        <p:spPr>
          <a:xfrm>
            <a:off x="4857750" y="261200"/>
            <a:ext cx="2463800" cy="1444625"/>
          </a:xfrm>
          <a:prstGeom prst="rect">
            <a:avLst/>
          </a:prstGeom>
        </p:spPr>
        <p:txBody>
          <a:bodyPr/>
          <a:lstStyle>
            <a:lvl1pPr algn="l" rtl="0" eaLnBrk="0" fontAlgn="base" hangingPunct="0">
              <a:spcBef>
                <a:spcPct val="0"/>
              </a:spcBef>
              <a:spcAft>
                <a:spcPct val="0"/>
              </a:spcAft>
              <a:defRPr sz="3000" kern="1200">
                <a:solidFill>
                  <a:srgbClr val="823526"/>
                </a:solidFill>
                <a:latin typeface="Palatino"/>
                <a:ea typeface="MS PGothic" panose="020B0600070205080204" pitchFamily="34" charset="-128"/>
                <a:cs typeface="Palatino"/>
              </a:defRPr>
            </a:lvl1pPr>
            <a:lvl2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2pPr>
            <a:lvl3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3pPr>
            <a:lvl4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4pPr>
            <a:lvl5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2400" dirty="0">
                <a:solidFill>
                  <a:schemeClr val="accent6"/>
                </a:solidFill>
                <a:latin typeface="+mj-lt"/>
                <a:ea typeface="MS PGothic" charset="0"/>
              </a:rPr>
              <a:t>Corn Case Study 1</a:t>
            </a:r>
          </a:p>
        </p:txBody>
      </p:sp>
      <p:graphicFrame>
        <p:nvGraphicFramePr>
          <p:cNvPr id="4" name="Table 3"/>
          <p:cNvGraphicFramePr>
            <a:graphicFrameLocks noGrp="1"/>
          </p:cNvGraphicFramePr>
          <p:nvPr>
            <p:extLst>
              <p:ext uri="{D42A27DB-BD31-4B8C-83A1-F6EECF244321}">
                <p14:modId xmlns:p14="http://schemas.microsoft.com/office/powerpoint/2010/main" val="1093895635"/>
              </p:ext>
            </p:extLst>
          </p:nvPr>
        </p:nvGraphicFramePr>
        <p:xfrm>
          <a:off x="1803400" y="983513"/>
          <a:ext cx="8572500" cy="5001130"/>
        </p:xfrm>
        <a:graphic>
          <a:graphicData uri="http://schemas.openxmlformats.org/drawingml/2006/table">
            <a:tbl>
              <a:tblPr firstRow="1" bandRow="1">
                <a:tableStyleId>{68D230F3-CF80-4859-8CE7-A43EE81993B5}</a:tableStyleId>
              </a:tblPr>
              <a:tblGrid>
                <a:gridCol w="3238500">
                  <a:extLst>
                    <a:ext uri="{9D8B030D-6E8A-4147-A177-3AD203B41FA5}">
                      <a16:colId xmlns:a16="http://schemas.microsoft.com/office/drawing/2014/main" val="20000"/>
                    </a:ext>
                  </a:extLst>
                </a:gridCol>
                <a:gridCol w="5334000">
                  <a:extLst>
                    <a:ext uri="{9D8B030D-6E8A-4147-A177-3AD203B41FA5}">
                      <a16:colId xmlns:a16="http://schemas.microsoft.com/office/drawing/2014/main" val="20001"/>
                    </a:ext>
                  </a:extLst>
                </a:gridCol>
              </a:tblGrid>
              <a:tr h="398728">
                <a:tc>
                  <a:txBody>
                    <a:bodyPr/>
                    <a:lstStyle/>
                    <a:p>
                      <a:r>
                        <a:rPr lang="en-US" sz="1800" dirty="0"/>
                        <a:t>From Primary Information</a:t>
                      </a:r>
                      <a:endParaRPr lang="en-US" sz="18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0"/>
                  </a:ext>
                </a:extLst>
              </a:tr>
              <a:tr h="398728">
                <a:tc>
                  <a:txBody>
                    <a:bodyPr/>
                    <a:lstStyle/>
                    <a:p>
                      <a:r>
                        <a:rPr lang="en-US" sz="1600" dirty="0"/>
                        <a:t>Important information</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1"/>
                  </a:ext>
                </a:extLst>
              </a:tr>
              <a:tr h="894367">
                <a:tc>
                  <a:txBody>
                    <a:bodyPr/>
                    <a:lstStyle/>
                    <a:p>
                      <a:r>
                        <a:rPr lang="en-US" sz="1600" dirty="0"/>
                        <a:t>Diagnosis</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2"/>
                  </a:ext>
                </a:extLst>
              </a:tr>
              <a:tr h="401496">
                <a:tc>
                  <a:txBody>
                    <a:bodyPr/>
                    <a:lstStyle/>
                    <a:p>
                      <a:r>
                        <a:rPr lang="en-US" sz="1600" dirty="0"/>
                        <a:t>Matching symptoms</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3"/>
                  </a:ext>
                </a:extLst>
              </a:tr>
              <a:tr h="518773">
                <a:tc>
                  <a:txBody>
                    <a:bodyPr/>
                    <a:lstStyle/>
                    <a:p>
                      <a:r>
                        <a:rPr lang="en-US" sz="1600" dirty="0"/>
                        <a:t>After</a:t>
                      </a:r>
                      <a:r>
                        <a:rPr lang="en-US" sz="1600" baseline="0" dirty="0"/>
                        <a:t> reading Secondary Information</a:t>
                      </a:r>
                      <a:endParaRPr lang="en-US" sz="1600" i="1"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4"/>
                  </a:ext>
                </a:extLst>
              </a:tr>
              <a:tr h="421224">
                <a:tc>
                  <a:txBody>
                    <a:bodyPr/>
                    <a:lstStyle/>
                    <a:p>
                      <a:r>
                        <a:rPr lang="en-US" sz="1600" dirty="0"/>
                        <a:t>Is your</a:t>
                      </a:r>
                      <a:r>
                        <a:rPr lang="en-US" sz="1600" baseline="0" dirty="0"/>
                        <a:t> initial diagnosis confirmed?</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5"/>
                  </a:ext>
                </a:extLst>
              </a:tr>
              <a:tr h="398728">
                <a:tc>
                  <a:txBody>
                    <a:bodyPr/>
                    <a:lstStyle/>
                    <a:p>
                      <a:r>
                        <a:rPr lang="en-US" sz="1600" dirty="0"/>
                        <a:t>If not, what is your new diagnosis?</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6"/>
                  </a:ext>
                </a:extLst>
              </a:tr>
              <a:tr h="1508725">
                <a:tc>
                  <a:txBody>
                    <a:bodyPr/>
                    <a:lstStyle/>
                    <a:p>
                      <a:r>
                        <a:rPr lang="en-US" sz="1600" dirty="0"/>
                        <a:t>If not, what cause you to change your diagnosis?</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7"/>
                  </a:ext>
                </a:extLst>
              </a:tr>
            </a:tbl>
          </a:graphicData>
        </a:graphic>
      </p:graphicFrame>
      <p:sp>
        <p:nvSpPr>
          <p:cNvPr id="6" name="TextBox 5"/>
          <p:cNvSpPr txBox="1">
            <a:spLocks noChangeArrowheads="1"/>
          </p:cNvSpPr>
          <p:nvPr/>
        </p:nvSpPr>
        <p:spPr bwMode="auto">
          <a:xfrm>
            <a:off x="5067300" y="1367687"/>
            <a:ext cx="5232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Stunted, yellow leaves; sandy soil</a:t>
            </a:r>
          </a:p>
        </p:txBody>
      </p:sp>
      <p:sp>
        <p:nvSpPr>
          <p:cNvPr id="7" name="TextBox 6"/>
          <p:cNvSpPr txBox="1">
            <a:spLocks noChangeArrowheads="1"/>
          </p:cNvSpPr>
          <p:nvPr/>
        </p:nvSpPr>
        <p:spPr bwMode="auto">
          <a:xfrm>
            <a:off x="5060950" y="1817320"/>
            <a:ext cx="5232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These symptoms are consistent with either nitrogen or potassium deficiency. The yellowed leaves seem to have the V-shaped pattern associated with nitrogen deficiency.</a:t>
            </a:r>
          </a:p>
        </p:txBody>
      </p:sp>
      <p:sp>
        <p:nvSpPr>
          <p:cNvPr id="8" name="TextBox 7"/>
          <p:cNvSpPr txBox="1">
            <a:spLocks noChangeArrowheads="1"/>
          </p:cNvSpPr>
          <p:nvPr/>
        </p:nvSpPr>
        <p:spPr bwMode="auto">
          <a:xfrm>
            <a:off x="5067300" y="2759077"/>
            <a:ext cx="4279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Stunted, yellow leaves; sandy soil</a:t>
            </a:r>
          </a:p>
        </p:txBody>
      </p:sp>
      <p:sp>
        <p:nvSpPr>
          <p:cNvPr id="9" name="TextBox 8"/>
          <p:cNvSpPr txBox="1">
            <a:spLocks noChangeArrowheads="1"/>
          </p:cNvSpPr>
          <p:nvPr/>
        </p:nvSpPr>
        <p:spPr bwMode="auto">
          <a:xfrm>
            <a:off x="5067300" y="4070350"/>
            <a:ext cx="3581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Answers will vary.</a:t>
            </a:r>
          </a:p>
        </p:txBody>
      </p:sp>
      <p:sp>
        <p:nvSpPr>
          <p:cNvPr id="10" name="TextBox 9"/>
          <p:cNvSpPr txBox="1">
            <a:spLocks noChangeArrowheads="1"/>
          </p:cNvSpPr>
          <p:nvPr/>
        </p:nvSpPr>
        <p:spPr bwMode="auto">
          <a:xfrm>
            <a:off x="5067300" y="3692379"/>
            <a:ext cx="3581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Answers will vary.</a:t>
            </a:r>
          </a:p>
        </p:txBody>
      </p:sp>
      <p:sp>
        <p:nvSpPr>
          <p:cNvPr id="11" name="TextBox 10"/>
          <p:cNvSpPr txBox="1">
            <a:spLocks noChangeArrowheads="1"/>
          </p:cNvSpPr>
          <p:nvPr/>
        </p:nvSpPr>
        <p:spPr bwMode="auto">
          <a:xfrm>
            <a:off x="5016500" y="4551362"/>
            <a:ext cx="533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The second photograph shows a leaf with the V-shaped pattern of yellowing that is consistent with nitrogen deficiency. The fact that the fields have been exposed to heavy rains further supports the nitrogen-deficiency diagnosis. If not, what caused you to chance your diagnosis?</a:t>
            </a:r>
          </a:p>
        </p:txBody>
      </p:sp>
    </p:spTree>
    <p:extLst>
      <p:ext uri="{BB962C8B-B14F-4D97-AF65-F5344CB8AC3E}">
        <p14:creationId xmlns:p14="http://schemas.microsoft.com/office/powerpoint/2010/main" val="3690765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ppt_h*1.125000"/>
                                          </p:val>
                                        </p:tav>
                                        <p:tav tm="100000">
                                          <p:val>
                                            <p:strVal val="#ppt_y"/>
                                          </p:val>
                                        </p:tav>
                                      </p:tavLst>
                                    </p:anim>
                                    <p:animEffect transition="in" filter="wipe(up)">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8517" y="3635165"/>
            <a:ext cx="3086100"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3996" y="3614737"/>
            <a:ext cx="3086100"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524000" y="977900"/>
            <a:ext cx="9144000" cy="927100"/>
          </a:xfrm>
          <a:prstGeom prst="rect">
            <a:avLst/>
          </a:prstGeom>
          <a:ln/>
          <a:extLst/>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lt1"/>
              </a:solidFill>
            </a:endParaRPr>
          </a:p>
        </p:txBody>
      </p:sp>
      <p:sp>
        <p:nvSpPr>
          <p:cNvPr id="3" name="Title 1"/>
          <p:cNvSpPr txBox="1">
            <a:spLocks/>
          </p:cNvSpPr>
          <p:nvPr/>
        </p:nvSpPr>
        <p:spPr>
          <a:xfrm>
            <a:off x="4864100" y="1184276"/>
            <a:ext cx="2463800" cy="1444625"/>
          </a:xfrm>
          <a:prstGeom prst="rect">
            <a:avLst/>
          </a:prstGeom>
        </p:spPr>
        <p:txBody>
          <a:bodyPr/>
          <a:lstStyle>
            <a:lvl1pPr algn="l" rtl="0" eaLnBrk="0" fontAlgn="base" hangingPunct="0">
              <a:spcBef>
                <a:spcPct val="0"/>
              </a:spcBef>
              <a:spcAft>
                <a:spcPct val="0"/>
              </a:spcAft>
              <a:defRPr sz="3000" kern="1200">
                <a:solidFill>
                  <a:srgbClr val="823526"/>
                </a:solidFill>
                <a:latin typeface="Palatino"/>
                <a:ea typeface="MS PGothic" panose="020B0600070205080204" pitchFamily="34" charset="-128"/>
                <a:cs typeface="Palatino"/>
              </a:defRPr>
            </a:lvl1pPr>
            <a:lvl2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2pPr>
            <a:lvl3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3pPr>
            <a:lvl4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4pPr>
            <a:lvl5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2400" dirty="0">
                <a:solidFill>
                  <a:schemeClr val="accent1">
                    <a:lumMod val="60000"/>
                    <a:lumOff val="40000"/>
                  </a:schemeClr>
                </a:solidFill>
                <a:latin typeface="+mj-lt"/>
                <a:ea typeface="MS PGothic" charset="0"/>
              </a:rPr>
              <a:t>Corn Case Study 2</a:t>
            </a:r>
          </a:p>
        </p:txBody>
      </p:sp>
      <p:sp>
        <p:nvSpPr>
          <p:cNvPr id="18438" name="TextBox 5"/>
          <p:cNvSpPr txBox="1">
            <a:spLocks noChangeArrowheads="1"/>
          </p:cNvSpPr>
          <p:nvPr/>
        </p:nvSpPr>
        <p:spPr bwMode="auto">
          <a:xfrm>
            <a:off x="1682750" y="1925637"/>
            <a:ext cx="43688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dirty="0">
                <a:solidFill>
                  <a:srgbClr val="262626"/>
                </a:solidFill>
              </a:rPr>
              <a:t>Primary Information</a:t>
            </a:r>
          </a:p>
          <a:p>
            <a:endParaRPr lang="en-US" altLang="en-US" b="1" dirty="0">
              <a:solidFill>
                <a:srgbClr val="262626"/>
              </a:solidFill>
            </a:endParaRPr>
          </a:p>
          <a:p>
            <a:r>
              <a:rPr lang="en-US" altLang="en-US" sz="1600" dirty="0">
                <a:solidFill>
                  <a:srgbClr val="262626"/>
                </a:solidFill>
              </a:rPr>
              <a:t>The farmer reports that the plants are stunted. Her corn grows in sandy soil. Some weeds are present in the fields. She provided the following photograph, which shows some yellowing of leaves.</a:t>
            </a:r>
          </a:p>
        </p:txBody>
      </p:sp>
      <p:sp>
        <p:nvSpPr>
          <p:cNvPr id="18439" name="Rectangle 6"/>
          <p:cNvSpPr>
            <a:spLocks noChangeArrowheads="1"/>
          </p:cNvSpPr>
          <p:nvPr/>
        </p:nvSpPr>
        <p:spPr bwMode="auto">
          <a:xfrm>
            <a:off x="6299200" y="1872311"/>
            <a:ext cx="4368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dirty="0">
                <a:solidFill>
                  <a:srgbClr val="262626"/>
                </a:solidFill>
              </a:rPr>
              <a:t>Secondary Information</a:t>
            </a:r>
          </a:p>
          <a:p>
            <a:endParaRPr lang="en-US" altLang="en-US" dirty="0">
              <a:solidFill>
                <a:srgbClr val="262626"/>
              </a:solidFill>
            </a:endParaRPr>
          </a:p>
          <a:p>
            <a:r>
              <a:rPr lang="en-US" altLang="en-US" sz="1600" dirty="0">
                <a:solidFill>
                  <a:srgbClr val="262626"/>
                </a:solidFill>
              </a:rPr>
              <a:t>The farmer sent this additional photograph of a leaf from an affected plant. She also reports that some of her plants have stems that aren’t strong enough to support the ears of corn.</a:t>
            </a:r>
          </a:p>
        </p:txBody>
      </p:sp>
    </p:spTree>
    <p:extLst>
      <p:ext uri="{BB962C8B-B14F-4D97-AF65-F5344CB8AC3E}">
        <p14:creationId xmlns:p14="http://schemas.microsoft.com/office/powerpoint/2010/main" val="3225414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24000" y="71439"/>
            <a:ext cx="9144000" cy="927100"/>
          </a:xfrm>
          <a:prstGeom prst="rect">
            <a:avLst/>
          </a:prstGeom>
          <a:ln/>
          <a:extLst/>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lt1"/>
              </a:solidFill>
            </a:endParaRPr>
          </a:p>
        </p:txBody>
      </p:sp>
      <p:sp>
        <p:nvSpPr>
          <p:cNvPr id="3" name="Title 1"/>
          <p:cNvSpPr txBox="1">
            <a:spLocks/>
          </p:cNvSpPr>
          <p:nvPr/>
        </p:nvSpPr>
        <p:spPr>
          <a:xfrm>
            <a:off x="4864100" y="293689"/>
            <a:ext cx="2463800" cy="557213"/>
          </a:xfrm>
          <a:prstGeom prst="rect">
            <a:avLst/>
          </a:prstGeom>
        </p:spPr>
        <p:txBody>
          <a:bodyPr/>
          <a:lstStyle>
            <a:lvl1pPr algn="l" rtl="0" eaLnBrk="0" fontAlgn="base" hangingPunct="0">
              <a:spcBef>
                <a:spcPct val="0"/>
              </a:spcBef>
              <a:spcAft>
                <a:spcPct val="0"/>
              </a:spcAft>
              <a:defRPr sz="3000" kern="1200">
                <a:solidFill>
                  <a:srgbClr val="823526"/>
                </a:solidFill>
                <a:latin typeface="Palatino"/>
                <a:ea typeface="MS PGothic" panose="020B0600070205080204" pitchFamily="34" charset="-128"/>
                <a:cs typeface="Palatino"/>
              </a:defRPr>
            </a:lvl1pPr>
            <a:lvl2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2pPr>
            <a:lvl3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3pPr>
            <a:lvl4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4pPr>
            <a:lvl5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2400" dirty="0">
                <a:ln w="0"/>
                <a:solidFill>
                  <a:schemeClr val="accent1"/>
                </a:solidFill>
                <a:effectLst>
                  <a:outerShdw blurRad="38100" dist="25400" dir="5400000" algn="ctr" rotWithShape="0">
                    <a:srgbClr val="6E747A">
                      <a:alpha val="43000"/>
                    </a:srgbClr>
                  </a:outerShdw>
                </a:effectLst>
                <a:latin typeface="+mj-lt"/>
                <a:ea typeface="MS PGothic" charset="0"/>
              </a:rPr>
              <a:t>Corn Case Study 2</a:t>
            </a:r>
          </a:p>
        </p:txBody>
      </p:sp>
      <p:graphicFrame>
        <p:nvGraphicFramePr>
          <p:cNvPr id="5" name="Table 4"/>
          <p:cNvGraphicFramePr>
            <a:graphicFrameLocks noGrp="1"/>
          </p:cNvGraphicFramePr>
          <p:nvPr>
            <p:extLst>
              <p:ext uri="{D42A27DB-BD31-4B8C-83A1-F6EECF244321}">
                <p14:modId xmlns:p14="http://schemas.microsoft.com/office/powerpoint/2010/main" val="2440654091"/>
              </p:ext>
            </p:extLst>
          </p:nvPr>
        </p:nvGraphicFramePr>
        <p:xfrm>
          <a:off x="2152261" y="839390"/>
          <a:ext cx="8122039" cy="4930024"/>
        </p:xfrm>
        <a:graphic>
          <a:graphicData uri="http://schemas.openxmlformats.org/drawingml/2006/table">
            <a:tbl>
              <a:tblPr firstRow="1" bandRow="1">
                <a:tableStyleId>{69012ECD-51FC-41F1-AA8D-1B2483CD663E}</a:tableStyleId>
              </a:tblPr>
              <a:tblGrid>
                <a:gridCol w="3068326">
                  <a:extLst>
                    <a:ext uri="{9D8B030D-6E8A-4147-A177-3AD203B41FA5}">
                      <a16:colId xmlns:a16="http://schemas.microsoft.com/office/drawing/2014/main" val="20000"/>
                    </a:ext>
                  </a:extLst>
                </a:gridCol>
                <a:gridCol w="5053713">
                  <a:extLst>
                    <a:ext uri="{9D8B030D-6E8A-4147-A177-3AD203B41FA5}">
                      <a16:colId xmlns:a16="http://schemas.microsoft.com/office/drawing/2014/main" val="20001"/>
                    </a:ext>
                  </a:extLst>
                </a:gridCol>
              </a:tblGrid>
              <a:tr h="375903">
                <a:tc>
                  <a:txBody>
                    <a:bodyPr/>
                    <a:lstStyle/>
                    <a:p>
                      <a:r>
                        <a:rPr lang="en-US" sz="1800" dirty="0"/>
                        <a:t>From Primary Information</a:t>
                      </a:r>
                      <a:endParaRPr lang="en-US" sz="18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0"/>
                  </a:ext>
                </a:extLst>
              </a:tr>
              <a:tr h="375903">
                <a:tc>
                  <a:txBody>
                    <a:bodyPr/>
                    <a:lstStyle/>
                    <a:p>
                      <a:r>
                        <a:rPr lang="en-US" sz="1600" dirty="0"/>
                        <a:t>Important information</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1"/>
                  </a:ext>
                </a:extLst>
              </a:tr>
              <a:tr h="843171">
                <a:tc>
                  <a:txBody>
                    <a:bodyPr/>
                    <a:lstStyle/>
                    <a:p>
                      <a:r>
                        <a:rPr lang="en-US" sz="1600" dirty="0"/>
                        <a:t>Diagnosis</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2"/>
                  </a:ext>
                </a:extLst>
              </a:tr>
              <a:tr h="378514">
                <a:tc>
                  <a:txBody>
                    <a:bodyPr/>
                    <a:lstStyle/>
                    <a:p>
                      <a:r>
                        <a:rPr lang="en-US" sz="1600" dirty="0"/>
                        <a:t>Matching symptoms</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3"/>
                  </a:ext>
                </a:extLst>
              </a:tr>
              <a:tr h="574283">
                <a:tc>
                  <a:txBody>
                    <a:bodyPr/>
                    <a:lstStyle/>
                    <a:p>
                      <a:r>
                        <a:rPr lang="en-US" sz="1600" dirty="0"/>
                        <a:t>After</a:t>
                      </a:r>
                      <a:r>
                        <a:rPr lang="en-US" sz="1600" baseline="0" dirty="0"/>
                        <a:t> reading Secondary Information</a:t>
                      </a:r>
                      <a:endParaRPr lang="en-US" sz="1600" i="1"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4"/>
                  </a:ext>
                </a:extLst>
              </a:tr>
              <a:tr h="574283">
                <a:tc>
                  <a:txBody>
                    <a:bodyPr/>
                    <a:lstStyle/>
                    <a:p>
                      <a:r>
                        <a:rPr lang="en-US" sz="1600" dirty="0"/>
                        <a:t>Is your</a:t>
                      </a:r>
                      <a:r>
                        <a:rPr lang="en-US" sz="1600" baseline="0" dirty="0"/>
                        <a:t> initial diagnosis confirmed?</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5"/>
                  </a:ext>
                </a:extLst>
              </a:tr>
              <a:tr h="375903">
                <a:tc>
                  <a:txBody>
                    <a:bodyPr/>
                    <a:lstStyle/>
                    <a:p>
                      <a:r>
                        <a:rPr lang="en-US" sz="1600" dirty="0"/>
                        <a:t>If not, what is your new diagnosis?</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6"/>
                  </a:ext>
                </a:extLst>
              </a:tr>
              <a:tr h="1422362">
                <a:tc>
                  <a:txBody>
                    <a:bodyPr/>
                    <a:lstStyle/>
                    <a:p>
                      <a:r>
                        <a:rPr lang="en-US" sz="1600" dirty="0"/>
                        <a:t>If not, what cause you to change your diagnosis?</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7"/>
                  </a:ext>
                </a:extLst>
              </a:tr>
            </a:tbl>
          </a:graphicData>
        </a:graphic>
      </p:graphicFrame>
      <p:sp>
        <p:nvSpPr>
          <p:cNvPr id="6" name="TextBox 5"/>
          <p:cNvSpPr txBox="1">
            <a:spLocks noChangeArrowheads="1"/>
          </p:cNvSpPr>
          <p:nvPr/>
        </p:nvSpPr>
        <p:spPr bwMode="auto">
          <a:xfrm>
            <a:off x="5067300" y="1560048"/>
            <a:ext cx="5232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Stunted, yellow leaves; sandy soil</a:t>
            </a:r>
          </a:p>
        </p:txBody>
      </p:sp>
      <p:sp>
        <p:nvSpPr>
          <p:cNvPr id="8" name="TextBox 7"/>
          <p:cNvSpPr txBox="1">
            <a:spLocks noChangeArrowheads="1"/>
          </p:cNvSpPr>
          <p:nvPr/>
        </p:nvSpPr>
        <p:spPr bwMode="auto">
          <a:xfrm>
            <a:off x="5067300" y="2082801"/>
            <a:ext cx="5232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These symptoms are consistent with either nitrogen or potassium deficiency.</a:t>
            </a:r>
          </a:p>
        </p:txBody>
      </p:sp>
      <p:sp>
        <p:nvSpPr>
          <p:cNvPr id="9" name="TextBox 8"/>
          <p:cNvSpPr txBox="1">
            <a:spLocks noChangeArrowheads="1"/>
          </p:cNvSpPr>
          <p:nvPr/>
        </p:nvSpPr>
        <p:spPr bwMode="auto">
          <a:xfrm>
            <a:off x="5041900" y="2874963"/>
            <a:ext cx="5232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solidFill>
                  <a:srgbClr val="262626"/>
                </a:solidFill>
              </a:rPr>
              <a:t>Stunted, yellowing leaves; sandy soil</a:t>
            </a:r>
          </a:p>
        </p:txBody>
      </p:sp>
      <p:sp>
        <p:nvSpPr>
          <p:cNvPr id="10" name="TextBox 9"/>
          <p:cNvSpPr txBox="1">
            <a:spLocks noChangeArrowheads="1"/>
          </p:cNvSpPr>
          <p:nvPr/>
        </p:nvSpPr>
        <p:spPr bwMode="auto">
          <a:xfrm>
            <a:off x="5071951" y="3873966"/>
            <a:ext cx="3581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Answers will vary.</a:t>
            </a:r>
          </a:p>
        </p:txBody>
      </p:sp>
      <p:sp>
        <p:nvSpPr>
          <p:cNvPr id="11" name="TextBox 10"/>
          <p:cNvSpPr txBox="1">
            <a:spLocks noChangeArrowheads="1"/>
          </p:cNvSpPr>
          <p:nvPr/>
        </p:nvSpPr>
        <p:spPr bwMode="auto">
          <a:xfrm>
            <a:off x="5067300" y="4375943"/>
            <a:ext cx="3581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solidFill>
                  <a:srgbClr val="262626"/>
                </a:solidFill>
              </a:rPr>
              <a:t>Answers will vary.</a:t>
            </a:r>
          </a:p>
        </p:txBody>
      </p:sp>
      <p:sp>
        <p:nvSpPr>
          <p:cNvPr id="12" name="TextBox 11"/>
          <p:cNvSpPr txBox="1">
            <a:spLocks noChangeArrowheads="1"/>
          </p:cNvSpPr>
          <p:nvPr/>
        </p:nvSpPr>
        <p:spPr bwMode="auto">
          <a:xfrm>
            <a:off x="4991100" y="4772628"/>
            <a:ext cx="5334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The second photograph shows a yellowed leaf with dried edges that are consistent with potassium deficiency. The fact that the plants have weak stems further supports the potassium-deficiency diagnosis. </a:t>
            </a:r>
          </a:p>
        </p:txBody>
      </p:sp>
    </p:spTree>
    <p:extLst>
      <p:ext uri="{BB962C8B-B14F-4D97-AF65-F5344CB8AC3E}">
        <p14:creationId xmlns:p14="http://schemas.microsoft.com/office/powerpoint/2010/main" val="2916519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9">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ppt_y</p:attrName>
                                        </p:attrNameLst>
                                      </p:cBhvr>
                                      <p:tavLst>
                                        <p:tav tm="0">
                                          <p:val>
                                            <p:strVal val="#ppt_y+#ppt_h*1.125000"/>
                                          </p:val>
                                        </p:tav>
                                        <p:tav tm="100000">
                                          <p:val>
                                            <p:strVal val="#ppt_y"/>
                                          </p:val>
                                        </p:tav>
                                      </p:tavLst>
                                    </p:anim>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1212" y="3378762"/>
            <a:ext cx="3089275"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524000" y="136527"/>
            <a:ext cx="9144000" cy="927100"/>
          </a:xfrm>
          <a:prstGeom prst="rect">
            <a:avLst/>
          </a:prstGeom>
          <a:ln/>
          <a:extLst/>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dirty="0">
              <a:solidFill>
                <a:schemeClr val="lt1"/>
              </a:solidFill>
            </a:endParaRPr>
          </a:p>
        </p:txBody>
      </p:sp>
      <p:sp>
        <p:nvSpPr>
          <p:cNvPr id="3" name="Title 1"/>
          <p:cNvSpPr txBox="1">
            <a:spLocks/>
          </p:cNvSpPr>
          <p:nvPr/>
        </p:nvSpPr>
        <p:spPr>
          <a:xfrm>
            <a:off x="4864100" y="355088"/>
            <a:ext cx="2463800" cy="489978"/>
          </a:xfrm>
          <a:prstGeom prst="rect">
            <a:avLst/>
          </a:prstGeom>
        </p:spPr>
        <p:txBody>
          <a:bodyPr/>
          <a:lstStyle>
            <a:lvl1pPr algn="l" rtl="0" eaLnBrk="0" fontAlgn="base" hangingPunct="0">
              <a:spcBef>
                <a:spcPct val="0"/>
              </a:spcBef>
              <a:spcAft>
                <a:spcPct val="0"/>
              </a:spcAft>
              <a:defRPr sz="3000" kern="1200">
                <a:solidFill>
                  <a:srgbClr val="823526"/>
                </a:solidFill>
                <a:latin typeface="Palatino"/>
                <a:ea typeface="MS PGothic" panose="020B0600070205080204" pitchFamily="34" charset="-128"/>
                <a:cs typeface="Palatino"/>
              </a:defRPr>
            </a:lvl1pPr>
            <a:lvl2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2pPr>
            <a:lvl3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3pPr>
            <a:lvl4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4pPr>
            <a:lvl5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2400" dirty="0">
                <a:solidFill>
                  <a:schemeClr val="accent1">
                    <a:lumMod val="75000"/>
                  </a:schemeClr>
                </a:solidFill>
                <a:latin typeface="+mj-lt"/>
                <a:ea typeface="MS PGothic" charset="0"/>
              </a:rPr>
              <a:t>Corn Case Study 3</a:t>
            </a:r>
          </a:p>
        </p:txBody>
      </p:sp>
      <p:sp>
        <p:nvSpPr>
          <p:cNvPr id="20485" name="TextBox 5"/>
          <p:cNvSpPr txBox="1">
            <a:spLocks noChangeArrowheads="1"/>
          </p:cNvSpPr>
          <p:nvPr/>
        </p:nvSpPr>
        <p:spPr bwMode="auto">
          <a:xfrm>
            <a:off x="1524000" y="1282188"/>
            <a:ext cx="42037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dirty="0">
                <a:solidFill>
                  <a:srgbClr val="262626"/>
                </a:solidFill>
              </a:rPr>
              <a:t>Primary Information</a:t>
            </a:r>
          </a:p>
          <a:p>
            <a:endParaRPr lang="en-US" altLang="en-US" b="1" dirty="0">
              <a:solidFill>
                <a:srgbClr val="262626"/>
              </a:solidFill>
            </a:endParaRPr>
          </a:p>
          <a:p>
            <a:r>
              <a:rPr lang="en-US" altLang="en-US" sz="1600" dirty="0">
                <a:solidFill>
                  <a:srgbClr val="262626"/>
                </a:solidFill>
              </a:rPr>
              <a:t>The farmer reports that her plants are stunted. Her fields are composed of compacted (dense) soil and are free of weeds. She provided the following photograph of two affected plants.</a:t>
            </a:r>
          </a:p>
        </p:txBody>
      </p:sp>
      <p:sp>
        <p:nvSpPr>
          <p:cNvPr id="20486" name="Rectangle 6"/>
          <p:cNvSpPr>
            <a:spLocks noChangeArrowheads="1"/>
          </p:cNvSpPr>
          <p:nvPr/>
        </p:nvSpPr>
        <p:spPr bwMode="auto">
          <a:xfrm>
            <a:off x="5716588" y="1282188"/>
            <a:ext cx="48895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dirty="0">
                <a:solidFill>
                  <a:srgbClr val="262626"/>
                </a:solidFill>
              </a:rPr>
              <a:t>Secondary Information</a:t>
            </a:r>
          </a:p>
          <a:p>
            <a:endParaRPr lang="en-US" altLang="en-US" dirty="0">
              <a:solidFill>
                <a:srgbClr val="262626"/>
              </a:solidFill>
            </a:endParaRPr>
          </a:p>
          <a:p>
            <a:r>
              <a:rPr lang="en-US" altLang="en-US" sz="1600" dirty="0">
                <a:solidFill>
                  <a:srgbClr val="262626"/>
                </a:solidFill>
              </a:rPr>
              <a:t>The farmer sent this additional photograph of a leaf from an affected plant. The discoloration seen</a:t>
            </a:r>
          </a:p>
          <a:p>
            <a:r>
              <a:rPr lang="en-US" altLang="en-US" sz="1600" dirty="0">
                <a:solidFill>
                  <a:srgbClr val="262626"/>
                </a:solidFill>
              </a:rPr>
              <a:t>near the tip of the leaf is purplish. She reports that her corn is maturing later than it should and that she is beginning to see some weeds growing in her fields.</a:t>
            </a:r>
          </a:p>
        </p:txBody>
      </p:sp>
      <p:pic>
        <p:nvPicPr>
          <p:cNvPr id="2048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6397" y="3378762"/>
            <a:ext cx="3089275"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903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17650" y="135734"/>
            <a:ext cx="9144000" cy="927100"/>
          </a:xfrm>
          <a:prstGeom prst="rect">
            <a:avLst/>
          </a:prstGeom>
          <a:ln/>
          <a:extLst/>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dirty="0">
              <a:solidFill>
                <a:schemeClr val="lt1"/>
              </a:solidFill>
            </a:endParaRPr>
          </a:p>
        </p:txBody>
      </p:sp>
      <p:sp>
        <p:nvSpPr>
          <p:cNvPr id="3" name="Title 1"/>
          <p:cNvSpPr txBox="1">
            <a:spLocks/>
          </p:cNvSpPr>
          <p:nvPr/>
        </p:nvSpPr>
        <p:spPr>
          <a:xfrm>
            <a:off x="4857750" y="472285"/>
            <a:ext cx="2463800" cy="590549"/>
          </a:xfrm>
          <a:prstGeom prst="rect">
            <a:avLst/>
          </a:prstGeom>
        </p:spPr>
        <p:txBody>
          <a:bodyPr/>
          <a:lstStyle>
            <a:lvl1pPr algn="l" rtl="0" eaLnBrk="0" fontAlgn="base" hangingPunct="0">
              <a:spcBef>
                <a:spcPct val="0"/>
              </a:spcBef>
              <a:spcAft>
                <a:spcPct val="0"/>
              </a:spcAft>
              <a:defRPr sz="3000" kern="1200">
                <a:solidFill>
                  <a:srgbClr val="823526"/>
                </a:solidFill>
                <a:latin typeface="Palatino"/>
                <a:ea typeface="MS PGothic" panose="020B0600070205080204" pitchFamily="34" charset="-128"/>
                <a:cs typeface="Palatino"/>
              </a:defRPr>
            </a:lvl1pPr>
            <a:lvl2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2pPr>
            <a:lvl3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3pPr>
            <a:lvl4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4pPr>
            <a:lvl5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2400" dirty="0">
                <a:solidFill>
                  <a:schemeClr val="accent1">
                    <a:lumMod val="75000"/>
                  </a:schemeClr>
                </a:solidFill>
                <a:latin typeface="+mj-lt"/>
                <a:ea typeface="MS PGothic" charset="0"/>
              </a:rPr>
              <a:t>Corn Case Study 3</a:t>
            </a:r>
          </a:p>
        </p:txBody>
      </p:sp>
      <p:graphicFrame>
        <p:nvGraphicFramePr>
          <p:cNvPr id="5" name="Table 4"/>
          <p:cNvGraphicFramePr>
            <a:graphicFrameLocks noGrp="1"/>
          </p:cNvGraphicFramePr>
          <p:nvPr>
            <p:extLst>
              <p:ext uri="{D42A27DB-BD31-4B8C-83A1-F6EECF244321}">
                <p14:modId xmlns:p14="http://schemas.microsoft.com/office/powerpoint/2010/main" val="2337844600"/>
              </p:ext>
            </p:extLst>
          </p:nvPr>
        </p:nvGraphicFramePr>
        <p:xfrm>
          <a:off x="1803400" y="990638"/>
          <a:ext cx="8496300" cy="4787393"/>
        </p:xfrm>
        <a:graphic>
          <a:graphicData uri="http://schemas.openxmlformats.org/drawingml/2006/table">
            <a:tbl>
              <a:tblPr firstRow="1" bandRow="1">
                <a:tableStyleId>{72833802-FEF1-4C79-8D5D-14CF1EAF98D9}</a:tableStyleId>
              </a:tblPr>
              <a:tblGrid>
                <a:gridCol w="3209713">
                  <a:extLst>
                    <a:ext uri="{9D8B030D-6E8A-4147-A177-3AD203B41FA5}">
                      <a16:colId xmlns:a16="http://schemas.microsoft.com/office/drawing/2014/main" val="20000"/>
                    </a:ext>
                  </a:extLst>
                </a:gridCol>
                <a:gridCol w="5286587">
                  <a:extLst>
                    <a:ext uri="{9D8B030D-6E8A-4147-A177-3AD203B41FA5}">
                      <a16:colId xmlns:a16="http://schemas.microsoft.com/office/drawing/2014/main" val="20001"/>
                    </a:ext>
                  </a:extLst>
                </a:gridCol>
              </a:tblGrid>
              <a:tr h="403455">
                <a:tc>
                  <a:txBody>
                    <a:bodyPr/>
                    <a:lstStyle/>
                    <a:p>
                      <a:r>
                        <a:rPr lang="en-US" sz="1800" dirty="0"/>
                        <a:t>From Primary Information</a:t>
                      </a:r>
                      <a:endParaRPr lang="en-US" sz="18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0"/>
                  </a:ext>
                </a:extLst>
              </a:tr>
              <a:tr h="551949">
                <a:tc>
                  <a:txBody>
                    <a:bodyPr/>
                    <a:lstStyle/>
                    <a:p>
                      <a:r>
                        <a:rPr lang="en-US" sz="1600" dirty="0"/>
                        <a:t>Important information</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1"/>
                  </a:ext>
                </a:extLst>
              </a:tr>
              <a:tr h="574362">
                <a:tc>
                  <a:txBody>
                    <a:bodyPr/>
                    <a:lstStyle/>
                    <a:p>
                      <a:r>
                        <a:rPr lang="en-US" sz="1600" dirty="0"/>
                        <a:t>Diagnosis</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2"/>
                  </a:ext>
                </a:extLst>
              </a:tr>
              <a:tr h="490311">
                <a:tc>
                  <a:txBody>
                    <a:bodyPr/>
                    <a:lstStyle/>
                    <a:p>
                      <a:r>
                        <a:rPr lang="en-US" sz="1600" dirty="0"/>
                        <a:t>Matching symptoms</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3"/>
                  </a:ext>
                </a:extLst>
              </a:tr>
              <a:tr h="567422">
                <a:tc>
                  <a:txBody>
                    <a:bodyPr/>
                    <a:lstStyle/>
                    <a:p>
                      <a:r>
                        <a:rPr lang="en-US" sz="1600" dirty="0"/>
                        <a:t>After</a:t>
                      </a:r>
                      <a:r>
                        <a:rPr lang="en-US" sz="1600" baseline="0" dirty="0"/>
                        <a:t> reading Secondary Information</a:t>
                      </a:r>
                      <a:endParaRPr lang="en-US" sz="1600" i="1"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4"/>
                  </a:ext>
                </a:extLst>
              </a:tr>
              <a:tr h="465094">
                <a:tc>
                  <a:txBody>
                    <a:bodyPr/>
                    <a:lstStyle/>
                    <a:p>
                      <a:r>
                        <a:rPr lang="en-US" sz="1600" dirty="0"/>
                        <a:t>Is your</a:t>
                      </a:r>
                      <a:r>
                        <a:rPr lang="en-US" sz="1600" baseline="0" dirty="0"/>
                        <a:t> initial diagnosis confirmed?</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5"/>
                  </a:ext>
                </a:extLst>
              </a:tr>
              <a:tr h="487158">
                <a:tc>
                  <a:txBody>
                    <a:bodyPr/>
                    <a:lstStyle/>
                    <a:p>
                      <a:r>
                        <a:rPr lang="en-US" sz="1600" dirty="0"/>
                        <a:t>If not, what is your new diagnosis?</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6"/>
                  </a:ext>
                </a:extLst>
              </a:tr>
              <a:tr h="1235930">
                <a:tc>
                  <a:txBody>
                    <a:bodyPr/>
                    <a:lstStyle/>
                    <a:p>
                      <a:r>
                        <a:rPr lang="en-US" sz="1600" dirty="0"/>
                        <a:t>If not, what cause you to change your diagnosis?</a:t>
                      </a:r>
                      <a:endParaRPr lang="en-US" sz="1600" dirty="0">
                        <a:solidFill>
                          <a:srgbClr val="262626"/>
                        </a:solidFill>
                      </a:endParaRPr>
                    </a:p>
                  </a:txBody>
                  <a:tcPr marT="45727" marB="45727"/>
                </a:tc>
                <a:tc>
                  <a:txBody>
                    <a:bodyPr/>
                    <a:lstStyle/>
                    <a:p>
                      <a:endParaRPr lang="en-US" sz="1800" dirty="0"/>
                    </a:p>
                  </a:txBody>
                  <a:tcPr marT="45727" marB="45727"/>
                </a:tc>
                <a:extLst>
                  <a:ext uri="{0D108BD9-81ED-4DB2-BD59-A6C34878D82A}">
                    <a16:rowId xmlns:a16="http://schemas.microsoft.com/office/drawing/2014/main" val="10007"/>
                  </a:ext>
                </a:extLst>
              </a:tr>
            </a:tbl>
          </a:graphicData>
        </a:graphic>
      </p:graphicFrame>
      <p:sp>
        <p:nvSpPr>
          <p:cNvPr id="7" name="TextBox 6"/>
          <p:cNvSpPr txBox="1">
            <a:spLocks noChangeArrowheads="1"/>
          </p:cNvSpPr>
          <p:nvPr/>
        </p:nvSpPr>
        <p:spPr bwMode="auto">
          <a:xfrm>
            <a:off x="5067300" y="1660923"/>
            <a:ext cx="5232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Stunted, compacted (dense) purple color on some leaves</a:t>
            </a:r>
          </a:p>
        </p:txBody>
      </p:sp>
      <p:sp>
        <p:nvSpPr>
          <p:cNvPr id="8" name="TextBox 7"/>
          <p:cNvSpPr txBox="1">
            <a:spLocks noChangeArrowheads="1"/>
          </p:cNvSpPr>
          <p:nvPr/>
        </p:nvSpPr>
        <p:spPr bwMode="auto">
          <a:xfrm>
            <a:off x="5067300" y="2265332"/>
            <a:ext cx="5232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The symptoms are consistent with phosphorus deficiency.</a:t>
            </a:r>
          </a:p>
        </p:txBody>
      </p:sp>
      <p:sp>
        <p:nvSpPr>
          <p:cNvPr id="9" name="TextBox 8"/>
          <p:cNvSpPr txBox="1">
            <a:spLocks noChangeArrowheads="1"/>
          </p:cNvSpPr>
          <p:nvPr/>
        </p:nvSpPr>
        <p:spPr bwMode="auto">
          <a:xfrm>
            <a:off x="5067300" y="2700671"/>
            <a:ext cx="5232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Stunted, compacted (dense) soil; purple color on leaves</a:t>
            </a:r>
          </a:p>
        </p:txBody>
      </p:sp>
      <p:sp>
        <p:nvSpPr>
          <p:cNvPr id="10" name="TextBox 9"/>
          <p:cNvSpPr txBox="1">
            <a:spLocks noChangeArrowheads="1"/>
          </p:cNvSpPr>
          <p:nvPr/>
        </p:nvSpPr>
        <p:spPr bwMode="auto">
          <a:xfrm>
            <a:off x="5067300" y="3744501"/>
            <a:ext cx="5232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Answers will vary.</a:t>
            </a:r>
          </a:p>
        </p:txBody>
      </p:sp>
      <p:sp>
        <p:nvSpPr>
          <p:cNvPr id="11" name="TextBox 10"/>
          <p:cNvSpPr txBox="1">
            <a:spLocks noChangeArrowheads="1"/>
          </p:cNvSpPr>
          <p:nvPr/>
        </p:nvSpPr>
        <p:spPr bwMode="auto">
          <a:xfrm>
            <a:off x="5067300" y="4234832"/>
            <a:ext cx="5232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Answers will vary.</a:t>
            </a:r>
          </a:p>
        </p:txBody>
      </p:sp>
      <p:sp>
        <p:nvSpPr>
          <p:cNvPr id="12" name="TextBox 11"/>
          <p:cNvSpPr txBox="1">
            <a:spLocks noChangeArrowheads="1"/>
          </p:cNvSpPr>
          <p:nvPr/>
        </p:nvSpPr>
        <p:spPr bwMode="auto">
          <a:xfrm>
            <a:off x="5067300" y="4693557"/>
            <a:ext cx="5232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solidFill>
                  <a:srgbClr val="262626"/>
                </a:solidFill>
              </a:rPr>
              <a:t>Plants mature later than normal. The second photograph of a leaf shows distinct purple coloration, which is characteristic of a phosphorus deficiency. </a:t>
            </a:r>
          </a:p>
        </p:txBody>
      </p:sp>
    </p:spTree>
    <p:extLst>
      <p:ext uri="{BB962C8B-B14F-4D97-AF65-F5344CB8AC3E}">
        <p14:creationId xmlns:p14="http://schemas.microsoft.com/office/powerpoint/2010/main" val="2607516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 calcmode="lin" valueType="num">
                                      <p:cBhvr additive="base">
                                        <p:cTn id="37" dur="500"/>
                                        <p:tgtEl>
                                          <p:spTgt spid="12">
                                            <p:txEl>
                                              <p:pRg st="0" end="0"/>
                                            </p:txEl>
                                          </p:spTgt>
                                        </p:tgtEl>
                                        <p:attrNameLst>
                                          <p:attrName>ppt_y</p:attrName>
                                        </p:attrNameLst>
                                      </p:cBhvr>
                                      <p:tavLst>
                                        <p:tav tm="0">
                                          <p:val>
                                            <p:strVal val="#ppt_y+#ppt_h*1.125000"/>
                                          </p:val>
                                        </p:tav>
                                        <p:tav tm="100000">
                                          <p:val>
                                            <p:strVal val="#ppt_y"/>
                                          </p:val>
                                        </p:tav>
                                      </p:tavLst>
                                    </p:anim>
                                    <p:animEffect transition="in" filter="wipe(up)">
                                      <p:cBhvr>
                                        <p:cTn id="3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&amp; Write</a:t>
            </a:r>
          </a:p>
        </p:txBody>
      </p:sp>
      <p:sp>
        <p:nvSpPr>
          <p:cNvPr id="3" name="Content Placeholder 2"/>
          <p:cNvSpPr>
            <a:spLocks noGrp="1"/>
          </p:cNvSpPr>
          <p:nvPr>
            <p:ph idx="1"/>
          </p:nvPr>
        </p:nvSpPr>
        <p:spPr>
          <a:xfrm>
            <a:off x="838200" y="1390919"/>
            <a:ext cx="4558048" cy="4168238"/>
          </a:xfrm>
        </p:spPr>
        <p:txBody>
          <a:bodyPr>
            <a:normAutofit/>
          </a:bodyPr>
          <a:lstStyle/>
          <a:p>
            <a:pPr marL="0" indent="0">
              <a:buNone/>
              <a:defRPr/>
            </a:pPr>
            <a:r>
              <a:rPr lang="en-US" b="1" dirty="0">
                <a:solidFill>
                  <a:srgbClr val="262626"/>
                </a:solidFill>
                <a:cs typeface="Palatino" charset="0"/>
              </a:rPr>
              <a:t>Instructions: </a:t>
            </a:r>
          </a:p>
          <a:p>
            <a:pPr marL="0" indent="0">
              <a:buNone/>
              <a:defRPr/>
            </a:pPr>
            <a:r>
              <a:rPr lang="en-US" dirty="0">
                <a:solidFill>
                  <a:srgbClr val="262626"/>
                </a:solidFill>
                <a:cs typeface="Palatino" charset="0"/>
              </a:rPr>
              <a:t>Nutrient deficiencies can be remedied through the use of fertilizers. Research and write a short paper that describes how to interpret fertilizer labels and correctly apply fertilizers to ensure economic, social and environmental sustainability.</a:t>
            </a:r>
          </a:p>
          <a:p>
            <a:pPr>
              <a:defRPr/>
            </a:pPr>
            <a:endParaRPr lang="en-US" dirty="0">
              <a:solidFill>
                <a:srgbClr val="262626"/>
              </a:solidFill>
              <a:cs typeface="Palatino" charset="0"/>
            </a:endParaRP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9395" y="1390918"/>
            <a:ext cx="6252357" cy="4168238"/>
          </a:xfrm>
          <a:prstGeom prst="rect">
            <a:avLst/>
          </a:prstGeom>
        </p:spPr>
      </p:pic>
    </p:spTree>
    <p:extLst>
      <p:ext uri="{BB962C8B-B14F-4D97-AF65-F5344CB8AC3E}">
        <p14:creationId xmlns:p14="http://schemas.microsoft.com/office/powerpoint/2010/main" val="1725404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Crops, Soil, and Nutrients</a:t>
            </a:r>
          </a:p>
        </p:txBody>
      </p:sp>
      <p:grpSp>
        <p:nvGrpSpPr>
          <p:cNvPr id="1562" name="Group 343"/>
          <p:cNvGrpSpPr>
            <a:grpSpLocks/>
          </p:cNvGrpSpPr>
          <p:nvPr/>
        </p:nvGrpSpPr>
        <p:grpSpPr bwMode="auto">
          <a:xfrm>
            <a:off x="2808535" y="1690688"/>
            <a:ext cx="6574930" cy="4009241"/>
            <a:chOff x="0" y="0"/>
            <a:chExt cx="7014" cy="4735"/>
          </a:xfrm>
        </p:grpSpPr>
        <p:grpSp>
          <p:nvGrpSpPr>
            <p:cNvPr id="1563" name="Group 344"/>
            <p:cNvGrpSpPr>
              <a:grpSpLocks/>
            </p:cNvGrpSpPr>
            <p:nvPr/>
          </p:nvGrpSpPr>
          <p:grpSpPr bwMode="auto">
            <a:xfrm>
              <a:off x="6" y="6"/>
              <a:ext cx="7003" cy="4723"/>
              <a:chOff x="6" y="6"/>
              <a:chExt cx="7003" cy="4723"/>
            </a:xfrm>
          </p:grpSpPr>
          <p:sp>
            <p:nvSpPr>
              <p:cNvPr id="1902" name="Freeform 345"/>
              <p:cNvSpPr>
                <a:spLocks/>
              </p:cNvSpPr>
              <p:nvPr/>
            </p:nvSpPr>
            <p:spPr bwMode="auto">
              <a:xfrm>
                <a:off x="6" y="6"/>
                <a:ext cx="7003" cy="4723"/>
              </a:xfrm>
              <a:custGeom>
                <a:avLst/>
                <a:gdLst>
                  <a:gd name="T0" fmla="+- 0 6 6"/>
                  <a:gd name="T1" fmla="*/ T0 w 7003"/>
                  <a:gd name="T2" fmla="+- 0 6 6"/>
                  <a:gd name="T3" fmla="*/ 6 h 4723"/>
                  <a:gd name="T4" fmla="+- 0 7008 6"/>
                  <a:gd name="T5" fmla="*/ T4 w 7003"/>
                  <a:gd name="T6" fmla="+- 0 6 6"/>
                  <a:gd name="T7" fmla="*/ 6 h 4723"/>
                  <a:gd name="T8" fmla="+- 0 7008 6"/>
                  <a:gd name="T9" fmla="*/ T8 w 7003"/>
                  <a:gd name="T10" fmla="+- 0 4728 6"/>
                  <a:gd name="T11" fmla="*/ 4728 h 4723"/>
                  <a:gd name="T12" fmla="+- 0 6 6"/>
                  <a:gd name="T13" fmla="*/ T12 w 7003"/>
                  <a:gd name="T14" fmla="+- 0 4728 6"/>
                  <a:gd name="T15" fmla="*/ 4728 h 4723"/>
                  <a:gd name="T16" fmla="+- 0 6 6"/>
                  <a:gd name="T17" fmla="*/ T16 w 7003"/>
                  <a:gd name="T18" fmla="+- 0 6 6"/>
                  <a:gd name="T19" fmla="*/ 6 h 4723"/>
                </a:gdLst>
                <a:ahLst/>
                <a:cxnLst>
                  <a:cxn ang="0">
                    <a:pos x="T1" y="T3"/>
                  </a:cxn>
                  <a:cxn ang="0">
                    <a:pos x="T5" y="T7"/>
                  </a:cxn>
                  <a:cxn ang="0">
                    <a:pos x="T9" y="T11"/>
                  </a:cxn>
                  <a:cxn ang="0">
                    <a:pos x="T13" y="T15"/>
                  </a:cxn>
                  <a:cxn ang="0">
                    <a:pos x="T17" y="T19"/>
                  </a:cxn>
                </a:cxnLst>
                <a:rect l="0" t="0" r="r" b="b"/>
                <a:pathLst>
                  <a:path w="7003" h="4723">
                    <a:moveTo>
                      <a:pt x="0" y="0"/>
                    </a:moveTo>
                    <a:lnTo>
                      <a:pt x="7002" y="0"/>
                    </a:lnTo>
                    <a:lnTo>
                      <a:pt x="7002" y="4722"/>
                    </a:lnTo>
                    <a:lnTo>
                      <a:pt x="0" y="4722"/>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64" name="Group 346"/>
            <p:cNvGrpSpPr>
              <a:grpSpLocks/>
            </p:cNvGrpSpPr>
            <p:nvPr/>
          </p:nvGrpSpPr>
          <p:grpSpPr bwMode="auto">
            <a:xfrm>
              <a:off x="6" y="6"/>
              <a:ext cx="7003" cy="4723"/>
              <a:chOff x="6" y="6"/>
              <a:chExt cx="7003" cy="4723"/>
            </a:xfrm>
          </p:grpSpPr>
          <p:sp>
            <p:nvSpPr>
              <p:cNvPr id="1901" name="Freeform 347"/>
              <p:cNvSpPr>
                <a:spLocks/>
              </p:cNvSpPr>
              <p:nvPr/>
            </p:nvSpPr>
            <p:spPr bwMode="auto">
              <a:xfrm>
                <a:off x="6" y="6"/>
                <a:ext cx="7003" cy="4723"/>
              </a:xfrm>
              <a:custGeom>
                <a:avLst/>
                <a:gdLst>
                  <a:gd name="T0" fmla="+- 0 7008 6"/>
                  <a:gd name="T1" fmla="*/ T0 w 7003"/>
                  <a:gd name="T2" fmla="+- 0 4728 6"/>
                  <a:gd name="T3" fmla="*/ 4728 h 4723"/>
                  <a:gd name="T4" fmla="+- 0 6 6"/>
                  <a:gd name="T5" fmla="*/ T4 w 7003"/>
                  <a:gd name="T6" fmla="+- 0 4728 6"/>
                  <a:gd name="T7" fmla="*/ 4728 h 4723"/>
                  <a:gd name="T8" fmla="+- 0 6 6"/>
                  <a:gd name="T9" fmla="*/ T8 w 7003"/>
                  <a:gd name="T10" fmla="+- 0 6 6"/>
                  <a:gd name="T11" fmla="*/ 6 h 4723"/>
                  <a:gd name="T12" fmla="+- 0 7008 6"/>
                  <a:gd name="T13" fmla="*/ T12 w 7003"/>
                  <a:gd name="T14" fmla="+- 0 6 6"/>
                  <a:gd name="T15" fmla="*/ 6 h 4723"/>
                  <a:gd name="T16" fmla="+- 0 7008 6"/>
                  <a:gd name="T17" fmla="*/ T16 w 7003"/>
                  <a:gd name="T18" fmla="+- 0 4728 6"/>
                  <a:gd name="T19" fmla="*/ 4728 h 4723"/>
                </a:gdLst>
                <a:ahLst/>
                <a:cxnLst>
                  <a:cxn ang="0">
                    <a:pos x="T1" y="T3"/>
                  </a:cxn>
                  <a:cxn ang="0">
                    <a:pos x="T5" y="T7"/>
                  </a:cxn>
                  <a:cxn ang="0">
                    <a:pos x="T9" y="T11"/>
                  </a:cxn>
                  <a:cxn ang="0">
                    <a:pos x="T13" y="T15"/>
                  </a:cxn>
                  <a:cxn ang="0">
                    <a:pos x="T17" y="T19"/>
                  </a:cxn>
                </a:cxnLst>
                <a:rect l="0" t="0" r="r" b="b"/>
                <a:pathLst>
                  <a:path w="7003" h="4723">
                    <a:moveTo>
                      <a:pt x="7002" y="4722"/>
                    </a:moveTo>
                    <a:lnTo>
                      <a:pt x="0" y="4722"/>
                    </a:lnTo>
                    <a:lnTo>
                      <a:pt x="0" y="0"/>
                    </a:lnTo>
                    <a:lnTo>
                      <a:pt x="7002" y="0"/>
                    </a:lnTo>
                    <a:lnTo>
                      <a:pt x="7002" y="4722"/>
                    </a:lnTo>
                    <a:close/>
                  </a:path>
                </a:pathLst>
              </a:custGeom>
              <a:noFill/>
              <a:ln w="7038">
                <a:solidFill>
                  <a:srgbClr val="030404"/>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65" name="Group 348"/>
            <p:cNvGrpSpPr>
              <a:grpSpLocks/>
            </p:cNvGrpSpPr>
            <p:nvPr/>
          </p:nvGrpSpPr>
          <p:grpSpPr bwMode="auto">
            <a:xfrm>
              <a:off x="1374" y="463"/>
              <a:ext cx="5392" cy="3208"/>
              <a:chOff x="1374" y="463"/>
              <a:chExt cx="5392" cy="3208"/>
            </a:xfrm>
          </p:grpSpPr>
          <p:sp>
            <p:nvSpPr>
              <p:cNvPr id="1900" name="Freeform 349"/>
              <p:cNvSpPr>
                <a:spLocks/>
              </p:cNvSpPr>
              <p:nvPr/>
            </p:nvSpPr>
            <p:spPr bwMode="auto">
              <a:xfrm>
                <a:off x="1374" y="463"/>
                <a:ext cx="5392" cy="3208"/>
              </a:xfrm>
              <a:custGeom>
                <a:avLst/>
                <a:gdLst>
                  <a:gd name="T0" fmla="+- 0 1374 1374"/>
                  <a:gd name="T1" fmla="*/ T0 w 5392"/>
                  <a:gd name="T2" fmla="+- 0 463 463"/>
                  <a:gd name="T3" fmla="*/ 463 h 3208"/>
                  <a:gd name="T4" fmla="+- 0 6765 1374"/>
                  <a:gd name="T5" fmla="*/ T4 w 5392"/>
                  <a:gd name="T6" fmla="+- 0 463 463"/>
                  <a:gd name="T7" fmla="*/ 463 h 3208"/>
                  <a:gd name="T8" fmla="+- 0 6765 1374"/>
                  <a:gd name="T9" fmla="*/ T8 w 5392"/>
                  <a:gd name="T10" fmla="+- 0 3670 463"/>
                  <a:gd name="T11" fmla="*/ 3670 h 3208"/>
                  <a:gd name="T12" fmla="+- 0 1374 1374"/>
                  <a:gd name="T13" fmla="*/ T12 w 5392"/>
                  <a:gd name="T14" fmla="+- 0 3670 463"/>
                  <a:gd name="T15" fmla="*/ 3670 h 3208"/>
                  <a:gd name="T16" fmla="+- 0 1374 1374"/>
                  <a:gd name="T17" fmla="*/ T16 w 5392"/>
                  <a:gd name="T18" fmla="+- 0 463 463"/>
                  <a:gd name="T19" fmla="*/ 463 h 3208"/>
                </a:gdLst>
                <a:ahLst/>
                <a:cxnLst>
                  <a:cxn ang="0">
                    <a:pos x="T1" y="T3"/>
                  </a:cxn>
                  <a:cxn ang="0">
                    <a:pos x="T5" y="T7"/>
                  </a:cxn>
                  <a:cxn ang="0">
                    <a:pos x="T9" y="T11"/>
                  </a:cxn>
                  <a:cxn ang="0">
                    <a:pos x="T13" y="T15"/>
                  </a:cxn>
                  <a:cxn ang="0">
                    <a:pos x="T17" y="T19"/>
                  </a:cxn>
                </a:cxnLst>
                <a:rect l="0" t="0" r="r" b="b"/>
                <a:pathLst>
                  <a:path w="5392" h="3208">
                    <a:moveTo>
                      <a:pt x="0" y="0"/>
                    </a:moveTo>
                    <a:lnTo>
                      <a:pt x="5391" y="0"/>
                    </a:lnTo>
                    <a:lnTo>
                      <a:pt x="5391" y="3207"/>
                    </a:lnTo>
                    <a:lnTo>
                      <a:pt x="0" y="320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66" name="Group 350"/>
            <p:cNvGrpSpPr>
              <a:grpSpLocks/>
            </p:cNvGrpSpPr>
            <p:nvPr/>
          </p:nvGrpSpPr>
          <p:grpSpPr bwMode="auto">
            <a:xfrm>
              <a:off x="2472" y="2600"/>
              <a:ext cx="4294" cy="2"/>
              <a:chOff x="2472" y="2600"/>
              <a:chExt cx="4294" cy="2"/>
            </a:xfrm>
          </p:grpSpPr>
          <p:sp>
            <p:nvSpPr>
              <p:cNvPr id="1899" name="Freeform 351"/>
              <p:cNvSpPr>
                <a:spLocks/>
              </p:cNvSpPr>
              <p:nvPr/>
            </p:nvSpPr>
            <p:spPr bwMode="auto">
              <a:xfrm>
                <a:off x="2472" y="2600"/>
                <a:ext cx="4294" cy="2"/>
              </a:xfrm>
              <a:custGeom>
                <a:avLst/>
                <a:gdLst>
                  <a:gd name="T0" fmla="+- 0 2472 2472"/>
                  <a:gd name="T1" fmla="*/ T0 w 4294"/>
                  <a:gd name="T2" fmla="+- 0 6766 2472"/>
                  <a:gd name="T3" fmla="*/ T2 w 4294"/>
                </a:gdLst>
                <a:ahLst/>
                <a:cxnLst>
                  <a:cxn ang="0">
                    <a:pos x="T1" y="0"/>
                  </a:cxn>
                  <a:cxn ang="0">
                    <a:pos x="T3" y="0"/>
                  </a:cxn>
                </a:cxnLst>
                <a:rect l="0" t="0" r="r" b="b"/>
                <a:pathLst>
                  <a:path w="4294">
                    <a:moveTo>
                      <a:pt x="0" y="0"/>
                    </a:moveTo>
                    <a:lnTo>
                      <a:pt x="4294" y="0"/>
                    </a:lnTo>
                  </a:path>
                </a:pathLst>
              </a:custGeom>
              <a:noFill/>
              <a:ln w="7024">
                <a:solidFill>
                  <a:srgbClr val="C6C6C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67" name="Group 352"/>
            <p:cNvGrpSpPr>
              <a:grpSpLocks/>
            </p:cNvGrpSpPr>
            <p:nvPr/>
          </p:nvGrpSpPr>
          <p:grpSpPr bwMode="auto">
            <a:xfrm>
              <a:off x="1373" y="2600"/>
              <a:ext cx="300" cy="2"/>
              <a:chOff x="1373" y="2600"/>
              <a:chExt cx="300" cy="2"/>
            </a:xfrm>
          </p:grpSpPr>
          <p:sp>
            <p:nvSpPr>
              <p:cNvPr id="1898" name="Freeform 353"/>
              <p:cNvSpPr>
                <a:spLocks/>
              </p:cNvSpPr>
              <p:nvPr/>
            </p:nvSpPr>
            <p:spPr bwMode="auto">
              <a:xfrm>
                <a:off x="1373" y="2600"/>
                <a:ext cx="300" cy="2"/>
              </a:xfrm>
              <a:custGeom>
                <a:avLst/>
                <a:gdLst>
                  <a:gd name="T0" fmla="+- 0 1373 1373"/>
                  <a:gd name="T1" fmla="*/ T0 w 300"/>
                  <a:gd name="T2" fmla="+- 0 1673 1373"/>
                  <a:gd name="T3" fmla="*/ T2 w 300"/>
                </a:gdLst>
                <a:ahLst/>
                <a:cxnLst>
                  <a:cxn ang="0">
                    <a:pos x="T1" y="0"/>
                  </a:cxn>
                  <a:cxn ang="0">
                    <a:pos x="T3" y="0"/>
                  </a:cxn>
                </a:cxnLst>
                <a:rect l="0" t="0" r="r" b="b"/>
                <a:pathLst>
                  <a:path w="300">
                    <a:moveTo>
                      <a:pt x="0" y="0"/>
                    </a:moveTo>
                    <a:lnTo>
                      <a:pt x="300" y="0"/>
                    </a:lnTo>
                  </a:path>
                </a:pathLst>
              </a:custGeom>
              <a:noFill/>
              <a:ln w="7024">
                <a:solidFill>
                  <a:srgbClr val="C6C6C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68" name="Group 354"/>
            <p:cNvGrpSpPr>
              <a:grpSpLocks/>
            </p:cNvGrpSpPr>
            <p:nvPr/>
          </p:nvGrpSpPr>
          <p:grpSpPr bwMode="auto">
            <a:xfrm>
              <a:off x="2870" y="2067"/>
              <a:ext cx="3896" cy="2"/>
              <a:chOff x="2870" y="2067"/>
              <a:chExt cx="3896" cy="2"/>
            </a:xfrm>
          </p:grpSpPr>
          <p:sp>
            <p:nvSpPr>
              <p:cNvPr id="1897" name="Freeform 355"/>
              <p:cNvSpPr>
                <a:spLocks/>
              </p:cNvSpPr>
              <p:nvPr/>
            </p:nvSpPr>
            <p:spPr bwMode="auto">
              <a:xfrm>
                <a:off x="2870" y="2067"/>
                <a:ext cx="3896" cy="2"/>
              </a:xfrm>
              <a:custGeom>
                <a:avLst/>
                <a:gdLst>
                  <a:gd name="T0" fmla="+- 0 2870 2870"/>
                  <a:gd name="T1" fmla="*/ T0 w 3896"/>
                  <a:gd name="T2" fmla="+- 0 6766 2870"/>
                  <a:gd name="T3" fmla="*/ T2 w 3896"/>
                </a:gdLst>
                <a:ahLst/>
                <a:cxnLst>
                  <a:cxn ang="0">
                    <a:pos x="T1" y="0"/>
                  </a:cxn>
                  <a:cxn ang="0">
                    <a:pos x="T3" y="0"/>
                  </a:cxn>
                </a:cxnLst>
                <a:rect l="0" t="0" r="r" b="b"/>
                <a:pathLst>
                  <a:path w="3896">
                    <a:moveTo>
                      <a:pt x="0" y="0"/>
                    </a:moveTo>
                    <a:lnTo>
                      <a:pt x="3896" y="0"/>
                    </a:lnTo>
                  </a:path>
                </a:pathLst>
              </a:custGeom>
              <a:noFill/>
              <a:ln w="7024">
                <a:solidFill>
                  <a:srgbClr val="C6C6C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69" name="Group 356"/>
            <p:cNvGrpSpPr>
              <a:grpSpLocks/>
            </p:cNvGrpSpPr>
            <p:nvPr/>
          </p:nvGrpSpPr>
          <p:grpSpPr bwMode="auto">
            <a:xfrm>
              <a:off x="1373" y="2067"/>
              <a:ext cx="300" cy="2"/>
              <a:chOff x="1373" y="2067"/>
              <a:chExt cx="300" cy="2"/>
            </a:xfrm>
          </p:grpSpPr>
          <p:sp>
            <p:nvSpPr>
              <p:cNvPr id="1896" name="Freeform 357"/>
              <p:cNvSpPr>
                <a:spLocks/>
              </p:cNvSpPr>
              <p:nvPr/>
            </p:nvSpPr>
            <p:spPr bwMode="auto">
              <a:xfrm>
                <a:off x="1373" y="2067"/>
                <a:ext cx="300" cy="2"/>
              </a:xfrm>
              <a:custGeom>
                <a:avLst/>
                <a:gdLst>
                  <a:gd name="T0" fmla="+- 0 1373 1373"/>
                  <a:gd name="T1" fmla="*/ T0 w 300"/>
                  <a:gd name="T2" fmla="+- 0 1673 1373"/>
                  <a:gd name="T3" fmla="*/ T2 w 300"/>
                </a:gdLst>
                <a:ahLst/>
                <a:cxnLst>
                  <a:cxn ang="0">
                    <a:pos x="T1" y="0"/>
                  </a:cxn>
                  <a:cxn ang="0">
                    <a:pos x="T3" y="0"/>
                  </a:cxn>
                </a:cxnLst>
                <a:rect l="0" t="0" r="r" b="b"/>
                <a:pathLst>
                  <a:path w="300">
                    <a:moveTo>
                      <a:pt x="0" y="0"/>
                    </a:moveTo>
                    <a:lnTo>
                      <a:pt x="300" y="0"/>
                    </a:lnTo>
                  </a:path>
                </a:pathLst>
              </a:custGeom>
              <a:noFill/>
              <a:ln w="7024">
                <a:solidFill>
                  <a:srgbClr val="C6C6C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70" name="Group 358"/>
            <p:cNvGrpSpPr>
              <a:grpSpLocks/>
            </p:cNvGrpSpPr>
            <p:nvPr/>
          </p:nvGrpSpPr>
          <p:grpSpPr bwMode="auto">
            <a:xfrm>
              <a:off x="1373" y="1533"/>
              <a:ext cx="5393" cy="2"/>
              <a:chOff x="1373" y="1533"/>
              <a:chExt cx="5393" cy="2"/>
            </a:xfrm>
          </p:grpSpPr>
          <p:sp>
            <p:nvSpPr>
              <p:cNvPr id="1895" name="Freeform 359"/>
              <p:cNvSpPr>
                <a:spLocks/>
              </p:cNvSpPr>
              <p:nvPr/>
            </p:nvSpPr>
            <p:spPr bwMode="auto">
              <a:xfrm>
                <a:off x="1373" y="1533"/>
                <a:ext cx="5393" cy="2"/>
              </a:xfrm>
              <a:custGeom>
                <a:avLst/>
                <a:gdLst>
                  <a:gd name="T0" fmla="+- 0 1373 1373"/>
                  <a:gd name="T1" fmla="*/ T0 w 5393"/>
                  <a:gd name="T2" fmla="+- 0 6766 1373"/>
                  <a:gd name="T3" fmla="*/ T2 w 5393"/>
                </a:gdLst>
                <a:ahLst/>
                <a:cxnLst>
                  <a:cxn ang="0">
                    <a:pos x="T1" y="0"/>
                  </a:cxn>
                  <a:cxn ang="0">
                    <a:pos x="T3" y="0"/>
                  </a:cxn>
                </a:cxnLst>
                <a:rect l="0" t="0" r="r" b="b"/>
                <a:pathLst>
                  <a:path w="5393">
                    <a:moveTo>
                      <a:pt x="0" y="0"/>
                    </a:moveTo>
                    <a:lnTo>
                      <a:pt x="5393" y="0"/>
                    </a:lnTo>
                  </a:path>
                </a:pathLst>
              </a:custGeom>
              <a:noFill/>
              <a:ln w="7024">
                <a:solidFill>
                  <a:srgbClr val="C6C6C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71" name="Group 360"/>
            <p:cNvGrpSpPr>
              <a:grpSpLocks/>
            </p:cNvGrpSpPr>
            <p:nvPr/>
          </p:nvGrpSpPr>
          <p:grpSpPr bwMode="auto">
            <a:xfrm>
              <a:off x="1673" y="1532"/>
              <a:ext cx="400" cy="1443"/>
              <a:chOff x="1673" y="1532"/>
              <a:chExt cx="400" cy="1443"/>
            </a:xfrm>
          </p:grpSpPr>
          <p:sp>
            <p:nvSpPr>
              <p:cNvPr id="1894" name="Freeform 361"/>
              <p:cNvSpPr>
                <a:spLocks/>
              </p:cNvSpPr>
              <p:nvPr/>
            </p:nvSpPr>
            <p:spPr bwMode="auto">
              <a:xfrm>
                <a:off x="1673" y="1532"/>
                <a:ext cx="400" cy="1443"/>
              </a:xfrm>
              <a:custGeom>
                <a:avLst/>
                <a:gdLst>
                  <a:gd name="T0" fmla="+- 0 2073 1673"/>
                  <a:gd name="T1" fmla="*/ T0 w 400"/>
                  <a:gd name="T2" fmla="+- 0 2975 1532"/>
                  <a:gd name="T3" fmla="*/ 2975 h 1443"/>
                  <a:gd name="T4" fmla="+- 0 1673 1673"/>
                  <a:gd name="T5" fmla="*/ T4 w 400"/>
                  <a:gd name="T6" fmla="+- 0 2975 1532"/>
                  <a:gd name="T7" fmla="*/ 2975 h 1443"/>
                  <a:gd name="T8" fmla="+- 0 1673 1673"/>
                  <a:gd name="T9" fmla="*/ T8 w 400"/>
                  <a:gd name="T10" fmla="+- 0 1532 1532"/>
                  <a:gd name="T11" fmla="*/ 1532 h 1443"/>
                  <a:gd name="T12" fmla="+- 0 2073 1673"/>
                  <a:gd name="T13" fmla="*/ T12 w 400"/>
                  <a:gd name="T14" fmla="+- 0 1532 1532"/>
                  <a:gd name="T15" fmla="*/ 1532 h 1443"/>
                  <a:gd name="T16" fmla="+- 0 2073 1673"/>
                  <a:gd name="T17" fmla="*/ T16 w 400"/>
                  <a:gd name="T18" fmla="+- 0 2975 1532"/>
                  <a:gd name="T19" fmla="*/ 2975 h 1443"/>
                </a:gdLst>
                <a:ahLst/>
                <a:cxnLst>
                  <a:cxn ang="0">
                    <a:pos x="T1" y="T3"/>
                  </a:cxn>
                  <a:cxn ang="0">
                    <a:pos x="T5" y="T7"/>
                  </a:cxn>
                  <a:cxn ang="0">
                    <a:pos x="T9" y="T11"/>
                  </a:cxn>
                  <a:cxn ang="0">
                    <a:pos x="T13" y="T15"/>
                  </a:cxn>
                  <a:cxn ang="0">
                    <a:pos x="T17" y="T19"/>
                  </a:cxn>
                </a:cxnLst>
                <a:rect l="0" t="0" r="r" b="b"/>
                <a:pathLst>
                  <a:path w="400" h="1443">
                    <a:moveTo>
                      <a:pt x="400" y="1443"/>
                    </a:moveTo>
                    <a:lnTo>
                      <a:pt x="0" y="1443"/>
                    </a:lnTo>
                    <a:lnTo>
                      <a:pt x="0" y="0"/>
                    </a:lnTo>
                    <a:lnTo>
                      <a:pt x="400" y="0"/>
                    </a:lnTo>
                    <a:lnTo>
                      <a:pt x="400" y="1443"/>
                    </a:ln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72" name="Group 362"/>
            <p:cNvGrpSpPr>
              <a:grpSpLocks/>
            </p:cNvGrpSpPr>
            <p:nvPr/>
          </p:nvGrpSpPr>
          <p:grpSpPr bwMode="auto">
            <a:xfrm>
              <a:off x="5267" y="1532"/>
              <a:ext cx="400" cy="303"/>
              <a:chOff x="5267" y="1532"/>
              <a:chExt cx="400" cy="303"/>
            </a:xfrm>
          </p:grpSpPr>
          <p:sp>
            <p:nvSpPr>
              <p:cNvPr id="1893" name="Freeform 363"/>
              <p:cNvSpPr>
                <a:spLocks/>
              </p:cNvSpPr>
              <p:nvPr/>
            </p:nvSpPr>
            <p:spPr bwMode="auto">
              <a:xfrm>
                <a:off x="5267" y="1532"/>
                <a:ext cx="400" cy="303"/>
              </a:xfrm>
              <a:custGeom>
                <a:avLst/>
                <a:gdLst>
                  <a:gd name="T0" fmla="+- 0 5667 5267"/>
                  <a:gd name="T1" fmla="*/ T0 w 400"/>
                  <a:gd name="T2" fmla="+- 0 1834 1532"/>
                  <a:gd name="T3" fmla="*/ 1834 h 303"/>
                  <a:gd name="T4" fmla="+- 0 5267 5267"/>
                  <a:gd name="T5" fmla="*/ T4 w 400"/>
                  <a:gd name="T6" fmla="+- 0 1834 1532"/>
                  <a:gd name="T7" fmla="*/ 1834 h 303"/>
                  <a:gd name="T8" fmla="+- 0 5267 5267"/>
                  <a:gd name="T9" fmla="*/ T8 w 400"/>
                  <a:gd name="T10" fmla="+- 0 1532 1532"/>
                  <a:gd name="T11" fmla="*/ 1532 h 303"/>
                  <a:gd name="T12" fmla="+- 0 5667 5267"/>
                  <a:gd name="T13" fmla="*/ T12 w 400"/>
                  <a:gd name="T14" fmla="+- 0 1532 1532"/>
                  <a:gd name="T15" fmla="*/ 1532 h 303"/>
                  <a:gd name="T16" fmla="+- 0 5667 5267"/>
                  <a:gd name="T17" fmla="*/ T16 w 400"/>
                  <a:gd name="T18" fmla="+- 0 1834 1532"/>
                  <a:gd name="T19" fmla="*/ 1834 h 303"/>
                </a:gdLst>
                <a:ahLst/>
                <a:cxnLst>
                  <a:cxn ang="0">
                    <a:pos x="T1" y="T3"/>
                  </a:cxn>
                  <a:cxn ang="0">
                    <a:pos x="T5" y="T7"/>
                  </a:cxn>
                  <a:cxn ang="0">
                    <a:pos x="T9" y="T11"/>
                  </a:cxn>
                  <a:cxn ang="0">
                    <a:pos x="T13" y="T15"/>
                  </a:cxn>
                  <a:cxn ang="0">
                    <a:pos x="T17" y="T19"/>
                  </a:cxn>
                </a:cxnLst>
                <a:rect l="0" t="0" r="r" b="b"/>
                <a:pathLst>
                  <a:path w="400" h="303">
                    <a:moveTo>
                      <a:pt x="400" y="302"/>
                    </a:moveTo>
                    <a:lnTo>
                      <a:pt x="0" y="302"/>
                    </a:lnTo>
                    <a:lnTo>
                      <a:pt x="0" y="0"/>
                    </a:lnTo>
                    <a:lnTo>
                      <a:pt x="400" y="0"/>
                    </a:lnTo>
                    <a:lnTo>
                      <a:pt x="400" y="302"/>
                    </a:ln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73" name="Group 364"/>
            <p:cNvGrpSpPr>
              <a:grpSpLocks/>
            </p:cNvGrpSpPr>
            <p:nvPr/>
          </p:nvGrpSpPr>
          <p:grpSpPr bwMode="auto">
            <a:xfrm>
              <a:off x="3470" y="1532"/>
              <a:ext cx="400" cy="276"/>
              <a:chOff x="3470" y="1532"/>
              <a:chExt cx="400" cy="276"/>
            </a:xfrm>
          </p:grpSpPr>
          <p:sp>
            <p:nvSpPr>
              <p:cNvPr id="1892" name="Freeform 365"/>
              <p:cNvSpPr>
                <a:spLocks/>
              </p:cNvSpPr>
              <p:nvPr/>
            </p:nvSpPr>
            <p:spPr bwMode="auto">
              <a:xfrm>
                <a:off x="3470" y="1532"/>
                <a:ext cx="400" cy="276"/>
              </a:xfrm>
              <a:custGeom>
                <a:avLst/>
                <a:gdLst>
                  <a:gd name="T0" fmla="+- 0 3870 3470"/>
                  <a:gd name="T1" fmla="*/ T0 w 400"/>
                  <a:gd name="T2" fmla="+- 0 1808 1532"/>
                  <a:gd name="T3" fmla="*/ 1808 h 276"/>
                  <a:gd name="T4" fmla="+- 0 3470 3470"/>
                  <a:gd name="T5" fmla="*/ T4 w 400"/>
                  <a:gd name="T6" fmla="+- 0 1808 1532"/>
                  <a:gd name="T7" fmla="*/ 1808 h 276"/>
                  <a:gd name="T8" fmla="+- 0 3470 3470"/>
                  <a:gd name="T9" fmla="*/ T8 w 400"/>
                  <a:gd name="T10" fmla="+- 0 1532 1532"/>
                  <a:gd name="T11" fmla="*/ 1532 h 276"/>
                  <a:gd name="T12" fmla="+- 0 3870 3470"/>
                  <a:gd name="T13" fmla="*/ T12 w 400"/>
                  <a:gd name="T14" fmla="+- 0 1532 1532"/>
                  <a:gd name="T15" fmla="*/ 1532 h 276"/>
                  <a:gd name="T16" fmla="+- 0 3870 3470"/>
                  <a:gd name="T17" fmla="*/ T16 w 400"/>
                  <a:gd name="T18" fmla="+- 0 1808 1532"/>
                  <a:gd name="T19" fmla="*/ 1808 h 276"/>
                </a:gdLst>
                <a:ahLst/>
                <a:cxnLst>
                  <a:cxn ang="0">
                    <a:pos x="T1" y="T3"/>
                  </a:cxn>
                  <a:cxn ang="0">
                    <a:pos x="T5" y="T7"/>
                  </a:cxn>
                  <a:cxn ang="0">
                    <a:pos x="T9" y="T11"/>
                  </a:cxn>
                  <a:cxn ang="0">
                    <a:pos x="T13" y="T15"/>
                  </a:cxn>
                  <a:cxn ang="0">
                    <a:pos x="T17" y="T19"/>
                  </a:cxn>
                </a:cxnLst>
                <a:rect l="0" t="0" r="r" b="b"/>
                <a:pathLst>
                  <a:path w="400" h="276">
                    <a:moveTo>
                      <a:pt x="400" y="276"/>
                    </a:moveTo>
                    <a:lnTo>
                      <a:pt x="0" y="276"/>
                    </a:lnTo>
                    <a:lnTo>
                      <a:pt x="0" y="0"/>
                    </a:lnTo>
                    <a:lnTo>
                      <a:pt x="400" y="0"/>
                    </a:lnTo>
                    <a:lnTo>
                      <a:pt x="400" y="276"/>
                    </a:ln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74" name="Group 366"/>
            <p:cNvGrpSpPr>
              <a:grpSpLocks/>
            </p:cNvGrpSpPr>
            <p:nvPr/>
          </p:nvGrpSpPr>
          <p:grpSpPr bwMode="auto">
            <a:xfrm>
              <a:off x="2472" y="3134"/>
              <a:ext cx="4294" cy="2"/>
              <a:chOff x="2472" y="3134"/>
              <a:chExt cx="4294" cy="2"/>
            </a:xfrm>
          </p:grpSpPr>
          <p:sp>
            <p:nvSpPr>
              <p:cNvPr id="1891" name="Freeform 367"/>
              <p:cNvSpPr>
                <a:spLocks/>
              </p:cNvSpPr>
              <p:nvPr/>
            </p:nvSpPr>
            <p:spPr bwMode="auto">
              <a:xfrm>
                <a:off x="2472" y="3134"/>
                <a:ext cx="4294" cy="2"/>
              </a:xfrm>
              <a:custGeom>
                <a:avLst/>
                <a:gdLst>
                  <a:gd name="T0" fmla="+- 0 2472 2472"/>
                  <a:gd name="T1" fmla="*/ T0 w 4294"/>
                  <a:gd name="T2" fmla="+- 0 6766 2472"/>
                  <a:gd name="T3" fmla="*/ T2 w 4294"/>
                </a:gdLst>
                <a:ahLst/>
                <a:cxnLst>
                  <a:cxn ang="0">
                    <a:pos x="T1" y="0"/>
                  </a:cxn>
                  <a:cxn ang="0">
                    <a:pos x="T3" y="0"/>
                  </a:cxn>
                </a:cxnLst>
                <a:rect l="0" t="0" r="r" b="b"/>
                <a:pathLst>
                  <a:path w="4294">
                    <a:moveTo>
                      <a:pt x="0" y="0"/>
                    </a:moveTo>
                    <a:lnTo>
                      <a:pt x="4294" y="0"/>
                    </a:lnTo>
                  </a:path>
                </a:pathLst>
              </a:custGeom>
              <a:noFill/>
              <a:ln w="7024">
                <a:solidFill>
                  <a:srgbClr val="C6C6C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75" name="Group 368"/>
            <p:cNvGrpSpPr>
              <a:grpSpLocks/>
            </p:cNvGrpSpPr>
            <p:nvPr/>
          </p:nvGrpSpPr>
          <p:grpSpPr bwMode="auto">
            <a:xfrm>
              <a:off x="1373" y="3134"/>
              <a:ext cx="700" cy="2"/>
              <a:chOff x="1373" y="3134"/>
              <a:chExt cx="700" cy="2"/>
            </a:xfrm>
          </p:grpSpPr>
          <p:sp>
            <p:nvSpPr>
              <p:cNvPr id="1890" name="Freeform 369"/>
              <p:cNvSpPr>
                <a:spLocks/>
              </p:cNvSpPr>
              <p:nvPr/>
            </p:nvSpPr>
            <p:spPr bwMode="auto">
              <a:xfrm>
                <a:off x="1373" y="3134"/>
                <a:ext cx="700" cy="2"/>
              </a:xfrm>
              <a:custGeom>
                <a:avLst/>
                <a:gdLst>
                  <a:gd name="T0" fmla="+- 0 1373 1373"/>
                  <a:gd name="T1" fmla="*/ T0 w 700"/>
                  <a:gd name="T2" fmla="+- 0 2073 1373"/>
                  <a:gd name="T3" fmla="*/ T2 w 700"/>
                </a:gdLst>
                <a:ahLst/>
                <a:cxnLst>
                  <a:cxn ang="0">
                    <a:pos x="T1" y="0"/>
                  </a:cxn>
                  <a:cxn ang="0">
                    <a:pos x="T3" y="0"/>
                  </a:cxn>
                </a:cxnLst>
                <a:rect l="0" t="0" r="r" b="b"/>
                <a:pathLst>
                  <a:path w="700">
                    <a:moveTo>
                      <a:pt x="0" y="0"/>
                    </a:moveTo>
                    <a:lnTo>
                      <a:pt x="700" y="0"/>
                    </a:lnTo>
                  </a:path>
                </a:pathLst>
              </a:custGeom>
              <a:noFill/>
              <a:ln w="7024">
                <a:solidFill>
                  <a:srgbClr val="C6C6C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76" name="Group 370"/>
            <p:cNvGrpSpPr>
              <a:grpSpLocks/>
            </p:cNvGrpSpPr>
            <p:nvPr/>
          </p:nvGrpSpPr>
          <p:grpSpPr bwMode="auto">
            <a:xfrm>
              <a:off x="1373" y="998"/>
              <a:ext cx="5393" cy="2"/>
              <a:chOff x="1373" y="998"/>
              <a:chExt cx="5393" cy="2"/>
            </a:xfrm>
          </p:grpSpPr>
          <p:sp>
            <p:nvSpPr>
              <p:cNvPr id="1889" name="Freeform 371"/>
              <p:cNvSpPr>
                <a:spLocks/>
              </p:cNvSpPr>
              <p:nvPr/>
            </p:nvSpPr>
            <p:spPr bwMode="auto">
              <a:xfrm>
                <a:off x="1373" y="998"/>
                <a:ext cx="5393" cy="2"/>
              </a:xfrm>
              <a:custGeom>
                <a:avLst/>
                <a:gdLst>
                  <a:gd name="T0" fmla="+- 0 1373 1373"/>
                  <a:gd name="T1" fmla="*/ T0 w 5393"/>
                  <a:gd name="T2" fmla="+- 0 6766 1373"/>
                  <a:gd name="T3" fmla="*/ T2 w 5393"/>
                </a:gdLst>
                <a:ahLst/>
                <a:cxnLst>
                  <a:cxn ang="0">
                    <a:pos x="T1" y="0"/>
                  </a:cxn>
                  <a:cxn ang="0">
                    <a:pos x="T3" y="0"/>
                  </a:cxn>
                </a:cxnLst>
                <a:rect l="0" t="0" r="r" b="b"/>
                <a:pathLst>
                  <a:path w="5393">
                    <a:moveTo>
                      <a:pt x="0" y="0"/>
                    </a:moveTo>
                    <a:lnTo>
                      <a:pt x="5393" y="0"/>
                    </a:lnTo>
                  </a:path>
                </a:pathLst>
              </a:custGeom>
              <a:noFill/>
              <a:ln w="7024">
                <a:solidFill>
                  <a:srgbClr val="C6C6C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77" name="Group 372"/>
            <p:cNvGrpSpPr>
              <a:grpSpLocks/>
            </p:cNvGrpSpPr>
            <p:nvPr/>
          </p:nvGrpSpPr>
          <p:grpSpPr bwMode="auto">
            <a:xfrm>
              <a:off x="1373" y="465"/>
              <a:ext cx="5393" cy="2"/>
              <a:chOff x="1373" y="465"/>
              <a:chExt cx="5393" cy="2"/>
            </a:xfrm>
          </p:grpSpPr>
          <p:sp>
            <p:nvSpPr>
              <p:cNvPr id="1888" name="Freeform 373"/>
              <p:cNvSpPr>
                <a:spLocks/>
              </p:cNvSpPr>
              <p:nvPr/>
            </p:nvSpPr>
            <p:spPr bwMode="auto">
              <a:xfrm>
                <a:off x="1373" y="465"/>
                <a:ext cx="5393" cy="2"/>
              </a:xfrm>
              <a:custGeom>
                <a:avLst/>
                <a:gdLst>
                  <a:gd name="T0" fmla="+- 0 1373 1373"/>
                  <a:gd name="T1" fmla="*/ T0 w 5393"/>
                  <a:gd name="T2" fmla="+- 0 6766 1373"/>
                  <a:gd name="T3" fmla="*/ T2 w 5393"/>
                </a:gdLst>
                <a:ahLst/>
                <a:cxnLst>
                  <a:cxn ang="0">
                    <a:pos x="T1" y="0"/>
                  </a:cxn>
                  <a:cxn ang="0">
                    <a:pos x="T3" y="0"/>
                  </a:cxn>
                </a:cxnLst>
                <a:rect l="0" t="0" r="r" b="b"/>
                <a:pathLst>
                  <a:path w="5393">
                    <a:moveTo>
                      <a:pt x="0" y="0"/>
                    </a:moveTo>
                    <a:lnTo>
                      <a:pt x="5393" y="0"/>
                    </a:lnTo>
                  </a:path>
                </a:pathLst>
              </a:custGeom>
              <a:noFill/>
              <a:ln w="7024">
                <a:solidFill>
                  <a:srgbClr val="C6C6C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78" name="Group 374"/>
            <p:cNvGrpSpPr>
              <a:grpSpLocks/>
            </p:cNvGrpSpPr>
            <p:nvPr/>
          </p:nvGrpSpPr>
          <p:grpSpPr bwMode="auto">
            <a:xfrm>
              <a:off x="2073" y="1532"/>
              <a:ext cx="400" cy="1976"/>
              <a:chOff x="2073" y="1532"/>
              <a:chExt cx="400" cy="1976"/>
            </a:xfrm>
          </p:grpSpPr>
          <p:sp>
            <p:nvSpPr>
              <p:cNvPr id="1887" name="Freeform 375"/>
              <p:cNvSpPr>
                <a:spLocks/>
              </p:cNvSpPr>
              <p:nvPr/>
            </p:nvSpPr>
            <p:spPr bwMode="auto">
              <a:xfrm>
                <a:off x="2073" y="1532"/>
                <a:ext cx="400" cy="1976"/>
              </a:xfrm>
              <a:custGeom>
                <a:avLst/>
                <a:gdLst>
                  <a:gd name="T0" fmla="+- 0 2472 2073"/>
                  <a:gd name="T1" fmla="*/ T0 w 400"/>
                  <a:gd name="T2" fmla="+- 0 3507 1532"/>
                  <a:gd name="T3" fmla="*/ 3507 h 1976"/>
                  <a:gd name="T4" fmla="+- 0 2073 2073"/>
                  <a:gd name="T5" fmla="*/ T4 w 400"/>
                  <a:gd name="T6" fmla="+- 0 3507 1532"/>
                  <a:gd name="T7" fmla="*/ 3507 h 1976"/>
                  <a:gd name="T8" fmla="+- 0 2073 2073"/>
                  <a:gd name="T9" fmla="*/ T8 w 400"/>
                  <a:gd name="T10" fmla="+- 0 1532 1532"/>
                  <a:gd name="T11" fmla="*/ 1532 h 1976"/>
                  <a:gd name="T12" fmla="+- 0 2472 2073"/>
                  <a:gd name="T13" fmla="*/ T12 w 400"/>
                  <a:gd name="T14" fmla="+- 0 1532 1532"/>
                  <a:gd name="T15" fmla="*/ 1532 h 1976"/>
                  <a:gd name="T16" fmla="+- 0 2472 2073"/>
                  <a:gd name="T17" fmla="*/ T16 w 400"/>
                  <a:gd name="T18" fmla="+- 0 3507 1532"/>
                  <a:gd name="T19" fmla="*/ 3507 h 1976"/>
                </a:gdLst>
                <a:ahLst/>
                <a:cxnLst>
                  <a:cxn ang="0">
                    <a:pos x="T1" y="T3"/>
                  </a:cxn>
                  <a:cxn ang="0">
                    <a:pos x="T5" y="T7"/>
                  </a:cxn>
                  <a:cxn ang="0">
                    <a:pos x="T9" y="T11"/>
                  </a:cxn>
                  <a:cxn ang="0">
                    <a:pos x="T13" y="T15"/>
                  </a:cxn>
                  <a:cxn ang="0">
                    <a:pos x="T17" y="T19"/>
                  </a:cxn>
                </a:cxnLst>
                <a:rect l="0" t="0" r="r" b="b"/>
                <a:pathLst>
                  <a:path w="400" h="1976">
                    <a:moveTo>
                      <a:pt x="399" y="1975"/>
                    </a:moveTo>
                    <a:lnTo>
                      <a:pt x="0" y="1975"/>
                    </a:lnTo>
                    <a:lnTo>
                      <a:pt x="0" y="0"/>
                    </a:lnTo>
                    <a:lnTo>
                      <a:pt x="399" y="0"/>
                    </a:lnTo>
                    <a:lnTo>
                      <a:pt x="399" y="1975"/>
                    </a:lnTo>
                    <a:close/>
                  </a:path>
                </a:pathLst>
              </a:custGeom>
              <a:solidFill>
                <a:srgbClr val="03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79" name="Group 376"/>
            <p:cNvGrpSpPr>
              <a:grpSpLocks/>
            </p:cNvGrpSpPr>
            <p:nvPr/>
          </p:nvGrpSpPr>
          <p:grpSpPr bwMode="auto">
            <a:xfrm>
              <a:off x="5667" y="1532"/>
              <a:ext cx="400" cy="463"/>
              <a:chOff x="5667" y="1532"/>
              <a:chExt cx="400" cy="463"/>
            </a:xfrm>
          </p:grpSpPr>
          <p:sp>
            <p:nvSpPr>
              <p:cNvPr id="1886" name="Freeform 377"/>
              <p:cNvSpPr>
                <a:spLocks/>
              </p:cNvSpPr>
              <p:nvPr/>
            </p:nvSpPr>
            <p:spPr bwMode="auto">
              <a:xfrm>
                <a:off x="5667" y="1532"/>
                <a:ext cx="400" cy="463"/>
              </a:xfrm>
              <a:custGeom>
                <a:avLst/>
                <a:gdLst>
                  <a:gd name="T0" fmla="+- 0 6066 5667"/>
                  <a:gd name="T1" fmla="*/ T0 w 400"/>
                  <a:gd name="T2" fmla="+- 0 1994 1532"/>
                  <a:gd name="T3" fmla="*/ 1994 h 463"/>
                  <a:gd name="T4" fmla="+- 0 5667 5667"/>
                  <a:gd name="T5" fmla="*/ T4 w 400"/>
                  <a:gd name="T6" fmla="+- 0 1994 1532"/>
                  <a:gd name="T7" fmla="*/ 1994 h 463"/>
                  <a:gd name="T8" fmla="+- 0 5667 5667"/>
                  <a:gd name="T9" fmla="*/ T8 w 400"/>
                  <a:gd name="T10" fmla="+- 0 1532 1532"/>
                  <a:gd name="T11" fmla="*/ 1532 h 463"/>
                  <a:gd name="T12" fmla="+- 0 6066 5667"/>
                  <a:gd name="T13" fmla="*/ T12 w 400"/>
                  <a:gd name="T14" fmla="+- 0 1532 1532"/>
                  <a:gd name="T15" fmla="*/ 1532 h 463"/>
                  <a:gd name="T16" fmla="+- 0 6066 5667"/>
                  <a:gd name="T17" fmla="*/ T16 w 400"/>
                  <a:gd name="T18" fmla="+- 0 1994 1532"/>
                  <a:gd name="T19" fmla="*/ 1994 h 463"/>
                </a:gdLst>
                <a:ahLst/>
                <a:cxnLst>
                  <a:cxn ang="0">
                    <a:pos x="T1" y="T3"/>
                  </a:cxn>
                  <a:cxn ang="0">
                    <a:pos x="T5" y="T7"/>
                  </a:cxn>
                  <a:cxn ang="0">
                    <a:pos x="T9" y="T11"/>
                  </a:cxn>
                  <a:cxn ang="0">
                    <a:pos x="T13" y="T15"/>
                  </a:cxn>
                  <a:cxn ang="0">
                    <a:pos x="T17" y="T19"/>
                  </a:cxn>
                </a:cxnLst>
                <a:rect l="0" t="0" r="r" b="b"/>
                <a:pathLst>
                  <a:path w="400" h="463">
                    <a:moveTo>
                      <a:pt x="399" y="462"/>
                    </a:moveTo>
                    <a:lnTo>
                      <a:pt x="0" y="462"/>
                    </a:lnTo>
                    <a:lnTo>
                      <a:pt x="0" y="0"/>
                    </a:lnTo>
                    <a:lnTo>
                      <a:pt x="399" y="0"/>
                    </a:lnTo>
                    <a:lnTo>
                      <a:pt x="399" y="462"/>
                    </a:lnTo>
                    <a:close/>
                  </a:path>
                </a:pathLst>
              </a:custGeom>
              <a:solidFill>
                <a:srgbClr val="03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80" name="Group 378"/>
            <p:cNvGrpSpPr>
              <a:grpSpLocks/>
            </p:cNvGrpSpPr>
            <p:nvPr/>
          </p:nvGrpSpPr>
          <p:grpSpPr bwMode="auto">
            <a:xfrm>
              <a:off x="3870" y="1532"/>
              <a:ext cx="400" cy="204"/>
              <a:chOff x="3870" y="1532"/>
              <a:chExt cx="400" cy="204"/>
            </a:xfrm>
          </p:grpSpPr>
          <p:sp>
            <p:nvSpPr>
              <p:cNvPr id="1885" name="Freeform 379"/>
              <p:cNvSpPr>
                <a:spLocks/>
              </p:cNvSpPr>
              <p:nvPr/>
            </p:nvSpPr>
            <p:spPr bwMode="auto">
              <a:xfrm>
                <a:off x="3870" y="1532"/>
                <a:ext cx="400" cy="204"/>
              </a:xfrm>
              <a:custGeom>
                <a:avLst/>
                <a:gdLst>
                  <a:gd name="T0" fmla="+- 0 4269 3870"/>
                  <a:gd name="T1" fmla="*/ T0 w 400"/>
                  <a:gd name="T2" fmla="+- 0 1736 1532"/>
                  <a:gd name="T3" fmla="*/ 1736 h 204"/>
                  <a:gd name="T4" fmla="+- 0 3870 3870"/>
                  <a:gd name="T5" fmla="*/ T4 w 400"/>
                  <a:gd name="T6" fmla="+- 0 1736 1532"/>
                  <a:gd name="T7" fmla="*/ 1736 h 204"/>
                  <a:gd name="T8" fmla="+- 0 3870 3870"/>
                  <a:gd name="T9" fmla="*/ T8 w 400"/>
                  <a:gd name="T10" fmla="+- 0 1532 1532"/>
                  <a:gd name="T11" fmla="*/ 1532 h 204"/>
                  <a:gd name="T12" fmla="+- 0 4269 3870"/>
                  <a:gd name="T13" fmla="*/ T12 w 400"/>
                  <a:gd name="T14" fmla="+- 0 1532 1532"/>
                  <a:gd name="T15" fmla="*/ 1532 h 204"/>
                  <a:gd name="T16" fmla="+- 0 4269 3870"/>
                  <a:gd name="T17" fmla="*/ T16 w 400"/>
                  <a:gd name="T18" fmla="+- 0 1736 1532"/>
                  <a:gd name="T19" fmla="*/ 1736 h 204"/>
                </a:gdLst>
                <a:ahLst/>
                <a:cxnLst>
                  <a:cxn ang="0">
                    <a:pos x="T1" y="T3"/>
                  </a:cxn>
                  <a:cxn ang="0">
                    <a:pos x="T5" y="T7"/>
                  </a:cxn>
                  <a:cxn ang="0">
                    <a:pos x="T9" y="T11"/>
                  </a:cxn>
                  <a:cxn ang="0">
                    <a:pos x="T13" y="T15"/>
                  </a:cxn>
                  <a:cxn ang="0">
                    <a:pos x="T17" y="T19"/>
                  </a:cxn>
                </a:cxnLst>
                <a:rect l="0" t="0" r="r" b="b"/>
                <a:pathLst>
                  <a:path w="400" h="204">
                    <a:moveTo>
                      <a:pt x="399" y="204"/>
                    </a:moveTo>
                    <a:lnTo>
                      <a:pt x="0" y="204"/>
                    </a:lnTo>
                    <a:lnTo>
                      <a:pt x="0" y="0"/>
                    </a:lnTo>
                    <a:lnTo>
                      <a:pt x="399" y="0"/>
                    </a:lnTo>
                    <a:lnTo>
                      <a:pt x="399" y="204"/>
                    </a:lnTo>
                    <a:close/>
                  </a:path>
                </a:pathLst>
              </a:custGeom>
              <a:solidFill>
                <a:srgbClr val="03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81" name="Group 380"/>
            <p:cNvGrpSpPr>
              <a:grpSpLocks/>
            </p:cNvGrpSpPr>
            <p:nvPr/>
          </p:nvGrpSpPr>
          <p:grpSpPr bwMode="auto">
            <a:xfrm>
              <a:off x="2472" y="1532"/>
              <a:ext cx="398" cy="740"/>
              <a:chOff x="2472" y="1532"/>
              <a:chExt cx="398" cy="740"/>
            </a:xfrm>
          </p:grpSpPr>
          <p:sp>
            <p:nvSpPr>
              <p:cNvPr id="1884" name="Freeform 381"/>
              <p:cNvSpPr>
                <a:spLocks/>
              </p:cNvSpPr>
              <p:nvPr/>
            </p:nvSpPr>
            <p:spPr bwMode="auto">
              <a:xfrm>
                <a:off x="2472" y="1532"/>
                <a:ext cx="398" cy="740"/>
              </a:xfrm>
              <a:custGeom>
                <a:avLst/>
                <a:gdLst>
                  <a:gd name="T0" fmla="+- 0 2870 2472"/>
                  <a:gd name="T1" fmla="*/ T0 w 398"/>
                  <a:gd name="T2" fmla="+- 0 2272 1532"/>
                  <a:gd name="T3" fmla="*/ 2272 h 740"/>
                  <a:gd name="T4" fmla="+- 0 2472 2472"/>
                  <a:gd name="T5" fmla="*/ T4 w 398"/>
                  <a:gd name="T6" fmla="+- 0 2272 1532"/>
                  <a:gd name="T7" fmla="*/ 2272 h 740"/>
                  <a:gd name="T8" fmla="+- 0 2472 2472"/>
                  <a:gd name="T9" fmla="*/ T8 w 398"/>
                  <a:gd name="T10" fmla="+- 0 1532 1532"/>
                  <a:gd name="T11" fmla="*/ 1532 h 740"/>
                  <a:gd name="T12" fmla="+- 0 2870 2472"/>
                  <a:gd name="T13" fmla="*/ T12 w 398"/>
                  <a:gd name="T14" fmla="+- 0 1532 1532"/>
                  <a:gd name="T15" fmla="*/ 1532 h 740"/>
                  <a:gd name="T16" fmla="+- 0 2870 2472"/>
                  <a:gd name="T17" fmla="*/ T16 w 398"/>
                  <a:gd name="T18" fmla="+- 0 2272 1532"/>
                  <a:gd name="T19" fmla="*/ 2272 h 740"/>
                </a:gdLst>
                <a:ahLst/>
                <a:cxnLst>
                  <a:cxn ang="0">
                    <a:pos x="T1" y="T3"/>
                  </a:cxn>
                  <a:cxn ang="0">
                    <a:pos x="T5" y="T7"/>
                  </a:cxn>
                  <a:cxn ang="0">
                    <a:pos x="T9" y="T11"/>
                  </a:cxn>
                  <a:cxn ang="0">
                    <a:pos x="T13" y="T15"/>
                  </a:cxn>
                  <a:cxn ang="0">
                    <a:pos x="T17" y="T19"/>
                  </a:cxn>
                </a:cxnLst>
                <a:rect l="0" t="0" r="r" b="b"/>
                <a:pathLst>
                  <a:path w="398" h="740">
                    <a:moveTo>
                      <a:pt x="398" y="740"/>
                    </a:moveTo>
                    <a:lnTo>
                      <a:pt x="0" y="740"/>
                    </a:lnTo>
                    <a:lnTo>
                      <a:pt x="0" y="0"/>
                    </a:lnTo>
                    <a:lnTo>
                      <a:pt x="398" y="0"/>
                    </a:lnTo>
                    <a:lnTo>
                      <a:pt x="398" y="74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82" name="Group 382"/>
            <p:cNvGrpSpPr>
              <a:grpSpLocks/>
            </p:cNvGrpSpPr>
            <p:nvPr/>
          </p:nvGrpSpPr>
          <p:grpSpPr bwMode="auto">
            <a:xfrm>
              <a:off x="6066" y="1532"/>
              <a:ext cx="400" cy="155"/>
              <a:chOff x="6066" y="1532"/>
              <a:chExt cx="400" cy="155"/>
            </a:xfrm>
          </p:grpSpPr>
          <p:sp>
            <p:nvSpPr>
              <p:cNvPr id="1883" name="Freeform 383"/>
              <p:cNvSpPr>
                <a:spLocks/>
              </p:cNvSpPr>
              <p:nvPr/>
            </p:nvSpPr>
            <p:spPr bwMode="auto">
              <a:xfrm>
                <a:off x="6066" y="1532"/>
                <a:ext cx="400" cy="155"/>
              </a:xfrm>
              <a:custGeom>
                <a:avLst/>
                <a:gdLst>
                  <a:gd name="T0" fmla="+- 0 6466 6066"/>
                  <a:gd name="T1" fmla="*/ T0 w 400"/>
                  <a:gd name="T2" fmla="+- 0 1686 1532"/>
                  <a:gd name="T3" fmla="*/ 1686 h 155"/>
                  <a:gd name="T4" fmla="+- 0 6066 6066"/>
                  <a:gd name="T5" fmla="*/ T4 w 400"/>
                  <a:gd name="T6" fmla="+- 0 1686 1532"/>
                  <a:gd name="T7" fmla="*/ 1686 h 155"/>
                  <a:gd name="T8" fmla="+- 0 6066 6066"/>
                  <a:gd name="T9" fmla="*/ T8 w 400"/>
                  <a:gd name="T10" fmla="+- 0 1532 1532"/>
                  <a:gd name="T11" fmla="*/ 1532 h 155"/>
                  <a:gd name="T12" fmla="+- 0 6466 6066"/>
                  <a:gd name="T13" fmla="*/ T12 w 400"/>
                  <a:gd name="T14" fmla="+- 0 1532 1532"/>
                  <a:gd name="T15" fmla="*/ 1532 h 155"/>
                  <a:gd name="T16" fmla="+- 0 6466 6066"/>
                  <a:gd name="T17" fmla="*/ T16 w 400"/>
                  <a:gd name="T18" fmla="+- 0 1686 1532"/>
                  <a:gd name="T19" fmla="*/ 1686 h 155"/>
                </a:gdLst>
                <a:ahLst/>
                <a:cxnLst>
                  <a:cxn ang="0">
                    <a:pos x="T1" y="T3"/>
                  </a:cxn>
                  <a:cxn ang="0">
                    <a:pos x="T5" y="T7"/>
                  </a:cxn>
                  <a:cxn ang="0">
                    <a:pos x="T9" y="T11"/>
                  </a:cxn>
                  <a:cxn ang="0">
                    <a:pos x="T13" y="T15"/>
                  </a:cxn>
                  <a:cxn ang="0">
                    <a:pos x="T17" y="T19"/>
                  </a:cxn>
                </a:cxnLst>
                <a:rect l="0" t="0" r="r" b="b"/>
                <a:pathLst>
                  <a:path w="400" h="155">
                    <a:moveTo>
                      <a:pt x="400" y="154"/>
                    </a:moveTo>
                    <a:lnTo>
                      <a:pt x="0" y="154"/>
                    </a:lnTo>
                    <a:lnTo>
                      <a:pt x="0" y="0"/>
                    </a:lnTo>
                    <a:lnTo>
                      <a:pt x="400" y="0"/>
                    </a:lnTo>
                    <a:lnTo>
                      <a:pt x="400" y="154"/>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83" name="Group 384"/>
            <p:cNvGrpSpPr>
              <a:grpSpLocks/>
            </p:cNvGrpSpPr>
            <p:nvPr/>
          </p:nvGrpSpPr>
          <p:grpSpPr bwMode="auto">
            <a:xfrm>
              <a:off x="4269" y="1532"/>
              <a:ext cx="400" cy="139"/>
              <a:chOff x="4269" y="1532"/>
              <a:chExt cx="400" cy="139"/>
            </a:xfrm>
          </p:grpSpPr>
          <p:sp>
            <p:nvSpPr>
              <p:cNvPr id="1882" name="Freeform 385"/>
              <p:cNvSpPr>
                <a:spLocks/>
              </p:cNvSpPr>
              <p:nvPr/>
            </p:nvSpPr>
            <p:spPr bwMode="auto">
              <a:xfrm>
                <a:off x="4269" y="1532"/>
                <a:ext cx="400" cy="139"/>
              </a:xfrm>
              <a:custGeom>
                <a:avLst/>
                <a:gdLst>
                  <a:gd name="T0" fmla="+- 0 4669 4269"/>
                  <a:gd name="T1" fmla="*/ T0 w 400"/>
                  <a:gd name="T2" fmla="+- 0 1671 1532"/>
                  <a:gd name="T3" fmla="*/ 1671 h 139"/>
                  <a:gd name="T4" fmla="+- 0 4269 4269"/>
                  <a:gd name="T5" fmla="*/ T4 w 400"/>
                  <a:gd name="T6" fmla="+- 0 1671 1532"/>
                  <a:gd name="T7" fmla="*/ 1671 h 139"/>
                  <a:gd name="T8" fmla="+- 0 4269 4269"/>
                  <a:gd name="T9" fmla="*/ T8 w 400"/>
                  <a:gd name="T10" fmla="+- 0 1532 1532"/>
                  <a:gd name="T11" fmla="*/ 1532 h 139"/>
                  <a:gd name="T12" fmla="+- 0 4669 4269"/>
                  <a:gd name="T13" fmla="*/ T12 w 400"/>
                  <a:gd name="T14" fmla="+- 0 1532 1532"/>
                  <a:gd name="T15" fmla="*/ 1532 h 139"/>
                  <a:gd name="T16" fmla="+- 0 4669 4269"/>
                  <a:gd name="T17" fmla="*/ T16 w 400"/>
                  <a:gd name="T18" fmla="+- 0 1671 1532"/>
                  <a:gd name="T19" fmla="*/ 1671 h 139"/>
                </a:gdLst>
                <a:ahLst/>
                <a:cxnLst>
                  <a:cxn ang="0">
                    <a:pos x="T1" y="T3"/>
                  </a:cxn>
                  <a:cxn ang="0">
                    <a:pos x="T5" y="T7"/>
                  </a:cxn>
                  <a:cxn ang="0">
                    <a:pos x="T9" y="T11"/>
                  </a:cxn>
                  <a:cxn ang="0">
                    <a:pos x="T13" y="T15"/>
                  </a:cxn>
                  <a:cxn ang="0">
                    <a:pos x="T17" y="T19"/>
                  </a:cxn>
                </a:cxnLst>
                <a:rect l="0" t="0" r="r" b="b"/>
                <a:pathLst>
                  <a:path w="400" h="139">
                    <a:moveTo>
                      <a:pt x="400" y="139"/>
                    </a:moveTo>
                    <a:lnTo>
                      <a:pt x="0" y="139"/>
                    </a:lnTo>
                    <a:lnTo>
                      <a:pt x="0" y="0"/>
                    </a:lnTo>
                    <a:lnTo>
                      <a:pt x="400" y="0"/>
                    </a:lnTo>
                    <a:lnTo>
                      <a:pt x="400" y="139"/>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84" name="Group 386"/>
            <p:cNvGrpSpPr>
              <a:grpSpLocks/>
            </p:cNvGrpSpPr>
            <p:nvPr/>
          </p:nvGrpSpPr>
          <p:grpSpPr bwMode="auto">
            <a:xfrm>
              <a:off x="1374" y="463"/>
              <a:ext cx="2" cy="3208"/>
              <a:chOff x="1374" y="463"/>
              <a:chExt cx="2" cy="3208"/>
            </a:xfrm>
          </p:grpSpPr>
          <p:sp>
            <p:nvSpPr>
              <p:cNvPr id="1881" name="Freeform 387"/>
              <p:cNvSpPr>
                <a:spLocks/>
              </p:cNvSpPr>
              <p:nvPr/>
            </p:nvSpPr>
            <p:spPr bwMode="auto">
              <a:xfrm>
                <a:off x="1374" y="463"/>
                <a:ext cx="2" cy="3208"/>
              </a:xfrm>
              <a:custGeom>
                <a:avLst/>
                <a:gdLst>
                  <a:gd name="T0" fmla="+- 0 463 463"/>
                  <a:gd name="T1" fmla="*/ 463 h 3208"/>
                  <a:gd name="T2" fmla="+- 0 3670 463"/>
                  <a:gd name="T3" fmla="*/ 3670 h 3208"/>
                </a:gdLst>
                <a:ahLst/>
                <a:cxnLst>
                  <a:cxn ang="0">
                    <a:pos x="0" y="T1"/>
                  </a:cxn>
                  <a:cxn ang="0">
                    <a:pos x="0" y="T3"/>
                  </a:cxn>
                </a:cxnLst>
                <a:rect l="0" t="0" r="r" b="b"/>
                <a:pathLst>
                  <a:path h="3208">
                    <a:moveTo>
                      <a:pt x="0" y="0"/>
                    </a:moveTo>
                    <a:lnTo>
                      <a:pt x="0" y="3207"/>
                    </a:lnTo>
                  </a:path>
                </a:pathLst>
              </a:custGeom>
              <a:noFill/>
              <a:ln w="10248">
                <a:solidFill>
                  <a:srgbClr val="868686"/>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85" name="Group 388"/>
            <p:cNvGrpSpPr>
              <a:grpSpLocks/>
            </p:cNvGrpSpPr>
            <p:nvPr/>
          </p:nvGrpSpPr>
          <p:grpSpPr bwMode="auto">
            <a:xfrm>
              <a:off x="6758" y="1532"/>
              <a:ext cx="15" cy="78"/>
              <a:chOff x="6758" y="1532"/>
              <a:chExt cx="15" cy="78"/>
            </a:xfrm>
          </p:grpSpPr>
          <p:sp>
            <p:nvSpPr>
              <p:cNvPr id="1880" name="Freeform 389"/>
              <p:cNvSpPr>
                <a:spLocks/>
              </p:cNvSpPr>
              <p:nvPr/>
            </p:nvSpPr>
            <p:spPr bwMode="auto">
              <a:xfrm>
                <a:off x="6758" y="1532"/>
                <a:ext cx="15" cy="78"/>
              </a:xfrm>
              <a:custGeom>
                <a:avLst/>
                <a:gdLst>
                  <a:gd name="T0" fmla="+- 0 6758 6758"/>
                  <a:gd name="T1" fmla="*/ T0 w 15"/>
                  <a:gd name="T2" fmla="+- 0 1570 1532"/>
                  <a:gd name="T3" fmla="*/ 1570 h 78"/>
                  <a:gd name="T4" fmla="+- 0 6772 6758"/>
                  <a:gd name="T5" fmla="*/ T4 w 15"/>
                  <a:gd name="T6" fmla="+- 0 1570 1532"/>
                  <a:gd name="T7" fmla="*/ 1570 h 78"/>
                </a:gdLst>
                <a:ahLst/>
                <a:cxnLst>
                  <a:cxn ang="0">
                    <a:pos x="T1" y="T3"/>
                  </a:cxn>
                  <a:cxn ang="0">
                    <a:pos x="T5" y="T7"/>
                  </a:cxn>
                </a:cxnLst>
                <a:rect l="0" t="0" r="r" b="b"/>
                <a:pathLst>
                  <a:path w="15" h="78">
                    <a:moveTo>
                      <a:pt x="0" y="38"/>
                    </a:moveTo>
                    <a:lnTo>
                      <a:pt x="14" y="38"/>
                    </a:lnTo>
                  </a:path>
                </a:pathLst>
              </a:custGeom>
              <a:noFill/>
              <a:ln w="50365">
                <a:solidFill>
                  <a:srgbClr val="868686"/>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86" name="Group 390"/>
            <p:cNvGrpSpPr>
              <a:grpSpLocks/>
            </p:cNvGrpSpPr>
            <p:nvPr/>
          </p:nvGrpSpPr>
          <p:grpSpPr bwMode="auto">
            <a:xfrm>
              <a:off x="4961" y="1532"/>
              <a:ext cx="15" cy="78"/>
              <a:chOff x="4961" y="1532"/>
              <a:chExt cx="15" cy="78"/>
            </a:xfrm>
          </p:grpSpPr>
          <p:sp>
            <p:nvSpPr>
              <p:cNvPr id="1879" name="Freeform 391"/>
              <p:cNvSpPr>
                <a:spLocks/>
              </p:cNvSpPr>
              <p:nvPr/>
            </p:nvSpPr>
            <p:spPr bwMode="auto">
              <a:xfrm>
                <a:off x="4961" y="1532"/>
                <a:ext cx="15" cy="78"/>
              </a:xfrm>
              <a:custGeom>
                <a:avLst/>
                <a:gdLst>
                  <a:gd name="T0" fmla="+- 0 4961 4961"/>
                  <a:gd name="T1" fmla="*/ T0 w 15"/>
                  <a:gd name="T2" fmla="+- 0 1570 1532"/>
                  <a:gd name="T3" fmla="*/ 1570 h 78"/>
                  <a:gd name="T4" fmla="+- 0 4975 4961"/>
                  <a:gd name="T5" fmla="*/ T4 w 15"/>
                  <a:gd name="T6" fmla="+- 0 1570 1532"/>
                  <a:gd name="T7" fmla="*/ 1570 h 78"/>
                </a:gdLst>
                <a:ahLst/>
                <a:cxnLst>
                  <a:cxn ang="0">
                    <a:pos x="T1" y="T3"/>
                  </a:cxn>
                  <a:cxn ang="0">
                    <a:pos x="T5" y="T7"/>
                  </a:cxn>
                </a:cxnLst>
                <a:rect l="0" t="0" r="r" b="b"/>
                <a:pathLst>
                  <a:path w="15" h="78">
                    <a:moveTo>
                      <a:pt x="0" y="38"/>
                    </a:moveTo>
                    <a:lnTo>
                      <a:pt x="14" y="38"/>
                    </a:lnTo>
                  </a:path>
                </a:pathLst>
              </a:custGeom>
              <a:noFill/>
              <a:ln w="50365">
                <a:solidFill>
                  <a:srgbClr val="868686"/>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87" name="Group 392"/>
            <p:cNvGrpSpPr>
              <a:grpSpLocks/>
            </p:cNvGrpSpPr>
            <p:nvPr/>
          </p:nvGrpSpPr>
          <p:grpSpPr bwMode="auto">
            <a:xfrm>
              <a:off x="3164" y="1532"/>
              <a:ext cx="15" cy="78"/>
              <a:chOff x="3164" y="1532"/>
              <a:chExt cx="15" cy="78"/>
            </a:xfrm>
          </p:grpSpPr>
          <p:sp>
            <p:nvSpPr>
              <p:cNvPr id="1878" name="Freeform 393"/>
              <p:cNvSpPr>
                <a:spLocks/>
              </p:cNvSpPr>
              <p:nvPr/>
            </p:nvSpPr>
            <p:spPr bwMode="auto">
              <a:xfrm>
                <a:off x="3164" y="1532"/>
                <a:ext cx="15" cy="78"/>
              </a:xfrm>
              <a:custGeom>
                <a:avLst/>
                <a:gdLst>
                  <a:gd name="T0" fmla="+- 0 3164 3164"/>
                  <a:gd name="T1" fmla="*/ T0 w 15"/>
                  <a:gd name="T2" fmla="+- 0 1570 1532"/>
                  <a:gd name="T3" fmla="*/ 1570 h 78"/>
                  <a:gd name="T4" fmla="+- 0 3178 3164"/>
                  <a:gd name="T5" fmla="*/ T4 w 15"/>
                  <a:gd name="T6" fmla="+- 0 1570 1532"/>
                  <a:gd name="T7" fmla="*/ 1570 h 78"/>
                </a:gdLst>
                <a:ahLst/>
                <a:cxnLst>
                  <a:cxn ang="0">
                    <a:pos x="T1" y="T3"/>
                  </a:cxn>
                  <a:cxn ang="0">
                    <a:pos x="T5" y="T7"/>
                  </a:cxn>
                </a:cxnLst>
                <a:rect l="0" t="0" r="r" b="b"/>
                <a:pathLst>
                  <a:path w="15" h="78">
                    <a:moveTo>
                      <a:pt x="0" y="38"/>
                    </a:moveTo>
                    <a:lnTo>
                      <a:pt x="14" y="38"/>
                    </a:lnTo>
                  </a:path>
                </a:pathLst>
              </a:custGeom>
              <a:noFill/>
              <a:ln w="50365">
                <a:solidFill>
                  <a:srgbClr val="868686"/>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88" name="Group 394"/>
            <p:cNvGrpSpPr>
              <a:grpSpLocks/>
            </p:cNvGrpSpPr>
            <p:nvPr/>
          </p:nvGrpSpPr>
          <p:grpSpPr bwMode="auto">
            <a:xfrm>
              <a:off x="5392" y="2623"/>
              <a:ext cx="137" cy="134"/>
              <a:chOff x="5392" y="2623"/>
              <a:chExt cx="137" cy="134"/>
            </a:xfrm>
          </p:grpSpPr>
          <p:sp>
            <p:nvSpPr>
              <p:cNvPr id="1877" name="Freeform 395"/>
              <p:cNvSpPr>
                <a:spLocks/>
              </p:cNvSpPr>
              <p:nvPr/>
            </p:nvSpPr>
            <p:spPr bwMode="auto">
              <a:xfrm>
                <a:off x="5392" y="2623"/>
                <a:ext cx="137" cy="134"/>
              </a:xfrm>
              <a:custGeom>
                <a:avLst/>
                <a:gdLst>
                  <a:gd name="T0" fmla="+- 0 5392 5392"/>
                  <a:gd name="T1" fmla="*/ T0 w 137"/>
                  <a:gd name="T2" fmla="+- 0 2623 2623"/>
                  <a:gd name="T3" fmla="*/ 2623 h 134"/>
                  <a:gd name="T4" fmla="+- 0 5528 5392"/>
                  <a:gd name="T5" fmla="*/ T4 w 137"/>
                  <a:gd name="T6" fmla="+- 0 2623 2623"/>
                  <a:gd name="T7" fmla="*/ 2623 h 134"/>
                  <a:gd name="T8" fmla="+- 0 5528 5392"/>
                  <a:gd name="T9" fmla="*/ T8 w 137"/>
                  <a:gd name="T10" fmla="+- 0 2757 2623"/>
                  <a:gd name="T11" fmla="*/ 2757 h 134"/>
                  <a:gd name="T12" fmla="+- 0 5392 5392"/>
                  <a:gd name="T13" fmla="*/ T12 w 137"/>
                  <a:gd name="T14" fmla="+- 0 2757 2623"/>
                  <a:gd name="T15" fmla="*/ 2757 h 134"/>
                  <a:gd name="T16" fmla="+- 0 5392 5392"/>
                  <a:gd name="T17" fmla="*/ T16 w 137"/>
                  <a:gd name="T18" fmla="+- 0 2623 2623"/>
                  <a:gd name="T19" fmla="*/ 2623 h 134"/>
                </a:gdLst>
                <a:ahLst/>
                <a:cxnLst>
                  <a:cxn ang="0">
                    <a:pos x="T1" y="T3"/>
                  </a:cxn>
                  <a:cxn ang="0">
                    <a:pos x="T5" y="T7"/>
                  </a:cxn>
                  <a:cxn ang="0">
                    <a:pos x="T9" y="T11"/>
                  </a:cxn>
                  <a:cxn ang="0">
                    <a:pos x="T13" y="T15"/>
                  </a:cxn>
                  <a:cxn ang="0">
                    <a:pos x="T17" y="T19"/>
                  </a:cxn>
                </a:cxnLst>
                <a:rect l="0" t="0" r="r" b="b"/>
                <a:pathLst>
                  <a:path w="137" h="134">
                    <a:moveTo>
                      <a:pt x="0" y="0"/>
                    </a:moveTo>
                    <a:lnTo>
                      <a:pt x="136" y="0"/>
                    </a:lnTo>
                    <a:lnTo>
                      <a:pt x="136" y="134"/>
                    </a:lnTo>
                    <a:lnTo>
                      <a:pt x="0" y="134"/>
                    </a:lnTo>
                    <a:lnTo>
                      <a:pt x="0" y="0"/>
                    </a:ln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89" name="Group 396"/>
            <p:cNvGrpSpPr>
              <a:grpSpLocks/>
            </p:cNvGrpSpPr>
            <p:nvPr/>
          </p:nvGrpSpPr>
          <p:grpSpPr bwMode="auto">
            <a:xfrm>
              <a:off x="5392" y="2946"/>
              <a:ext cx="137" cy="134"/>
              <a:chOff x="5392" y="2946"/>
              <a:chExt cx="137" cy="134"/>
            </a:xfrm>
          </p:grpSpPr>
          <p:sp>
            <p:nvSpPr>
              <p:cNvPr id="1876" name="Freeform 397"/>
              <p:cNvSpPr>
                <a:spLocks/>
              </p:cNvSpPr>
              <p:nvPr/>
            </p:nvSpPr>
            <p:spPr bwMode="auto">
              <a:xfrm>
                <a:off x="5392" y="2946"/>
                <a:ext cx="137" cy="134"/>
              </a:xfrm>
              <a:custGeom>
                <a:avLst/>
                <a:gdLst>
                  <a:gd name="T0" fmla="+- 0 5392 5392"/>
                  <a:gd name="T1" fmla="*/ T0 w 137"/>
                  <a:gd name="T2" fmla="+- 0 2946 2946"/>
                  <a:gd name="T3" fmla="*/ 2946 h 134"/>
                  <a:gd name="T4" fmla="+- 0 5528 5392"/>
                  <a:gd name="T5" fmla="*/ T4 w 137"/>
                  <a:gd name="T6" fmla="+- 0 2946 2946"/>
                  <a:gd name="T7" fmla="*/ 2946 h 134"/>
                  <a:gd name="T8" fmla="+- 0 5528 5392"/>
                  <a:gd name="T9" fmla="*/ T8 w 137"/>
                  <a:gd name="T10" fmla="+- 0 3080 2946"/>
                  <a:gd name="T11" fmla="*/ 3080 h 134"/>
                  <a:gd name="T12" fmla="+- 0 5392 5392"/>
                  <a:gd name="T13" fmla="*/ T12 w 137"/>
                  <a:gd name="T14" fmla="+- 0 3080 2946"/>
                  <a:gd name="T15" fmla="*/ 3080 h 134"/>
                  <a:gd name="T16" fmla="+- 0 5392 5392"/>
                  <a:gd name="T17" fmla="*/ T16 w 137"/>
                  <a:gd name="T18" fmla="+- 0 2946 2946"/>
                  <a:gd name="T19" fmla="*/ 2946 h 134"/>
                </a:gdLst>
                <a:ahLst/>
                <a:cxnLst>
                  <a:cxn ang="0">
                    <a:pos x="T1" y="T3"/>
                  </a:cxn>
                  <a:cxn ang="0">
                    <a:pos x="T5" y="T7"/>
                  </a:cxn>
                  <a:cxn ang="0">
                    <a:pos x="T9" y="T11"/>
                  </a:cxn>
                  <a:cxn ang="0">
                    <a:pos x="T13" y="T15"/>
                  </a:cxn>
                  <a:cxn ang="0">
                    <a:pos x="T17" y="T19"/>
                  </a:cxn>
                </a:cxnLst>
                <a:rect l="0" t="0" r="r" b="b"/>
                <a:pathLst>
                  <a:path w="137" h="134">
                    <a:moveTo>
                      <a:pt x="0" y="0"/>
                    </a:moveTo>
                    <a:lnTo>
                      <a:pt x="136" y="0"/>
                    </a:lnTo>
                    <a:lnTo>
                      <a:pt x="136" y="134"/>
                    </a:lnTo>
                    <a:lnTo>
                      <a:pt x="0" y="134"/>
                    </a:lnTo>
                    <a:lnTo>
                      <a:pt x="0" y="0"/>
                    </a:lnTo>
                    <a:close/>
                  </a:path>
                </a:pathLst>
              </a:custGeom>
              <a:solidFill>
                <a:srgbClr val="03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90" name="Group 398"/>
            <p:cNvGrpSpPr>
              <a:grpSpLocks/>
            </p:cNvGrpSpPr>
            <p:nvPr/>
          </p:nvGrpSpPr>
          <p:grpSpPr bwMode="auto">
            <a:xfrm>
              <a:off x="5392" y="3268"/>
              <a:ext cx="137" cy="136"/>
              <a:chOff x="5392" y="3268"/>
              <a:chExt cx="137" cy="136"/>
            </a:xfrm>
          </p:grpSpPr>
          <p:sp>
            <p:nvSpPr>
              <p:cNvPr id="1875" name="Freeform 399"/>
              <p:cNvSpPr>
                <a:spLocks/>
              </p:cNvSpPr>
              <p:nvPr/>
            </p:nvSpPr>
            <p:spPr bwMode="auto">
              <a:xfrm>
                <a:off x="5392" y="3268"/>
                <a:ext cx="137" cy="136"/>
              </a:xfrm>
              <a:custGeom>
                <a:avLst/>
                <a:gdLst>
                  <a:gd name="T0" fmla="+- 0 5392 5392"/>
                  <a:gd name="T1" fmla="*/ T0 w 137"/>
                  <a:gd name="T2" fmla="+- 0 3268 3268"/>
                  <a:gd name="T3" fmla="*/ 3268 h 136"/>
                  <a:gd name="T4" fmla="+- 0 5528 5392"/>
                  <a:gd name="T5" fmla="*/ T4 w 137"/>
                  <a:gd name="T6" fmla="+- 0 3268 3268"/>
                  <a:gd name="T7" fmla="*/ 3268 h 136"/>
                  <a:gd name="T8" fmla="+- 0 5528 5392"/>
                  <a:gd name="T9" fmla="*/ T8 w 137"/>
                  <a:gd name="T10" fmla="+- 0 3403 3268"/>
                  <a:gd name="T11" fmla="*/ 3403 h 136"/>
                  <a:gd name="T12" fmla="+- 0 5392 5392"/>
                  <a:gd name="T13" fmla="*/ T12 w 137"/>
                  <a:gd name="T14" fmla="+- 0 3403 3268"/>
                  <a:gd name="T15" fmla="*/ 3403 h 136"/>
                  <a:gd name="T16" fmla="+- 0 5392 5392"/>
                  <a:gd name="T17" fmla="*/ T16 w 137"/>
                  <a:gd name="T18" fmla="+- 0 3268 3268"/>
                  <a:gd name="T19" fmla="*/ 3268 h 136"/>
                </a:gdLst>
                <a:ahLst/>
                <a:cxnLst>
                  <a:cxn ang="0">
                    <a:pos x="T1" y="T3"/>
                  </a:cxn>
                  <a:cxn ang="0">
                    <a:pos x="T5" y="T7"/>
                  </a:cxn>
                  <a:cxn ang="0">
                    <a:pos x="T9" y="T11"/>
                  </a:cxn>
                  <a:cxn ang="0">
                    <a:pos x="T13" y="T15"/>
                  </a:cxn>
                  <a:cxn ang="0">
                    <a:pos x="T17" y="T19"/>
                  </a:cxn>
                </a:cxnLst>
                <a:rect l="0" t="0" r="r" b="b"/>
                <a:pathLst>
                  <a:path w="137" h="136">
                    <a:moveTo>
                      <a:pt x="0" y="0"/>
                    </a:moveTo>
                    <a:lnTo>
                      <a:pt x="136" y="0"/>
                    </a:lnTo>
                    <a:lnTo>
                      <a:pt x="136" y="135"/>
                    </a:lnTo>
                    <a:lnTo>
                      <a:pt x="0" y="135"/>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91" name="Group 400"/>
            <p:cNvGrpSpPr>
              <a:grpSpLocks/>
            </p:cNvGrpSpPr>
            <p:nvPr/>
          </p:nvGrpSpPr>
          <p:grpSpPr bwMode="auto">
            <a:xfrm>
              <a:off x="1373" y="3672"/>
              <a:ext cx="5393" cy="2"/>
              <a:chOff x="1373" y="3672"/>
              <a:chExt cx="5393" cy="2"/>
            </a:xfrm>
          </p:grpSpPr>
          <p:sp>
            <p:nvSpPr>
              <p:cNvPr id="1874" name="Freeform 401"/>
              <p:cNvSpPr>
                <a:spLocks/>
              </p:cNvSpPr>
              <p:nvPr/>
            </p:nvSpPr>
            <p:spPr bwMode="auto">
              <a:xfrm>
                <a:off x="1373" y="3672"/>
                <a:ext cx="5393" cy="2"/>
              </a:xfrm>
              <a:custGeom>
                <a:avLst/>
                <a:gdLst>
                  <a:gd name="T0" fmla="+- 0 1373 1373"/>
                  <a:gd name="T1" fmla="*/ T0 w 5393"/>
                  <a:gd name="T2" fmla="+- 0 6766 1373"/>
                  <a:gd name="T3" fmla="*/ T2 w 5393"/>
                </a:gdLst>
                <a:ahLst/>
                <a:cxnLst>
                  <a:cxn ang="0">
                    <a:pos x="T1" y="0"/>
                  </a:cxn>
                  <a:cxn ang="0">
                    <a:pos x="T3" y="0"/>
                  </a:cxn>
                </a:cxnLst>
                <a:rect l="0" t="0" r="r" b="b"/>
                <a:pathLst>
                  <a:path w="5393">
                    <a:moveTo>
                      <a:pt x="0" y="0"/>
                    </a:moveTo>
                    <a:lnTo>
                      <a:pt x="5393" y="0"/>
                    </a:lnTo>
                  </a:path>
                </a:pathLst>
              </a:custGeom>
              <a:noFill/>
              <a:ln w="7024">
                <a:solidFill>
                  <a:srgbClr val="C6C6C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92" name="Group 402"/>
            <p:cNvGrpSpPr>
              <a:grpSpLocks/>
            </p:cNvGrpSpPr>
            <p:nvPr/>
          </p:nvGrpSpPr>
          <p:grpSpPr bwMode="auto">
            <a:xfrm>
              <a:off x="1296" y="3670"/>
              <a:ext cx="85" cy="2"/>
              <a:chOff x="1296" y="3670"/>
              <a:chExt cx="85" cy="2"/>
            </a:xfrm>
          </p:grpSpPr>
          <p:sp>
            <p:nvSpPr>
              <p:cNvPr id="1873" name="Freeform 403"/>
              <p:cNvSpPr>
                <a:spLocks/>
              </p:cNvSpPr>
              <p:nvPr/>
            </p:nvSpPr>
            <p:spPr bwMode="auto">
              <a:xfrm>
                <a:off x="1296" y="3670"/>
                <a:ext cx="85" cy="2"/>
              </a:xfrm>
              <a:custGeom>
                <a:avLst/>
                <a:gdLst>
                  <a:gd name="T0" fmla="+- 0 1296 1296"/>
                  <a:gd name="T1" fmla="*/ T0 w 85"/>
                  <a:gd name="T2" fmla="+- 0 1380 1296"/>
                  <a:gd name="T3" fmla="*/ T2 w 85"/>
                </a:gdLst>
                <a:ahLst/>
                <a:cxnLst>
                  <a:cxn ang="0">
                    <a:pos x="T1" y="0"/>
                  </a:cxn>
                  <a:cxn ang="0">
                    <a:pos x="T3" y="0"/>
                  </a:cxn>
                </a:cxnLst>
                <a:rect l="0" t="0" r="r" b="b"/>
                <a:pathLst>
                  <a:path w="85">
                    <a:moveTo>
                      <a:pt x="0" y="0"/>
                    </a:moveTo>
                    <a:lnTo>
                      <a:pt x="84" y="0"/>
                    </a:lnTo>
                  </a:path>
                </a:pathLst>
              </a:custGeom>
              <a:noFill/>
              <a:ln w="10190">
                <a:solidFill>
                  <a:srgbClr val="868686"/>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93" name="Group 404"/>
            <p:cNvGrpSpPr>
              <a:grpSpLocks/>
            </p:cNvGrpSpPr>
            <p:nvPr/>
          </p:nvGrpSpPr>
          <p:grpSpPr bwMode="auto">
            <a:xfrm>
              <a:off x="1296" y="3127"/>
              <a:ext cx="78" cy="15"/>
              <a:chOff x="1296" y="3127"/>
              <a:chExt cx="78" cy="15"/>
            </a:xfrm>
          </p:grpSpPr>
          <p:sp>
            <p:nvSpPr>
              <p:cNvPr id="1872" name="Freeform 405"/>
              <p:cNvSpPr>
                <a:spLocks/>
              </p:cNvSpPr>
              <p:nvPr/>
            </p:nvSpPr>
            <p:spPr bwMode="auto">
              <a:xfrm>
                <a:off x="1296" y="3127"/>
                <a:ext cx="78" cy="15"/>
              </a:xfrm>
              <a:custGeom>
                <a:avLst/>
                <a:gdLst>
                  <a:gd name="T0" fmla="+- 0 1296 1296"/>
                  <a:gd name="T1" fmla="*/ T0 w 78"/>
                  <a:gd name="T2" fmla="+- 0 3134 3127"/>
                  <a:gd name="T3" fmla="*/ 3134 h 15"/>
                  <a:gd name="T4" fmla="+- 0 1374 1296"/>
                  <a:gd name="T5" fmla="*/ T4 w 78"/>
                  <a:gd name="T6" fmla="+- 0 3134 3127"/>
                  <a:gd name="T7" fmla="*/ 3134 h 15"/>
                </a:gdLst>
                <a:ahLst/>
                <a:cxnLst>
                  <a:cxn ang="0">
                    <a:pos x="T1" y="T3"/>
                  </a:cxn>
                  <a:cxn ang="0">
                    <a:pos x="T5" y="T7"/>
                  </a:cxn>
                </a:cxnLst>
                <a:rect l="0" t="0" r="r" b="b"/>
                <a:pathLst>
                  <a:path w="78" h="15">
                    <a:moveTo>
                      <a:pt x="0" y="7"/>
                    </a:moveTo>
                    <a:lnTo>
                      <a:pt x="78" y="7"/>
                    </a:lnTo>
                  </a:path>
                </a:pathLst>
              </a:custGeom>
              <a:noFill/>
              <a:ln w="10204">
                <a:solidFill>
                  <a:srgbClr val="868686"/>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94" name="Group 406"/>
            <p:cNvGrpSpPr>
              <a:grpSpLocks/>
            </p:cNvGrpSpPr>
            <p:nvPr/>
          </p:nvGrpSpPr>
          <p:grpSpPr bwMode="auto">
            <a:xfrm>
              <a:off x="1296" y="2593"/>
              <a:ext cx="78" cy="15"/>
              <a:chOff x="1296" y="2593"/>
              <a:chExt cx="78" cy="15"/>
            </a:xfrm>
          </p:grpSpPr>
          <p:sp>
            <p:nvSpPr>
              <p:cNvPr id="1871" name="Freeform 407"/>
              <p:cNvSpPr>
                <a:spLocks/>
              </p:cNvSpPr>
              <p:nvPr/>
            </p:nvSpPr>
            <p:spPr bwMode="auto">
              <a:xfrm>
                <a:off x="1296" y="2593"/>
                <a:ext cx="78" cy="15"/>
              </a:xfrm>
              <a:custGeom>
                <a:avLst/>
                <a:gdLst>
                  <a:gd name="T0" fmla="+- 0 1296 1296"/>
                  <a:gd name="T1" fmla="*/ T0 w 78"/>
                  <a:gd name="T2" fmla="+- 0 2600 2593"/>
                  <a:gd name="T3" fmla="*/ 2600 h 15"/>
                  <a:gd name="T4" fmla="+- 0 1374 1296"/>
                  <a:gd name="T5" fmla="*/ T4 w 78"/>
                  <a:gd name="T6" fmla="+- 0 2600 2593"/>
                  <a:gd name="T7" fmla="*/ 2600 h 15"/>
                </a:gdLst>
                <a:ahLst/>
                <a:cxnLst>
                  <a:cxn ang="0">
                    <a:pos x="T1" y="T3"/>
                  </a:cxn>
                  <a:cxn ang="0">
                    <a:pos x="T5" y="T7"/>
                  </a:cxn>
                </a:cxnLst>
                <a:rect l="0" t="0" r="r" b="b"/>
                <a:pathLst>
                  <a:path w="78" h="15">
                    <a:moveTo>
                      <a:pt x="0" y="7"/>
                    </a:moveTo>
                    <a:lnTo>
                      <a:pt x="78" y="7"/>
                    </a:lnTo>
                  </a:path>
                </a:pathLst>
              </a:custGeom>
              <a:noFill/>
              <a:ln w="10176">
                <a:solidFill>
                  <a:srgbClr val="868686"/>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95" name="Group 408"/>
            <p:cNvGrpSpPr>
              <a:grpSpLocks/>
            </p:cNvGrpSpPr>
            <p:nvPr/>
          </p:nvGrpSpPr>
          <p:grpSpPr bwMode="auto">
            <a:xfrm>
              <a:off x="1296" y="2059"/>
              <a:ext cx="78" cy="15"/>
              <a:chOff x="1296" y="2059"/>
              <a:chExt cx="78" cy="15"/>
            </a:xfrm>
          </p:grpSpPr>
          <p:sp>
            <p:nvSpPr>
              <p:cNvPr id="1870" name="Freeform 409"/>
              <p:cNvSpPr>
                <a:spLocks/>
              </p:cNvSpPr>
              <p:nvPr/>
            </p:nvSpPr>
            <p:spPr bwMode="auto">
              <a:xfrm>
                <a:off x="1296" y="2059"/>
                <a:ext cx="78" cy="15"/>
              </a:xfrm>
              <a:custGeom>
                <a:avLst/>
                <a:gdLst>
                  <a:gd name="T0" fmla="+- 0 1296 1296"/>
                  <a:gd name="T1" fmla="*/ T0 w 78"/>
                  <a:gd name="T2" fmla="+- 0 2066 2059"/>
                  <a:gd name="T3" fmla="*/ 2066 h 15"/>
                  <a:gd name="T4" fmla="+- 0 1374 1296"/>
                  <a:gd name="T5" fmla="*/ T4 w 78"/>
                  <a:gd name="T6" fmla="+- 0 2066 2059"/>
                  <a:gd name="T7" fmla="*/ 2066 h 15"/>
                </a:gdLst>
                <a:ahLst/>
                <a:cxnLst>
                  <a:cxn ang="0">
                    <a:pos x="T1" y="T3"/>
                  </a:cxn>
                  <a:cxn ang="0">
                    <a:pos x="T5" y="T7"/>
                  </a:cxn>
                </a:cxnLst>
                <a:rect l="0" t="0" r="r" b="b"/>
                <a:pathLst>
                  <a:path w="78" h="15">
                    <a:moveTo>
                      <a:pt x="0" y="7"/>
                    </a:moveTo>
                    <a:lnTo>
                      <a:pt x="78" y="7"/>
                    </a:lnTo>
                  </a:path>
                </a:pathLst>
              </a:custGeom>
              <a:noFill/>
              <a:ln w="10190">
                <a:solidFill>
                  <a:srgbClr val="868686"/>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96" name="Group 410"/>
            <p:cNvGrpSpPr>
              <a:grpSpLocks/>
            </p:cNvGrpSpPr>
            <p:nvPr/>
          </p:nvGrpSpPr>
          <p:grpSpPr bwMode="auto">
            <a:xfrm>
              <a:off x="1296" y="1525"/>
              <a:ext cx="78" cy="15"/>
              <a:chOff x="1296" y="1525"/>
              <a:chExt cx="78" cy="15"/>
            </a:xfrm>
          </p:grpSpPr>
          <p:sp>
            <p:nvSpPr>
              <p:cNvPr id="1869" name="Freeform 411"/>
              <p:cNvSpPr>
                <a:spLocks/>
              </p:cNvSpPr>
              <p:nvPr/>
            </p:nvSpPr>
            <p:spPr bwMode="auto">
              <a:xfrm>
                <a:off x="1296" y="1525"/>
                <a:ext cx="78" cy="15"/>
              </a:xfrm>
              <a:custGeom>
                <a:avLst/>
                <a:gdLst>
                  <a:gd name="T0" fmla="+- 0 1296 1296"/>
                  <a:gd name="T1" fmla="*/ T0 w 78"/>
                  <a:gd name="T2" fmla="+- 0 1532 1525"/>
                  <a:gd name="T3" fmla="*/ 1532 h 15"/>
                  <a:gd name="T4" fmla="+- 0 1374 1296"/>
                  <a:gd name="T5" fmla="*/ T4 w 78"/>
                  <a:gd name="T6" fmla="+- 0 1532 1525"/>
                  <a:gd name="T7" fmla="*/ 1532 h 15"/>
                </a:gdLst>
                <a:ahLst/>
                <a:cxnLst>
                  <a:cxn ang="0">
                    <a:pos x="T1" y="T3"/>
                  </a:cxn>
                  <a:cxn ang="0">
                    <a:pos x="T5" y="T7"/>
                  </a:cxn>
                </a:cxnLst>
                <a:rect l="0" t="0" r="r" b="b"/>
                <a:pathLst>
                  <a:path w="78" h="15">
                    <a:moveTo>
                      <a:pt x="0" y="7"/>
                    </a:moveTo>
                    <a:lnTo>
                      <a:pt x="78" y="7"/>
                    </a:lnTo>
                  </a:path>
                </a:pathLst>
              </a:custGeom>
              <a:noFill/>
              <a:ln w="10190">
                <a:solidFill>
                  <a:srgbClr val="868686"/>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97" name="Group 412"/>
            <p:cNvGrpSpPr>
              <a:grpSpLocks/>
            </p:cNvGrpSpPr>
            <p:nvPr/>
          </p:nvGrpSpPr>
          <p:grpSpPr bwMode="auto">
            <a:xfrm>
              <a:off x="1296" y="991"/>
              <a:ext cx="78" cy="15"/>
              <a:chOff x="1296" y="991"/>
              <a:chExt cx="78" cy="15"/>
            </a:xfrm>
          </p:grpSpPr>
          <p:sp>
            <p:nvSpPr>
              <p:cNvPr id="1868" name="Freeform 413"/>
              <p:cNvSpPr>
                <a:spLocks/>
              </p:cNvSpPr>
              <p:nvPr/>
            </p:nvSpPr>
            <p:spPr bwMode="auto">
              <a:xfrm>
                <a:off x="1296" y="991"/>
                <a:ext cx="78" cy="15"/>
              </a:xfrm>
              <a:custGeom>
                <a:avLst/>
                <a:gdLst>
                  <a:gd name="T0" fmla="+- 0 1296 1296"/>
                  <a:gd name="T1" fmla="*/ T0 w 78"/>
                  <a:gd name="T2" fmla="+- 0 998 991"/>
                  <a:gd name="T3" fmla="*/ 998 h 15"/>
                  <a:gd name="T4" fmla="+- 0 1374 1296"/>
                  <a:gd name="T5" fmla="*/ T4 w 78"/>
                  <a:gd name="T6" fmla="+- 0 998 991"/>
                  <a:gd name="T7" fmla="*/ 998 h 15"/>
                </a:gdLst>
                <a:ahLst/>
                <a:cxnLst>
                  <a:cxn ang="0">
                    <a:pos x="T1" y="T3"/>
                  </a:cxn>
                  <a:cxn ang="0">
                    <a:pos x="T5" y="T7"/>
                  </a:cxn>
                </a:cxnLst>
                <a:rect l="0" t="0" r="r" b="b"/>
                <a:pathLst>
                  <a:path w="78" h="15">
                    <a:moveTo>
                      <a:pt x="0" y="7"/>
                    </a:moveTo>
                    <a:lnTo>
                      <a:pt x="78" y="7"/>
                    </a:lnTo>
                  </a:path>
                </a:pathLst>
              </a:custGeom>
              <a:noFill/>
              <a:ln w="10190">
                <a:solidFill>
                  <a:srgbClr val="868686"/>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98" name="Group 414"/>
            <p:cNvGrpSpPr>
              <a:grpSpLocks/>
            </p:cNvGrpSpPr>
            <p:nvPr/>
          </p:nvGrpSpPr>
          <p:grpSpPr bwMode="auto">
            <a:xfrm>
              <a:off x="1296" y="463"/>
              <a:ext cx="85" cy="2"/>
              <a:chOff x="1296" y="463"/>
              <a:chExt cx="85" cy="2"/>
            </a:xfrm>
          </p:grpSpPr>
          <p:sp>
            <p:nvSpPr>
              <p:cNvPr id="1867" name="Freeform 415"/>
              <p:cNvSpPr>
                <a:spLocks/>
              </p:cNvSpPr>
              <p:nvPr/>
            </p:nvSpPr>
            <p:spPr bwMode="auto">
              <a:xfrm>
                <a:off x="1296" y="463"/>
                <a:ext cx="85" cy="2"/>
              </a:xfrm>
              <a:custGeom>
                <a:avLst/>
                <a:gdLst>
                  <a:gd name="T0" fmla="+- 0 1296 1296"/>
                  <a:gd name="T1" fmla="*/ T0 w 85"/>
                  <a:gd name="T2" fmla="+- 0 1380 1296"/>
                  <a:gd name="T3" fmla="*/ T2 w 85"/>
                </a:gdLst>
                <a:ahLst/>
                <a:cxnLst>
                  <a:cxn ang="0">
                    <a:pos x="T1" y="0"/>
                  </a:cxn>
                  <a:cxn ang="0">
                    <a:pos x="T3" y="0"/>
                  </a:cxn>
                </a:cxnLst>
                <a:rect l="0" t="0" r="r" b="b"/>
                <a:pathLst>
                  <a:path w="85">
                    <a:moveTo>
                      <a:pt x="0" y="0"/>
                    </a:moveTo>
                    <a:lnTo>
                      <a:pt x="84" y="0"/>
                    </a:lnTo>
                  </a:path>
                </a:pathLst>
              </a:custGeom>
              <a:noFill/>
              <a:ln w="10190">
                <a:solidFill>
                  <a:srgbClr val="868686"/>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99" name="Group 416"/>
            <p:cNvGrpSpPr>
              <a:grpSpLocks/>
            </p:cNvGrpSpPr>
            <p:nvPr/>
          </p:nvGrpSpPr>
          <p:grpSpPr bwMode="auto">
            <a:xfrm>
              <a:off x="905" y="3587"/>
              <a:ext cx="98" cy="2"/>
              <a:chOff x="905" y="3587"/>
              <a:chExt cx="98" cy="2"/>
            </a:xfrm>
          </p:grpSpPr>
          <p:sp>
            <p:nvSpPr>
              <p:cNvPr id="1866" name="Freeform 417"/>
              <p:cNvSpPr>
                <a:spLocks/>
              </p:cNvSpPr>
              <p:nvPr/>
            </p:nvSpPr>
            <p:spPr bwMode="auto">
              <a:xfrm>
                <a:off x="905" y="3587"/>
                <a:ext cx="98" cy="2"/>
              </a:xfrm>
              <a:custGeom>
                <a:avLst/>
                <a:gdLst>
                  <a:gd name="T0" fmla="+- 0 905 905"/>
                  <a:gd name="T1" fmla="*/ T0 w 98"/>
                  <a:gd name="T2" fmla="+- 0 1003 905"/>
                  <a:gd name="T3" fmla="*/ T2 w 98"/>
                </a:gdLst>
                <a:ahLst/>
                <a:cxnLst>
                  <a:cxn ang="0">
                    <a:pos x="T1" y="0"/>
                  </a:cxn>
                  <a:cxn ang="0">
                    <a:pos x="T3" y="0"/>
                  </a:cxn>
                </a:cxnLst>
                <a:rect l="0" t="0" r="r" b="b"/>
                <a:pathLst>
                  <a:path w="98">
                    <a:moveTo>
                      <a:pt x="0" y="0"/>
                    </a:moveTo>
                    <a:lnTo>
                      <a:pt x="98" y="0"/>
                    </a:lnTo>
                  </a:path>
                </a:pathLst>
              </a:custGeom>
              <a:noFill/>
              <a:ln w="12199">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00" name="Group 418"/>
            <p:cNvGrpSpPr>
              <a:grpSpLocks/>
            </p:cNvGrpSpPr>
            <p:nvPr/>
          </p:nvGrpSpPr>
          <p:grpSpPr bwMode="auto">
            <a:xfrm>
              <a:off x="1020" y="3514"/>
              <a:ext cx="101" cy="147"/>
              <a:chOff x="1020" y="3514"/>
              <a:chExt cx="101" cy="147"/>
            </a:xfrm>
          </p:grpSpPr>
          <p:sp>
            <p:nvSpPr>
              <p:cNvPr id="1863" name="Freeform 419"/>
              <p:cNvSpPr>
                <a:spLocks/>
              </p:cNvSpPr>
              <p:nvPr/>
            </p:nvSpPr>
            <p:spPr bwMode="auto">
              <a:xfrm>
                <a:off x="1020" y="3514"/>
                <a:ext cx="101" cy="147"/>
              </a:xfrm>
              <a:custGeom>
                <a:avLst/>
                <a:gdLst>
                  <a:gd name="T0" fmla="+- 0 1083 1020"/>
                  <a:gd name="T1" fmla="*/ T0 w 101"/>
                  <a:gd name="T2" fmla="+- 0 3661 3514"/>
                  <a:gd name="T3" fmla="*/ 3661 h 147"/>
                  <a:gd name="T4" fmla="+- 0 1052 1020"/>
                  <a:gd name="T5" fmla="*/ T4 w 101"/>
                  <a:gd name="T6" fmla="+- 0 3658 3514"/>
                  <a:gd name="T7" fmla="*/ 3658 h 147"/>
                  <a:gd name="T8" fmla="+- 0 1031 1020"/>
                  <a:gd name="T9" fmla="*/ T8 w 101"/>
                  <a:gd name="T10" fmla="+- 0 3649 3514"/>
                  <a:gd name="T11" fmla="*/ 3649 h 147"/>
                  <a:gd name="T12" fmla="+- 0 1020 1020"/>
                  <a:gd name="T13" fmla="*/ T12 w 101"/>
                  <a:gd name="T14" fmla="+- 0 3636 3514"/>
                  <a:gd name="T15" fmla="*/ 3636 h 147"/>
                  <a:gd name="T16" fmla="+- 0 1021 1020"/>
                  <a:gd name="T17" fmla="*/ T16 w 101"/>
                  <a:gd name="T18" fmla="+- 0 3610 3514"/>
                  <a:gd name="T19" fmla="*/ 3610 h 147"/>
                  <a:gd name="T20" fmla="+- 0 1030 1020"/>
                  <a:gd name="T21" fmla="*/ T20 w 101"/>
                  <a:gd name="T22" fmla="+- 0 3594 3514"/>
                  <a:gd name="T23" fmla="*/ 3594 h 147"/>
                  <a:gd name="T24" fmla="+- 0 1044 1020"/>
                  <a:gd name="T25" fmla="*/ T24 w 101"/>
                  <a:gd name="T26" fmla="+- 0 3585 3514"/>
                  <a:gd name="T27" fmla="*/ 3585 h 147"/>
                  <a:gd name="T28" fmla="+- 0 1029 1020"/>
                  <a:gd name="T29" fmla="*/ T28 w 101"/>
                  <a:gd name="T30" fmla="+- 0 3577 3514"/>
                  <a:gd name="T31" fmla="*/ 3577 h 147"/>
                  <a:gd name="T32" fmla="+- 0 1022 1020"/>
                  <a:gd name="T33" fmla="*/ T32 w 101"/>
                  <a:gd name="T34" fmla="+- 0 3565 3514"/>
                  <a:gd name="T35" fmla="*/ 3565 h 147"/>
                  <a:gd name="T36" fmla="+- 0 1022 1020"/>
                  <a:gd name="T37" fmla="*/ T36 w 101"/>
                  <a:gd name="T38" fmla="+- 0 3553 3514"/>
                  <a:gd name="T39" fmla="*/ 3553 h 147"/>
                  <a:gd name="T40" fmla="+- 0 1028 1020"/>
                  <a:gd name="T41" fmla="*/ T40 w 101"/>
                  <a:gd name="T42" fmla="+- 0 3533 3514"/>
                  <a:gd name="T43" fmla="*/ 3533 h 147"/>
                  <a:gd name="T44" fmla="+- 0 1044 1020"/>
                  <a:gd name="T45" fmla="*/ T44 w 101"/>
                  <a:gd name="T46" fmla="+- 0 3519 3514"/>
                  <a:gd name="T47" fmla="*/ 3519 h 147"/>
                  <a:gd name="T48" fmla="+- 0 1067 1020"/>
                  <a:gd name="T49" fmla="*/ T48 w 101"/>
                  <a:gd name="T50" fmla="+- 0 3514 3514"/>
                  <a:gd name="T51" fmla="*/ 3514 h 147"/>
                  <a:gd name="T52" fmla="+- 0 1095 1020"/>
                  <a:gd name="T53" fmla="*/ T52 w 101"/>
                  <a:gd name="T54" fmla="+- 0 3519 3514"/>
                  <a:gd name="T55" fmla="*/ 3519 h 147"/>
                  <a:gd name="T56" fmla="+- 0 1111 1020"/>
                  <a:gd name="T57" fmla="*/ T56 w 101"/>
                  <a:gd name="T58" fmla="+- 0 3532 3514"/>
                  <a:gd name="T59" fmla="*/ 3532 h 147"/>
                  <a:gd name="T60" fmla="+- 0 1055 1020"/>
                  <a:gd name="T61" fmla="*/ T60 w 101"/>
                  <a:gd name="T62" fmla="+- 0 3532 3514"/>
                  <a:gd name="T63" fmla="*/ 3532 h 147"/>
                  <a:gd name="T64" fmla="+- 0 1048 1020"/>
                  <a:gd name="T65" fmla="*/ T64 w 101"/>
                  <a:gd name="T66" fmla="+- 0 3541 3514"/>
                  <a:gd name="T67" fmla="*/ 3541 h 147"/>
                  <a:gd name="T68" fmla="+- 0 1048 1020"/>
                  <a:gd name="T69" fmla="*/ T68 w 101"/>
                  <a:gd name="T70" fmla="+- 0 3563 3514"/>
                  <a:gd name="T71" fmla="*/ 3563 h 147"/>
                  <a:gd name="T72" fmla="+- 0 1058 1020"/>
                  <a:gd name="T73" fmla="*/ T72 w 101"/>
                  <a:gd name="T74" fmla="+- 0 3571 3514"/>
                  <a:gd name="T75" fmla="*/ 3571 h 147"/>
                  <a:gd name="T76" fmla="+- 0 1072 1020"/>
                  <a:gd name="T77" fmla="*/ T76 w 101"/>
                  <a:gd name="T78" fmla="+- 0 3574 3514"/>
                  <a:gd name="T79" fmla="*/ 3574 h 147"/>
                  <a:gd name="T80" fmla="+- 0 1109 1020"/>
                  <a:gd name="T81" fmla="*/ T80 w 101"/>
                  <a:gd name="T82" fmla="+- 0 3574 3514"/>
                  <a:gd name="T83" fmla="*/ 3574 h 147"/>
                  <a:gd name="T84" fmla="+- 0 1109 1020"/>
                  <a:gd name="T85" fmla="*/ T84 w 101"/>
                  <a:gd name="T86" fmla="+- 0 3574 3514"/>
                  <a:gd name="T87" fmla="*/ 3574 h 147"/>
                  <a:gd name="T88" fmla="+- 0 1094 1020"/>
                  <a:gd name="T89" fmla="*/ T88 w 101"/>
                  <a:gd name="T90" fmla="+- 0 3582 3514"/>
                  <a:gd name="T91" fmla="*/ 3582 h 147"/>
                  <a:gd name="T92" fmla="+- 0 1094 1020"/>
                  <a:gd name="T93" fmla="*/ T92 w 101"/>
                  <a:gd name="T94" fmla="+- 0 3583 3514"/>
                  <a:gd name="T95" fmla="*/ 3583 h 147"/>
                  <a:gd name="T96" fmla="+- 0 1111 1020"/>
                  <a:gd name="T97" fmla="*/ T96 w 101"/>
                  <a:gd name="T98" fmla="+- 0 3594 3514"/>
                  <a:gd name="T99" fmla="*/ 3594 h 147"/>
                  <a:gd name="T100" fmla="+- 0 1066 1020"/>
                  <a:gd name="T101" fmla="*/ T100 w 101"/>
                  <a:gd name="T102" fmla="+- 0 3594 3514"/>
                  <a:gd name="T103" fmla="*/ 3594 h 147"/>
                  <a:gd name="T104" fmla="+- 0 1053 1020"/>
                  <a:gd name="T105" fmla="*/ T104 w 101"/>
                  <a:gd name="T106" fmla="+- 0 3598 3514"/>
                  <a:gd name="T107" fmla="*/ 3598 h 147"/>
                  <a:gd name="T108" fmla="+- 0 1045 1020"/>
                  <a:gd name="T109" fmla="*/ T108 w 101"/>
                  <a:gd name="T110" fmla="+- 0 3608 3514"/>
                  <a:gd name="T111" fmla="*/ 3608 h 147"/>
                  <a:gd name="T112" fmla="+- 0 1045 1020"/>
                  <a:gd name="T113" fmla="*/ T112 w 101"/>
                  <a:gd name="T114" fmla="+- 0 3621 3514"/>
                  <a:gd name="T115" fmla="*/ 3621 h 147"/>
                  <a:gd name="T116" fmla="+- 0 1045 1020"/>
                  <a:gd name="T117" fmla="*/ T116 w 101"/>
                  <a:gd name="T118" fmla="+- 0 3632 3514"/>
                  <a:gd name="T119" fmla="*/ 3632 h 147"/>
                  <a:gd name="T120" fmla="+- 0 1054 1020"/>
                  <a:gd name="T121" fmla="*/ T120 w 101"/>
                  <a:gd name="T122" fmla="+- 0 3643 3514"/>
                  <a:gd name="T123" fmla="*/ 3643 h 147"/>
                  <a:gd name="T124" fmla="+- 0 1111 1020"/>
                  <a:gd name="T125" fmla="*/ T124 w 101"/>
                  <a:gd name="T126" fmla="+- 0 3643 3514"/>
                  <a:gd name="T127" fmla="*/ 3643 h 147"/>
                  <a:gd name="T128" fmla="+- 0 1103 1020"/>
                  <a:gd name="T129" fmla="*/ T128 w 101"/>
                  <a:gd name="T130" fmla="+- 0 3652 3514"/>
                  <a:gd name="T131" fmla="*/ 3652 h 147"/>
                  <a:gd name="T132" fmla="+- 0 1083 1020"/>
                  <a:gd name="T133" fmla="*/ T132 w 101"/>
                  <a:gd name="T134" fmla="+- 0 3661 3514"/>
                  <a:gd name="T135" fmla="*/ 3661 h 1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01" h="147">
                    <a:moveTo>
                      <a:pt x="63" y="147"/>
                    </a:moveTo>
                    <a:lnTo>
                      <a:pt x="32" y="144"/>
                    </a:lnTo>
                    <a:lnTo>
                      <a:pt x="11" y="135"/>
                    </a:lnTo>
                    <a:lnTo>
                      <a:pt x="0" y="122"/>
                    </a:lnTo>
                    <a:lnTo>
                      <a:pt x="1" y="96"/>
                    </a:lnTo>
                    <a:lnTo>
                      <a:pt x="10" y="80"/>
                    </a:lnTo>
                    <a:lnTo>
                      <a:pt x="24" y="71"/>
                    </a:lnTo>
                    <a:lnTo>
                      <a:pt x="9" y="63"/>
                    </a:lnTo>
                    <a:lnTo>
                      <a:pt x="2" y="51"/>
                    </a:lnTo>
                    <a:lnTo>
                      <a:pt x="2" y="39"/>
                    </a:lnTo>
                    <a:lnTo>
                      <a:pt x="8" y="19"/>
                    </a:lnTo>
                    <a:lnTo>
                      <a:pt x="24" y="5"/>
                    </a:lnTo>
                    <a:lnTo>
                      <a:pt x="47" y="0"/>
                    </a:lnTo>
                    <a:lnTo>
                      <a:pt x="75" y="5"/>
                    </a:lnTo>
                    <a:lnTo>
                      <a:pt x="91" y="18"/>
                    </a:lnTo>
                    <a:lnTo>
                      <a:pt x="35" y="18"/>
                    </a:lnTo>
                    <a:lnTo>
                      <a:pt x="28" y="27"/>
                    </a:lnTo>
                    <a:lnTo>
                      <a:pt x="28" y="49"/>
                    </a:lnTo>
                    <a:lnTo>
                      <a:pt x="38" y="57"/>
                    </a:lnTo>
                    <a:lnTo>
                      <a:pt x="52" y="60"/>
                    </a:lnTo>
                    <a:lnTo>
                      <a:pt x="89" y="60"/>
                    </a:lnTo>
                    <a:lnTo>
                      <a:pt x="74" y="68"/>
                    </a:lnTo>
                    <a:lnTo>
                      <a:pt x="74" y="69"/>
                    </a:lnTo>
                    <a:lnTo>
                      <a:pt x="91" y="80"/>
                    </a:lnTo>
                    <a:lnTo>
                      <a:pt x="46" y="80"/>
                    </a:lnTo>
                    <a:lnTo>
                      <a:pt x="33" y="84"/>
                    </a:lnTo>
                    <a:lnTo>
                      <a:pt x="25" y="94"/>
                    </a:lnTo>
                    <a:lnTo>
                      <a:pt x="25" y="107"/>
                    </a:lnTo>
                    <a:lnTo>
                      <a:pt x="25" y="118"/>
                    </a:lnTo>
                    <a:lnTo>
                      <a:pt x="34" y="129"/>
                    </a:lnTo>
                    <a:lnTo>
                      <a:pt x="91" y="129"/>
                    </a:lnTo>
                    <a:lnTo>
                      <a:pt x="83" y="138"/>
                    </a:lnTo>
                    <a:lnTo>
                      <a:pt x="63" y="14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4" name="Freeform 420"/>
              <p:cNvSpPr>
                <a:spLocks/>
              </p:cNvSpPr>
              <p:nvPr/>
            </p:nvSpPr>
            <p:spPr bwMode="auto">
              <a:xfrm>
                <a:off x="1020" y="3514"/>
                <a:ext cx="101" cy="147"/>
              </a:xfrm>
              <a:custGeom>
                <a:avLst/>
                <a:gdLst>
                  <a:gd name="T0" fmla="+- 0 1109 1020"/>
                  <a:gd name="T1" fmla="*/ T0 w 101"/>
                  <a:gd name="T2" fmla="+- 0 3574 3514"/>
                  <a:gd name="T3" fmla="*/ 3574 h 147"/>
                  <a:gd name="T4" fmla="+- 0 1072 1020"/>
                  <a:gd name="T5" fmla="*/ T4 w 101"/>
                  <a:gd name="T6" fmla="+- 0 3574 3514"/>
                  <a:gd name="T7" fmla="*/ 3574 h 147"/>
                  <a:gd name="T8" fmla="+- 0 1082 1020"/>
                  <a:gd name="T9" fmla="*/ T8 w 101"/>
                  <a:gd name="T10" fmla="+- 0 3571 3514"/>
                  <a:gd name="T11" fmla="*/ 3571 h 147"/>
                  <a:gd name="T12" fmla="+- 0 1090 1020"/>
                  <a:gd name="T13" fmla="*/ T12 w 101"/>
                  <a:gd name="T14" fmla="+- 0 3563 3514"/>
                  <a:gd name="T15" fmla="*/ 3563 h 147"/>
                  <a:gd name="T16" fmla="+- 0 1090 1020"/>
                  <a:gd name="T17" fmla="*/ T16 w 101"/>
                  <a:gd name="T18" fmla="+- 0 3543 3514"/>
                  <a:gd name="T19" fmla="*/ 3543 h 147"/>
                  <a:gd name="T20" fmla="+- 0 1084 1020"/>
                  <a:gd name="T21" fmla="*/ T20 w 101"/>
                  <a:gd name="T22" fmla="+- 0 3532 3514"/>
                  <a:gd name="T23" fmla="*/ 3532 h 147"/>
                  <a:gd name="T24" fmla="+- 0 1111 1020"/>
                  <a:gd name="T25" fmla="*/ T24 w 101"/>
                  <a:gd name="T26" fmla="+- 0 3532 3514"/>
                  <a:gd name="T27" fmla="*/ 3532 h 147"/>
                  <a:gd name="T28" fmla="+- 0 1116 1020"/>
                  <a:gd name="T29" fmla="*/ T28 w 101"/>
                  <a:gd name="T30" fmla="+- 0 3549 3514"/>
                  <a:gd name="T31" fmla="*/ 3549 h 147"/>
                  <a:gd name="T32" fmla="+- 0 1116 1020"/>
                  <a:gd name="T33" fmla="*/ T32 w 101"/>
                  <a:gd name="T34" fmla="+- 0 3562 3514"/>
                  <a:gd name="T35" fmla="*/ 3562 h 147"/>
                  <a:gd name="T36" fmla="+- 0 1109 1020"/>
                  <a:gd name="T37" fmla="*/ T36 w 101"/>
                  <a:gd name="T38" fmla="+- 0 3574 3514"/>
                  <a:gd name="T39" fmla="*/ 3574 h 1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01" h="147">
                    <a:moveTo>
                      <a:pt x="89" y="60"/>
                    </a:moveTo>
                    <a:lnTo>
                      <a:pt x="52" y="60"/>
                    </a:lnTo>
                    <a:lnTo>
                      <a:pt x="62" y="57"/>
                    </a:lnTo>
                    <a:lnTo>
                      <a:pt x="70" y="49"/>
                    </a:lnTo>
                    <a:lnTo>
                      <a:pt x="70" y="29"/>
                    </a:lnTo>
                    <a:lnTo>
                      <a:pt x="64" y="18"/>
                    </a:lnTo>
                    <a:lnTo>
                      <a:pt x="91" y="18"/>
                    </a:lnTo>
                    <a:lnTo>
                      <a:pt x="96" y="35"/>
                    </a:lnTo>
                    <a:lnTo>
                      <a:pt x="96" y="48"/>
                    </a:lnTo>
                    <a:lnTo>
                      <a:pt x="89" y="6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5" name="Freeform 421"/>
              <p:cNvSpPr>
                <a:spLocks/>
              </p:cNvSpPr>
              <p:nvPr/>
            </p:nvSpPr>
            <p:spPr bwMode="auto">
              <a:xfrm>
                <a:off x="1020" y="3514"/>
                <a:ext cx="101" cy="147"/>
              </a:xfrm>
              <a:custGeom>
                <a:avLst/>
                <a:gdLst>
                  <a:gd name="T0" fmla="+- 0 1111 1020"/>
                  <a:gd name="T1" fmla="*/ T0 w 101"/>
                  <a:gd name="T2" fmla="+- 0 3643 3514"/>
                  <a:gd name="T3" fmla="*/ 3643 h 147"/>
                  <a:gd name="T4" fmla="+- 0 1084 1020"/>
                  <a:gd name="T5" fmla="*/ T4 w 101"/>
                  <a:gd name="T6" fmla="+- 0 3643 3514"/>
                  <a:gd name="T7" fmla="*/ 3643 h 147"/>
                  <a:gd name="T8" fmla="+- 0 1093 1020"/>
                  <a:gd name="T9" fmla="*/ T8 w 101"/>
                  <a:gd name="T10" fmla="+- 0 3634 3514"/>
                  <a:gd name="T11" fmla="*/ 3634 h 147"/>
                  <a:gd name="T12" fmla="+- 0 1093 1020"/>
                  <a:gd name="T13" fmla="*/ T12 w 101"/>
                  <a:gd name="T14" fmla="+- 0 3607 3514"/>
                  <a:gd name="T15" fmla="*/ 3607 h 147"/>
                  <a:gd name="T16" fmla="+- 0 1083 1020"/>
                  <a:gd name="T17" fmla="*/ T16 w 101"/>
                  <a:gd name="T18" fmla="+- 0 3599 3514"/>
                  <a:gd name="T19" fmla="*/ 3599 h 147"/>
                  <a:gd name="T20" fmla="+- 0 1066 1020"/>
                  <a:gd name="T21" fmla="*/ T20 w 101"/>
                  <a:gd name="T22" fmla="+- 0 3594 3514"/>
                  <a:gd name="T23" fmla="*/ 3594 h 147"/>
                  <a:gd name="T24" fmla="+- 0 1111 1020"/>
                  <a:gd name="T25" fmla="*/ T24 w 101"/>
                  <a:gd name="T26" fmla="+- 0 3594 3514"/>
                  <a:gd name="T27" fmla="*/ 3594 h 147"/>
                  <a:gd name="T28" fmla="+- 0 1121 1020"/>
                  <a:gd name="T29" fmla="*/ T28 w 101"/>
                  <a:gd name="T30" fmla="+- 0 3613 3514"/>
                  <a:gd name="T31" fmla="*/ 3613 h 147"/>
                  <a:gd name="T32" fmla="+- 0 1116 1020"/>
                  <a:gd name="T33" fmla="*/ T32 w 101"/>
                  <a:gd name="T34" fmla="+- 0 3636 3514"/>
                  <a:gd name="T35" fmla="*/ 3636 h 147"/>
                  <a:gd name="T36" fmla="+- 0 1111 1020"/>
                  <a:gd name="T37" fmla="*/ T36 w 101"/>
                  <a:gd name="T38" fmla="+- 0 3643 3514"/>
                  <a:gd name="T39" fmla="*/ 3643 h 1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01" h="147">
                    <a:moveTo>
                      <a:pt x="91" y="129"/>
                    </a:moveTo>
                    <a:lnTo>
                      <a:pt x="64" y="129"/>
                    </a:lnTo>
                    <a:lnTo>
                      <a:pt x="73" y="120"/>
                    </a:lnTo>
                    <a:lnTo>
                      <a:pt x="73" y="93"/>
                    </a:lnTo>
                    <a:lnTo>
                      <a:pt x="63" y="85"/>
                    </a:lnTo>
                    <a:lnTo>
                      <a:pt x="46" y="80"/>
                    </a:lnTo>
                    <a:lnTo>
                      <a:pt x="91" y="80"/>
                    </a:lnTo>
                    <a:lnTo>
                      <a:pt x="101" y="99"/>
                    </a:lnTo>
                    <a:lnTo>
                      <a:pt x="96" y="122"/>
                    </a:lnTo>
                    <a:lnTo>
                      <a:pt x="91" y="12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01" name="Group 422"/>
            <p:cNvGrpSpPr>
              <a:grpSpLocks/>
            </p:cNvGrpSpPr>
            <p:nvPr/>
          </p:nvGrpSpPr>
          <p:grpSpPr bwMode="auto">
            <a:xfrm>
              <a:off x="1138" y="3515"/>
              <a:ext cx="102" cy="146"/>
              <a:chOff x="1138" y="3515"/>
              <a:chExt cx="102" cy="146"/>
            </a:xfrm>
          </p:grpSpPr>
          <p:sp>
            <p:nvSpPr>
              <p:cNvPr id="1861" name="Freeform 423"/>
              <p:cNvSpPr>
                <a:spLocks/>
              </p:cNvSpPr>
              <p:nvPr/>
            </p:nvSpPr>
            <p:spPr bwMode="auto">
              <a:xfrm>
                <a:off x="1138" y="3515"/>
                <a:ext cx="102" cy="146"/>
              </a:xfrm>
              <a:custGeom>
                <a:avLst/>
                <a:gdLst>
                  <a:gd name="T0" fmla="+- 0 1200 1138"/>
                  <a:gd name="T1" fmla="*/ T0 w 102"/>
                  <a:gd name="T2" fmla="+- 0 3661 3515"/>
                  <a:gd name="T3" fmla="*/ 3661 h 146"/>
                  <a:gd name="T4" fmla="+- 0 1176 1138"/>
                  <a:gd name="T5" fmla="*/ T4 w 102"/>
                  <a:gd name="T6" fmla="+- 0 3658 3515"/>
                  <a:gd name="T7" fmla="*/ 3658 h 146"/>
                  <a:gd name="T8" fmla="+- 0 1158 1138"/>
                  <a:gd name="T9" fmla="*/ T8 w 102"/>
                  <a:gd name="T10" fmla="+- 0 3648 3515"/>
                  <a:gd name="T11" fmla="*/ 3648 h 146"/>
                  <a:gd name="T12" fmla="+- 0 1145 1138"/>
                  <a:gd name="T13" fmla="*/ T12 w 102"/>
                  <a:gd name="T14" fmla="+- 0 3632 3515"/>
                  <a:gd name="T15" fmla="*/ 3632 h 146"/>
                  <a:gd name="T16" fmla="+- 0 1138 1138"/>
                  <a:gd name="T17" fmla="*/ T16 w 102"/>
                  <a:gd name="T18" fmla="+- 0 3612 3515"/>
                  <a:gd name="T19" fmla="*/ 3612 h 146"/>
                  <a:gd name="T20" fmla="+- 0 1139 1138"/>
                  <a:gd name="T21" fmla="*/ T20 w 102"/>
                  <a:gd name="T22" fmla="+- 0 3579 3515"/>
                  <a:gd name="T23" fmla="*/ 3579 h 146"/>
                  <a:gd name="T24" fmla="+- 0 1144 1138"/>
                  <a:gd name="T25" fmla="*/ T24 w 102"/>
                  <a:gd name="T26" fmla="+- 0 3553 3515"/>
                  <a:gd name="T27" fmla="*/ 3553 h 146"/>
                  <a:gd name="T28" fmla="+- 0 1152 1138"/>
                  <a:gd name="T29" fmla="*/ T28 w 102"/>
                  <a:gd name="T30" fmla="+- 0 3534 3515"/>
                  <a:gd name="T31" fmla="*/ 3534 h 146"/>
                  <a:gd name="T32" fmla="+- 0 1164 1138"/>
                  <a:gd name="T33" fmla="*/ T32 w 102"/>
                  <a:gd name="T34" fmla="+- 0 3521 3515"/>
                  <a:gd name="T35" fmla="*/ 3521 h 146"/>
                  <a:gd name="T36" fmla="+- 0 1178 1138"/>
                  <a:gd name="T37" fmla="*/ T36 w 102"/>
                  <a:gd name="T38" fmla="+- 0 3515 3515"/>
                  <a:gd name="T39" fmla="*/ 3515 h 146"/>
                  <a:gd name="T40" fmla="+- 0 1203 1138"/>
                  <a:gd name="T41" fmla="*/ T40 w 102"/>
                  <a:gd name="T42" fmla="+- 0 3518 3515"/>
                  <a:gd name="T43" fmla="*/ 3518 h 146"/>
                  <a:gd name="T44" fmla="+- 0 1221 1138"/>
                  <a:gd name="T45" fmla="*/ T44 w 102"/>
                  <a:gd name="T46" fmla="+- 0 3528 3515"/>
                  <a:gd name="T47" fmla="*/ 3528 h 146"/>
                  <a:gd name="T48" fmla="+- 0 1226 1138"/>
                  <a:gd name="T49" fmla="*/ T48 w 102"/>
                  <a:gd name="T50" fmla="+- 0 3536 3515"/>
                  <a:gd name="T51" fmla="*/ 3536 h 146"/>
                  <a:gd name="T52" fmla="+- 0 1196 1138"/>
                  <a:gd name="T53" fmla="*/ T52 w 102"/>
                  <a:gd name="T54" fmla="+- 0 3536 3515"/>
                  <a:gd name="T55" fmla="*/ 3536 h 146"/>
                  <a:gd name="T56" fmla="+- 0 1179 1138"/>
                  <a:gd name="T57" fmla="*/ T56 w 102"/>
                  <a:gd name="T58" fmla="+- 0 3540 3515"/>
                  <a:gd name="T59" fmla="*/ 3540 h 146"/>
                  <a:gd name="T60" fmla="+- 0 1168 1138"/>
                  <a:gd name="T61" fmla="*/ T60 w 102"/>
                  <a:gd name="T62" fmla="+- 0 3555 3515"/>
                  <a:gd name="T63" fmla="*/ 3555 h 146"/>
                  <a:gd name="T64" fmla="+- 0 1164 1138"/>
                  <a:gd name="T65" fmla="*/ T64 w 102"/>
                  <a:gd name="T66" fmla="+- 0 3582 3515"/>
                  <a:gd name="T67" fmla="*/ 3582 h 146"/>
                  <a:gd name="T68" fmla="+- 0 1164 1138"/>
                  <a:gd name="T69" fmla="*/ T68 w 102"/>
                  <a:gd name="T70" fmla="+- 0 3588 3515"/>
                  <a:gd name="T71" fmla="*/ 3588 h 146"/>
                  <a:gd name="T72" fmla="+- 0 1167 1138"/>
                  <a:gd name="T73" fmla="*/ T72 w 102"/>
                  <a:gd name="T74" fmla="+- 0 3618 3515"/>
                  <a:gd name="T75" fmla="*/ 3618 h 146"/>
                  <a:gd name="T76" fmla="+- 0 1176 1138"/>
                  <a:gd name="T77" fmla="*/ T76 w 102"/>
                  <a:gd name="T78" fmla="+- 0 3636 3515"/>
                  <a:gd name="T79" fmla="*/ 3636 h 146"/>
                  <a:gd name="T80" fmla="+- 0 1230 1138"/>
                  <a:gd name="T81" fmla="*/ T80 w 102"/>
                  <a:gd name="T82" fmla="+- 0 3636 3515"/>
                  <a:gd name="T83" fmla="*/ 3636 h 146"/>
                  <a:gd name="T84" fmla="+- 0 1230 1138"/>
                  <a:gd name="T85" fmla="*/ T84 w 102"/>
                  <a:gd name="T86" fmla="+- 0 3636 3515"/>
                  <a:gd name="T87" fmla="*/ 3636 h 146"/>
                  <a:gd name="T88" fmla="+- 0 1218 1138"/>
                  <a:gd name="T89" fmla="*/ T88 w 102"/>
                  <a:gd name="T90" fmla="+- 0 3652 3515"/>
                  <a:gd name="T91" fmla="*/ 3652 h 146"/>
                  <a:gd name="T92" fmla="+- 0 1200 1138"/>
                  <a:gd name="T93" fmla="*/ T92 w 102"/>
                  <a:gd name="T94" fmla="+- 0 3661 3515"/>
                  <a:gd name="T95" fmla="*/ 3661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02" h="146">
                    <a:moveTo>
                      <a:pt x="62" y="146"/>
                    </a:moveTo>
                    <a:lnTo>
                      <a:pt x="38" y="143"/>
                    </a:lnTo>
                    <a:lnTo>
                      <a:pt x="20" y="133"/>
                    </a:lnTo>
                    <a:lnTo>
                      <a:pt x="7" y="117"/>
                    </a:lnTo>
                    <a:lnTo>
                      <a:pt x="0" y="97"/>
                    </a:lnTo>
                    <a:lnTo>
                      <a:pt x="1" y="64"/>
                    </a:lnTo>
                    <a:lnTo>
                      <a:pt x="6" y="38"/>
                    </a:lnTo>
                    <a:lnTo>
                      <a:pt x="14" y="19"/>
                    </a:lnTo>
                    <a:lnTo>
                      <a:pt x="26" y="6"/>
                    </a:lnTo>
                    <a:lnTo>
                      <a:pt x="40" y="0"/>
                    </a:lnTo>
                    <a:lnTo>
                      <a:pt x="65" y="3"/>
                    </a:lnTo>
                    <a:lnTo>
                      <a:pt x="83" y="13"/>
                    </a:lnTo>
                    <a:lnTo>
                      <a:pt x="88" y="21"/>
                    </a:lnTo>
                    <a:lnTo>
                      <a:pt x="58" y="21"/>
                    </a:lnTo>
                    <a:lnTo>
                      <a:pt x="41" y="25"/>
                    </a:lnTo>
                    <a:lnTo>
                      <a:pt x="30" y="40"/>
                    </a:lnTo>
                    <a:lnTo>
                      <a:pt x="26" y="67"/>
                    </a:lnTo>
                    <a:lnTo>
                      <a:pt x="26" y="73"/>
                    </a:lnTo>
                    <a:lnTo>
                      <a:pt x="29" y="103"/>
                    </a:lnTo>
                    <a:lnTo>
                      <a:pt x="38" y="121"/>
                    </a:lnTo>
                    <a:lnTo>
                      <a:pt x="92" y="121"/>
                    </a:lnTo>
                    <a:lnTo>
                      <a:pt x="80" y="137"/>
                    </a:lnTo>
                    <a:lnTo>
                      <a:pt x="62" y="14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2" name="Freeform 424"/>
              <p:cNvSpPr>
                <a:spLocks/>
              </p:cNvSpPr>
              <p:nvPr/>
            </p:nvSpPr>
            <p:spPr bwMode="auto">
              <a:xfrm>
                <a:off x="1138" y="3515"/>
                <a:ext cx="102" cy="146"/>
              </a:xfrm>
              <a:custGeom>
                <a:avLst/>
                <a:gdLst>
                  <a:gd name="T0" fmla="+- 0 1230 1138"/>
                  <a:gd name="T1" fmla="*/ T0 w 102"/>
                  <a:gd name="T2" fmla="+- 0 3636 3515"/>
                  <a:gd name="T3" fmla="*/ 3636 h 146"/>
                  <a:gd name="T4" fmla="+- 0 1176 1138"/>
                  <a:gd name="T5" fmla="*/ T4 w 102"/>
                  <a:gd name="T6" fmla="+- 0 3636 3515"/>
                  <a:gd name="T7" fmla="*/ 3636 h 146"/>
                  <a:gd name="T8" fmla="+- 0 1196 1138"/>
                  <a:gd name="T9" fmla="*/ T8 w 102"/>
                  <a:gd name="T10" fmla="+- 0 3635 3515"/>
                  <a:gd name="T11" fmla="*/ 3635 h 146"/>
                  <a:gd name="T12" fmla="+- 0 1207 1138"/>
                  <a:gd name="T13" fmla="*/ T12 w 102"/>
                  <a:gd name="T14" fmla="+- 0 3623 3515"/>
                  <a:gd name="T15" fmla="*/ 3623 h 146"/>
                  <a:gd name="T16" fmla="+- 0 1212 1138"/>
                  <a:gd name="T17" fmla="*/ T16 w 102"/>
                  <a:gd name="T18" fmla="+- 0 3601 3515"/>
                  <a:gd name="T19" fmla="*/ 3601 h 146"/>
                  <a:gd name="T20" fmla="+- 0 1211 1138"/>
                  <a:gd name="T21" fmla="*/ T20 w 102"/>
                  <a:gd name="T22" fmla="+- 0 3568 3515"/>
                  <a:gd name="T23" fmla="*/ 3568 h 146"/>
                  <a:gd name="T24" fmla="+- 0 1205 1138"/>
                  <a:gd name="T25" fmla="*/ T24 w 102"/>
                  <a:gd name="T26" fmla="+- 0 3546 3515"/>
                  <a:gd name="T27" fmla="*/ 3546 h 146"/>
                  <a:gd name="T28" fmla="+- 0 1196 1138"/>
                  <a:gd name="T29" fmla="*/ T28 w 102"/>
                  <a:gd name="T30" fmla="+- 0 3536 3515"/>
                  <a:gd name="T31" fmla="*/ 3536 h 146"/>
                  <a:gd name="T32" fmla="+- 0 1226 1138"/>
                  <a:gd name="T33" fmla="*/ T32 w 102"/>
                  <a:gd name="T34" fmla="+- 0 3536 3515"/>
                  <a:gd name="T35" fmla="*/ 3536 h 146"/>
                  <a:gd name="T36" fmla="+- 0 1233 1138"/>
                  <a:gd name="T37" fmla="*/ T36 w 102"/>
                  <a:gd name="T38" fmla="+- 0 3545 3515"/>
                  <a:gd name="T39" fmla="*/ 3545 h 146"/>
                  <a:gd name="T40" fmla="+- 0 1239 1138"/>
                  <a:gd name="T41" fmla="*/ T40 w 102"/>
                  <a:gd name="T42" fmla="+- 0 3566 3515"/>
                  <a:gd name="T43" fmla="*/ 3566 h 146"/>
                  <a:gd name="T44" fmla="+- 0 1240 1138"/>
                  <a:gd name="T45" fmla="*/ T44 w 102"/>
                  <a:gd name="T46" fmla="+- 0 3587 3515"/>
                  <a:gd name="T47" fmla="*/ 3587 h 146"/>
                  <a:gd name="T48" fmla="+- 0 1238 1138"/>
                  <a:gd name="T49" fmla="*/ T48 w 102"/>
                  <a:gd name="T50" fmla="+- 0 3614 3515"/>
                  <a:gd name="T51" fmla="*/ 3614 h 146"/>
                  <a:gd name="T52" fmla="+- 0 1230 1138"/>
                  <a:gd name="T53" fmla="*/ T52 w 102"/>
                  <a:gd name="T54" fmla="+- 0 3636 3515"/>
                  <a:gd name="T55" fmla="*/ 3636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2" h="146">
                    <a:moveTo>
                      <a:pt x="92" y="121"/>
                    </a:moveTo>
                    <a:lnTo>
                      <a:pt x="38" y="121"/>
                    </a:lnTo>
                    <a:lnTo>
                      <a:pt x="58" y="120"/>
                    </a:lnTo>
                    <a:lnTo>
                      <a:pt x="69" y="108"/>
                    </a:lnTo>
                    <a:lnTo>
                      <a:pt x="74" y="86"/>
                    </a:lnTo>
                    <a:lnTo>
                      <a:pt x="73" y="53"/>
                    </a:lnTo>
                    <a:lnTo>
                      <a:pt x="67" y="31"/>
                    </a:lnTo>
                    <a:lnTo>
                      <a:pt x="58" y="21"/>
                    </a:lnTo>
                    <a:lnTo>
                      <a:pt x="88" y="21"/>
                    </a:lnTo>
                    <a:lnTo>
                      <a:pt x="95" y="30"/>
                    </a:lnTo>
                    <a:lnTo>
                      <a:pt x="101" y="51"/>
                    </a:lnTo>
                    <a:lnTo>
                      <a:pt x="102" y="72"/>
                    </a:lnTo>
                    <a:lnTo>
                      <a:pt x="100" y="99"/>
                    </a:lnTo>
                    <a:lnTo>
                      <a:pt x="92" y="1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02" name="Group 425"/>
            <p:cNvGrpSpPr>
              <a:grpSpLocks/>
            </p:cNvGrpSpPr>
            <p:nvPr/>
          </p:nvGrpSpPr>
          <p:grpSpPr bwMode="auto">
            <a:xfrm>
              <a:off x="905" y="3134"/>
              <a:ext cx="98" cy="2"/>
              <a:chOff x="905" y="3134"/>
              <a:chExt cx="98" cy="2"/>
            </a:xfrm>
          </p:grpSpPr>
          <p:sp>
            <p:nvSpPr>
              <p:cNvPr id="1860" name="Freeform 426"/>
              <p:cNvSpPr>
                <a:spLocks/>
              </p:cNvSpPr>
              <p:nvPr/>
            </p:nvSpPr>
            <p:spPr bwMode="auto">
              <a:xfrm>
                <a:off x="905" y="3134"/>
                <a:ext cx="98" cy="2"/>
              </a:xfrm>
              <a:custGeom>
                <a:avLst/>
                <a:gdLst>
                  <a:gd name="T0" fmla="+- 0 905 905"/>
                  <a:gd name="T1" fmla="*/ T0 w 98"/>
                  <a:gd name="T2" fmla="+- 0 1003 905"/>
                  <a:gd name="T3" fmla="*/ T2 w 98"/>
                </a:gdLst>
                <a:ahLst/>
                <a:cxnLst>
                  <a:cxn ang="0">
                    <a:pos x="T1" y="0"/>
                  </a:cxn>
                  <a:cxn ang="0">
                    <a:pos x="T3" y="0"/>
                  </a:cxn>
                </a:cxnLst>
                <a:rect l="0" t="0" r="r" b="b"/>
                <a:pathLst>
                  <a:path w="98">
                    <a:moveTo>
                      <a:pt x="0" y="0"/>
                    </a:moveTo>
                    <a:lnTo>
                      <a:pt x="98" y="0"/>
                    </a:lnTo>
                  </a:path>
                </a:pathLst>
              </a:custGeom>
              <a:noFill/>
              <a:ln w="12213">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03" name="Group 427"/>
            <p:cNvGrpSpPr>
              <a:grpSpLocks/>
            </p:cNvGrpSpPr>
            <p:nvPr/>
          </p:nvGrpSpPr>
          <p:grpSpPr bwMode="auto">
            <a:xfrm>
              <a:off x="1019" y="3061"/>
              <a:ext cx="104" cy="146"/>
              <a:chOff x="1019" y="3061"/>
              <a:chExt cx="104" cy="146"/>
            </a:xfrm>
          </p:grpSpPr>
          <p:sp>
            <p:nvSpPr>
              <p:cNvPr id="1856" name="Freeform 428"/>
              <p:cNvSpPr>
                <a:spLocks/>
              </p:cNvSpPr>
              <p:nvPr/>
            </p:nvSpPr>
            <p:spPr bwMode="auto">
              <a:xfrm>
                <a:off x="1019" y="3061"/>
                <a:ext cx="104" cy="146"/>
              </a:xfrm>
              <a:custGeom>
                <a:avLst/>
                <a:gdLst>
                  <a:gd name="T0" fmla="+- 0 1090 1019"/>
                  <a:gd name="T1" fmla="*/ T0 w 104"/>
                  <a:gd name="T2" fmla="+- 0 3206 3061"/>
                  <a:gd name="T3" fmla="*/ 3206 h 146"/>
                  <a:gd name="T4" fmla="+- 0 1061 1019"/>
                  <a:gd name="T5" fmla="*/ T4 w 104"/>
                  <a:gd name="T6" fmla="+- 0 3204 3061"/>
                  <a:gd name="T7" fmla="*/ 3204 h 146"/>
                  <a:gd name="T8" fmla="+- 0 1040 1019"/>
                  <a:gd name="T9" fmla="*/ T8 w 104"/>
                  <a:gd name="T10" fmla="+- 0 3196 3061"/>
                  <a:gd name="T11" fmla="*/ 3196 h 146"/>
                  <a:gd name="T12" fmla="+- 0 1026 1019"/>
                  <a:gd name="T13" fmla="*/ T12 w 104"/>
                  <a:gd name="T14" fmla="+- 0 3183 3061"/>
                  <a:gd name="T15" fmla="*/ 3183 h 146"/>
                  <a:gd name="T16" fmla="+- 0 1019 1019"/>
                  <a:gd name="T17" fmla="*/ T16 w 104"/>
                  <a:gd name="T18" fmla="+- 0 3165 3061"/>
                  <a:gd name="T19" fmla="*/ 3165 h 146"/>
                  <a:gd name="T20" fmla="+- 0 1019 1019"/>
                  <a:gd name="T21" fmla="*/ T20 w 104"/>
                  <a:gd name="T22" fmla="+- 0 3148 3061"/>
                  <a:gd name="T23" fmla="*/ 3148 h 146"/>
                  <a:gd name="T24" fmla="+- 0 1038 1019"/>
                  <a:gd name="T25" fmla="*/ T24 w 104"/>
                  <a:gd name="T26" fmla="+- 0 3086 3061"/>
                  <a:gd name="T27" fmla="*/ 3086 h 146"/>
                  <a:gd name="T28" fmla="+- 0 1093 1019"/>
                  <a:gd name="T29" fmla="*/ T28 w 104"/>
                  <a:gd name="T30" fmla="+- 0 3061 3061"/>
                  <a:gd name="T31" fmla="*/ 3061 h 146"/>
                  <a:gd name="T32" fmla="+- 0 1099 1019"/>
                  <a:gd name="T33" fmla="*/ T32 w 104"/>
                  <a:gd name="T34" fmla="+- 0 3061 3061"/>
                  <a:gd name="T35" fmla="*/ 3061 h 146"/>
                  <a:gd name="T36" fmla="+- 0 1104 1019"/>
                  <a:gd name="T37" fmla="*/ T36 w 104"/>
                  <a:gd name="T38" fmla="+- 0 3061 3061"/>
                  <a:gd name="T39" fmla="*/ 3061 h 146"/>
                  <a:gd name="T40" fmla="+- 0 1107 1019"/>
                  <a:gd name="T41" fmla="*/ T40 w 104"/>
                  <a:gd name="T42" fmla="+- 0 3061 3061"/>
                  <a:gd name="T43" fmla="*/ 3061 h 146"/>
                  <a:gd name="T44" fmla="+- 0 1107 1019"/>
                  <a:gd name="T45" fmla="*/ T44 w 104"/>
                  <a:gd name="T46" fmla="+- 0 3082 3061"/>
                  <a:gd name="T47" fmla="*/ 3082 h 146"/>
                  <a:gd name="T48" fmla="+- 0 1103 1019"/>
                  <a:gd name="T49" fmla="*/ T48 w 104"/>
                  <a:gd name="T50" fmla="+- 0 3082 3061"/>
                  <a:gd name="T51" fmla="*/ 3082 h 146"/>
                  <a:gd name="T52" fmla="+- 0 1098 1019"/>
                  <a:gd name="T53" fmla="*/ T52 w 104"/>
                  <a:gd name="T54" fmla="+- 0 3082 3061"/>
                  <a:gd name="T55" fmla="*/ 3082 h 146"/>
                  <a:gd name="T56" fmla="+- 0 1045 1019"/>
                  <a:gd name="T57" fmla="*/ T56 w 104"/>
                  <a:gd name="T58" fmla="+- 0 3121 3061"/>
                  <a:gd name="T59" fmla="*/ 3121 h 146"/>
                  <a:gd name="T60" fmla="+- 0 1045 1019"/>
                  <a:gd name="T61" fmla="*/ T60 w 104"/>
                  <a:gd name="T62" fmla="+- 0 3125 3061"/>
                  <a:gd name="T63" fmla="*/ 3125 h 146"/>
                  <a:gd name="T64" fmla="+- 0 1109 1019"/>
                  <a:gd name="T65" fmla="*/ T64 w 104"/>
                  <a:gd name="T66" fmla="+- 0 3125 3061"/>
                  <a:gd name="T67" fmla="*/ 3125 h 146"/>
                  <a:gd name="T68" fmla="+- 0 1114 1019"/>
                  <a:gd name="T69" fmla="*/ T68 w 104"/>
                  <a:gd name="T70" fmla="+- 0 3130 3061"/>
                  <a:gd name="T71" fmla="*/ 3130 h 146"/>
                  <a:gd name="T72" fmla="+- 0 1115 1019"/>
                  <a:gd name="T73" fmla="*/ T72 w 104"/>
                  <a:gd name="T74" fmla="+- 0 3131 3061"/>
                  <a:gd name="T75" fmla="*/ 3131 h 146"/>
                  <a:gd name="T76" fmla="+- 0 1059 1019"/>
                  <a:gd name="T77" fmla="*/ T76 w 104"/>
                  <a:gd name="T78" fmla="+- 0 3131 3061"/>
                  <a:gd name="T79" fmla="*/ 3131 h 146"/>
                  <a:gd name="T80" fmla="+- 0 1050 1019"/>
                  <a:gd name="T81" fmla="*/ T80 w 104"/>
                  <a:gd name="T82" fmla="+- 0 3137 3061"/>
                  <a:gd name="T83" fmla="*/ 3137 h 146"/>
                  <a:gd name="T84" fmla="+- 0 1044 1019"/>
                  <a:gd name="T85" fmla="*/ T84 w 104"/>
                  <a:gd name="T86" fmla="+- 0 3148 3061"/>
                  <a:gd name="T87" fmla="*/ 3148 h 146"/>
                  <a:gd name="T88" fmla="+- 0 1044 1019"/>
                  <a:gd name="T89" fmla="*/ T88 w 104"/>
                  <a:gd name="T90" fmla="+- 0 3150 3061"/>
                  <a:gd name="T91" fmla="*/ 3150 h 146"/>
                  <a:gd name="T92" fmla="+- 0 1044 1019"/>
                  <a:gd name="T93" fmla="*/ T92 w 104"/>
                  <a:gd name="T94" fmla="+- 0 3154 3061"/>
                  <a:gd name="T95" fmla="*/ 3154 h 146"/>
                  <a:gd name="T96" fmla="+- 0 1050 1019"/>
                  <a:gd name="T97" fmla="*/ T96 w 104"/>
                  <a:gd name="T98" fmla="+- 0 3177 3061"/>
                  <a:gd name="T99" fmla="*/ 3177 h 146"/>
                  <a:gd name="T100" fmla="+- 0 1066 1019"/>
                  <a:gd name="T101" fmla="*/ T100 w 104"/>
                  <a:gd name="T102" fmla="+- 0 3188 3061"/>
                  <a:gd name="T103" fmla="*/ 3188 h 146"/>
                  <a:gd name="T104" fmla="+- 0 1110 1019"/>
                  <a:gd name="T105" fmla="*/ T104 w 104"/>
                  <a:gd name="T106" fmla="+- 0 3188 3061"/>
                  <a:gd name="T107" fmla="*/ 3188 h 146"/>
                  <a:gd name="T108" fmla="+- 0 1107 1019"/>
                  <a:gd name="T109" fmla="*/ T108 w 104"/>
                  <a:gd name="T110" fmla="+- 0 3194 3061"/>
                  <a:gd name="T111" fmla="*/ 3194 h 146"/>
                  <a:gd name="T112" fmla="+- 0 1090 1019"/>
                  <a:gd name="T113" fmla="*/ T112 w 104"/>
                  <a:gd name="T114" fmla="+- 0 3206 3061"/>
                  <a:gd name="T115" fmla="*/ 3206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04" h="146">
                    <a:moveTo>
                      <a:pt x="71" y="145"/>
                    </a:moveTo>
                    <a:lnTo>
                      <a:pt x="42" y="143"/>
                    </a:lnTo>
                    <a:lnTo>
                      <a:pt x="21" y="135"/>
                    </a:lnTo>
                    <a:lnTo>
                      <a:pt x="7" y="122"/>
                    </a:lnTo>
                    <a:lnTo>
                      <a:pt x="0" y="104"/>
                    </a:lnTo>
                    <a:lnTo>
                      <a:pt x="0" y="87"/>
                    </a:lnTo>
                    <a:lnTo>
                      <a:pt x="19" y="25"/>
                    </a:lnTo>
                    <a:lnTo>
                      <a:pt x="74" y="0"/>
                    </a:lnTo>
                    <a:lnTo>
                      <a:pt x="80" y="0"/>
                    </a:lnTo>
                    <a:lnTo>
                      <a:pt x="85" y="0"/>
                    </a:lnTo>
                    <a:lnTo>
                      <a:pt x="88" y="0"/>
                    </a:lnTo>
                    <a:lnTo>
                      <a:pt x="88" y="21"/>
                    </a:lnTo>
                    <a:lnTo>
                      <a:pt x="84" y="21"/>
                    </a:lnTo>
                    <a:lnTo>
                      <a:pt x="79" y="21"/>
                    </a:lnTo>
                    <a:lnTo>
                      <a:pt x="26" y="60"/>
                    </a:lnTo>
                    <a:lnTo>
                      <a:pt x="26" y="64"/>
                    </a:lnTo>
                    <a:lnTo>
                      <a:pt x="90" y="64"/>
                    </a:lnTo>
                    <a:lnTo>
                      <a:pt x="95" y="69"/>
                    </a:lnTo>
                    <a:lnTo>
                      <a:pt x="96" y="70"/>
                    </a:lnTo>
                    <a:lnTo>
                      <a:pt x="40" y="70"/>
                    </a:lnTo>
                    <a:lnTo>
                      <a:pt x="31" y="76"/>
                    </a:lnTo>
                    <a:lnTo>
                      <a:pt x="25" y="87"/>
                    </a:lnTo>
                    <a:lnTo>
                      <a:pt x="25" y="89"/>
                    </a:lnTo>
                    <a:lnTo>
                      <a:pt x="25" y="93"/>
                    </a:lnTo>
                    <a:lnTo>
                      <a:pt x="31" y="116"/>
                    </a:lnTo>
                    <a:lnTo>
                      <a:pt x="47" y="127"/>
                    </a:lnTo>
                    <a:lnTo>
                      <a:pt x="91" y="127"/>
                    </a:lnTo>
                    <a:lnTo>
                      <a:pt x="88" y="133"/>
                    </a:lnTo>
                    <a:lnTo>
                      <a:pt x="71" y="14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7" name="Freeform 429"/>
              <p:cNvSpPr>
                <a:spLocks/>
              </p:cNvSpPr>
              <p:nvPr/>
            </p:nvSpPr>
            <p:spPr bwMode="auto">
              <a:xfrm>
                <a:off x="1019" y="3061"/>
                <a:ext cx="104" cy="146"/>
              </a:xfrm>
              <a:custGeom>
                <a:avLst/>
                <a:gdLst>
                  <a:gd name="T0" fmla="+- 0 1107 1019"/>
                  <a:gd name="T1" fmla="*/ T0 w 104"/>
                  <a:gd name="T2" fmla="+- 0 3082 3061"/>
                  <a:gd name="T3" fmla="*/ 3082 h 146"/>
                  <a:gd name="T4" fmla="+- 0 1103 1019"/>
                  <a:gd name="T5" fmla="*/ T4 w 104"/>
                  <a:gd name="T6" fmla="+- 0 3082 3061"/>
                  <a:gd name="T7" fmla="*/ 3082 h 146"/>
                  <a:gd name="T8" fmla="+- 0 1107 1019"/>
                  <a:gd name="T9" fmla="*/ T8 w 104"/>
                  <a:gd name="T10" fmla="+- 0 3082 3061"/>
                  <a:gd name="T11" fmla="*/ 3082 h 146"/>
                  <a:gd name="T12" fmla="+- 0 1107 1019"/>
                  <a:gd name="T13" fmla="*/ T12 w 104"/>
                  <a:gd name="T14" fmla="+- 0 3082 3061"/>
                  <a:gd name="T15" fmla="*/ 3082 h 146"/>
                </a:gdLst>
                <a:ahLst/>
                <a:cxnLst>
                  <a:cxn ang="0">
                    <a:pos x="T1" y="T3"/>
                  </a:cxn>
                  <a:cxn ang="0">
                    <a:pos x="T5" y="T7"/>
                  </a:cxn>
                  <a:cxn ang="0">
                    <a:pos x="T9" y="T11"/>
                  </a:cxn>
                  <a:cxn ang="0">
                    <a:pos x="T13" y="T15"/>
                  </a:cxn>
                </a:cxnLst>
                <a:rect l="0" t="0" r="r" b="b"/>
                <a:pathLst>
                  <a:path w="104" h="146">
                    <a:moveTo>
                      <a:pt x="88" y="21"/>
                    </a:moveTo>
                    <a:lnTo>
                      <a:pt x="84" y="21"/>
                    </a:lnTo>
                    <a:lnTo>
                      <a:pt x="88" y="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8" name="Freeform 430"/>
              <p:cNvSpPr>
                <a:spLocks/>
              </p:cNvSpPr>
              <p:nvPr/>
            </p:nvSpPr>
            <p:spPr bwMode="auto">
              <a:xfrm>
                <a:off x="1019" y="3061"/>
                <a:ext cx="104" cy="146"/>
              </a:xfrm>
              <a:custGeom>
                <a:avLst/>
                <a:gdLst>
                  <a:gd name="T0" fmla="+- 0 1109 1019"/>
                  <a:gd name="T1" fmla="*/ T0 w 104"/>
                  <a:gd name="T2" fmla="+- 0 3125 3061"/>
                  <a:gd name="T3" fmla="*/ 3125 h 146"/>
                  <a:gd name="T4" fmla="+- 0 1045 1019"/>
                  <a:gd name="T5" fmla="*/ T4 w 104"/>
                  <a:gd name="T6" fmla="+- 0 3125 3061"/>
                  <a:gd name="T7" fmla="*/ 3125 h 146"/>
                  <a:gd name="T8" fmla="+- 0 1052 1019"/>
                  <a:gd name="T9" fmla="*/ T8 w 104"/>
                  <a:gd name="T10" fmla="+- 0 3117 3061"/>
                  <a:gd name="T11" fmla="*/ 3117 h 146"/>
                  <a:gd name="T12" fmla="+- 0 1063 1019"/>
                  <a:gd name="T13" fmla="*/ T12 w 104"/>
                  <a:gd name="T14" fmla="+- 0 3111 3061"/>
                  <a:gd name="T15" fmla="*/ 3111 h 146"/>
                  <a:gd name="T16" fmla="+- 0 1078 1019"/>
                  <a:gd name="T17" fmla="*/ T16 w 104"/>
                  <a:gd name="T18" fmla="+- 0 3111 3061"/>
                  <a:gd name="T19" fmla="*/ 3111 h 146"/>
                  <a:gd name="T20" fmla="+- 0 1099 1019"/>
                  <a:gd name="T21" fmla="*/ T20 w 104"/>
                  <a:gd name="T22" fmla="+- 0 3116 3061"/>
                  <a:gd name="T23" fmla="*/ 3116 h 146"/>
                  <a:gd name="T24" fmla="+- 0 1109 1019"/>
                  <a:gd name="T25" fmla="*/ T24 w 104"/>
                  <a:gd name="T26" fmla="+- 0 3125 3061"/>
                  <a:gd name="T27" fmla="*/ 3125 h 146"/>
                </a:gdLst>
                <a:ahLst/>
                <a:cxnLst>
                  <a:cxn ang="0">
                    <a:pos x="T1" y="T3"/>
                  </a:cxn>
                  <a:cxn ang="0">
                    <a:pos x="T5" y="T7"/>
                  </a:cxn>
                  <a:cxn ang="0">
                    <a:pos x="T9" y="T11"/>
                  </a:cxn>
                  <a:cxn ang="0">
                    <a:pos x="T13" y="T15"/>
                  </a:cxn>
                  <a:cxn ang="0">
                    <a:pos x="T17" y="T19"/>
                  </a:cxn>
                  <a:cxn ang="0">
                    <a:pos x="T21" y="T23"/>
                  </a:cxn>
                  <a:cxn ang="0">
                    <a:pos x="T25" y="T27"/>
                  </a:cxn>
                </a:cxnLst>
                <a:rect l="0" t="0" r="r" b="b"/>
                <a:pathLst>
                  <a:path w="104" h="146">
                    <a:moveTo>
                      <a:pt x="90" y="64"/>
                    </a:moveTo>
                    <a:lnTo>
                      <a:pt x="26" y="64"/>
                    </a:lnTo>
                    <a:lnTo>
                      <a:pt x="33" y="56"/>
                    </a:lnTo>
                    <a:lnTo>
                      <a:pt x="44" y="50"/>
                    </a:lnTo>
                    <a:lnTo>
                      <a:pt x="59" y="50"/>
                    </a:lnTo>
                    <a:lnTo>
                      <a:pt x="80" y="55"/>
                    </a:lnTo>
                    <a:lnTo>
                      <a:pt x="90" y="6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9" name="Freeform 431"/>
              <p:cNvSpPr>
                <a:spLocks/>
              </p:cNvSpPr>
              <p:nvPr/>
            </p:nvSpPr>
            <p:spPr bwMode="auto">
              <a:xfrm>
                <a:off x="1019" y="3061"/>
                <a:ext cx="104" cy="146"/>
              </a:xfrm>
              <a:custGeom>
                <a:avLst/>
                <a:gdLst>
                  <a:gd name="T0" fmla="+- 0 1110 1019"/>
                  <a:gd name="T1" fmla="*/ T0 w 104"/>
                  <a:gd name="T2" fmla="+- 0 3188 3061"/>
                  <a:gd name="T3" fmla="*/ 3188 h 146"/>
                  <a:gd name="T4" fmla="+- 0 1066 1019"/>
                  <a:gd name="T5" fmla="*/ T4 w 104"/>
                  <a:gd name="T6" fmla="+- 0 3188 3061"/>
                  <a:gd name="T7" fmla="*/ 3188 h 146"/>
                  <a:gd name="T8" fmla="+- 0 1087 1019"/>
                  <a:gd name="T9" fmla="*/ T8 w 104"/>
                  <a:gd name="T10" fmla="+- 0 3181 3061"/>
                  <a:gd name="T11" fmla="*/ 3181 h 146"/>
                  <a:gd name="T12" fmla="+- 0 1094 1019"/>
                  <a:gd name="T13" fmla="*/ T12 w 104"/>
                  <a:gd name="T14" fmla="+- 0 3160 3061"/>
                  <a:gd name="T15" fmla="*/ 3160 h 146"/>
                  <a:gd name="T16" fmla="+- 0 1094 1019"/>
                  <a:gd name="T17" fmla="*/ T16 w 104"/>
                  <a:gd name="T18" fmla="+- 0 3142 3061"/>
                  <a:gd name="T19" fmla="*/ 3142 h 146"/>
                  <a:gd name="T20" fmla="+- 0 1085 1019"/>
                  <a:gd name="T21" fmla="*/ T20 w 104"/>
                  <a:gd name="T22" fmla="+- 0 3131 3061"/>
                  <a:gd name="T23" fmla="*/ 3131 h 146"/>
                  <a:gd name="T24" fmla="+- 0 1115 1019"/>
                  <a:gd name="T25" fmla="*/ T24 w 104"/>
                  <a:gd name="T26" fmla="+- 0 3131 3061"/>
                  <a:gd name="T27" fmla="*/ 3131 h 146"/>
                  <a:gd name="T28" fmla="+- 0 1122 1019"/>
                  <a:gd name="T29" fmla="*/ T28 w 104"/>
                  <a:gd name="T30" fmla="+- 0 3152 3061"/>
                  <a:gd name="T31" fmla="*/ 3152 h 146"/>
                  <a:gd name="T32" fmla="+- 0 1118 1019"/>
                  <a:gd name="T33" fmla="*/ T32 w 104"/>
                  <a:gd name="T34" fmla="+- 0 3176 3061"/>
                  <a:gd name="T35" fmla="*/ 3176 h 146"/>
                  <a:gd name="T36" fmla="+- 0 1110 1019"/>
                  <a:gd name="T37" fmla="*/ T36 w 104"/>
                  <a:gd name="T38" fmla="+- 0 3188 3061"/>
                  <a:gd name="T39" fmla="*/ 3188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04" h="146">
                    <a:moveTo>
                      <a:pt x="91" y="127"/>
                    </a:moveTo>
                    <a:lnTo>
                      <a:pt x="47" y="127"/>
                    </a:lnTo>
                    <a:lnTo>
                      <a:pt x="68" y="120"/>
                    </a:lnTo>
                    <a:lnTo>
                      <a:pt x="75" y="99"/>
                    </a:lnTo>
                    <a:lnTo>
                      <a:pt x="75" y="81"/>
                    </a:lnTo>
                    <a:lnTo>
                      <a:pt x="66" y="70"/>
                    </a:lnTo>
                    <a:lnTo>
                      <a:pt x="96" y="70"/>
                    </a:lnTo>
                    <a:lnTo>
                      <a:pt x="103" y="91"/>
                    </a:lnTo>
                    <a:lnTo>
                      <a:pt x="99" y="115"/>
                    </a:lnTo>
                    <a:lnTo>
                      <a:pt x="91" y="12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04" name="Group 432"/>
            <p:cNvGrpSpPr>
              <a:grpSpLocks/>
            </p:cNvGrpSpPr>
            <p:nvPr/>
          </p:nvGrpSpPr>
          <p:grpSpPr bwMode="auto">
            <a:xfrm>
              <a:off x="1138" y="3061"/>
              <a:ext cx="102" cy="146"/>
              <a:chOff x="1138" y="3061"/>
              <a:chExt cx="102" cy="146"/>
            </a:xfrm>
          </p:grpSpPr>
          <p:sp>
            <p:nvSpPr>
              <p:cNvPr id="1854" name="Freeform 433"/>
              <p:cNvSpPr>
                <a:spLocks/>
              </p:cNvSpPr>
              <p:nvPr/>
            </p:nvSpPr>
            <p:spPr bwMode="auto">
              <a:xfrm>
                <a:off x="1138" y="3061"/>
                <a:ext cx="102" cy="146"/>
              </a:xfrm>
              <a:custGeom>
                <a:avLst/>
                <a:gdLst>
                  <a:gd name="T0" fmla="+- 0 1200 1138"/>
                  <a:gd name="T1" fmla="*/ T0 w 102"/>
                  <a:gd name="T2" fmla="+- 0 3207 3061"/>
                  <a:gd name="T3" fmla="*/ 3207 h 146"/>
                  <a:gd name="T4" fmla="+- 0 1176 1138"/>
                  <a:gd name="T5" fmla="*/ T4 w 102"/>
                  <a:gd name="T6" fmla="+- 0 3205 3061"/>
                  <a:gd name="T7" fmla="*/ 3205 h 146"/>
                  <a:gd name="T8" fmla="+- 0 1158 1138"/>
                  <a:gd name="T9" fmla="*/ T8 w 102"/>
                  <a:gd name="T10" fmla="+- 0 3195 3061"/>
                  <a:gd name="T11" fmla="*/ 3195 h 146"/>
                  <a:gd name="T12" fmla="+- 0 1145 1138"/>
                  <a:gd name="T13" fmla="*/ T12 w 102"/>
                  <a:gd name="T14" fmla="+- 0 3179 3061"/>
                  <a:gd name="T15" fmla="*/ 3179 h 146"/>
                  <a:gd name="T16" fmla="+- 0 1138 1138"/>
                  <a:gd name="T17" fmla="*/ T16 w 102"/>
                  <a:gd name="T18" fmla="+- 0 3159 3061"/>
                  <a:gd name="T19" fmla="*/ 3159 h 146"/>
                  <a:gd name="T20" fmla="+- 0 1139 1138"/>
                  <a:gd name="T21" fmla="*/ T20 w 102"/>
                  <a:gd name="T22" fmla="+- 0 3126 3061"/>
                  <a:gd name="T23" fmla="*/ 3126 h 146"/>
                  <a:gd name="T24" fmla="+- 0 1144 1138"/>
                  <a:gd name="T25" fmla="*/ T24 w 102"/>
                  <a:gd name="T26" fmla="+- 0 3100 3061"/>
                  <a:gd name="T27" fmla="*/ 3100 h 146"/>
                  <a:gd name="T28" fmla="+- 0 1152 1138"/>
                  <a:gd name="T29" fmla="*/ T28 w 102"/>
                  <a:gd name="T30" fmla="+- 0 3081 3061"/>
                  <a:gd name="T31" fmla="*/ 3081 h 146"/>
                  <a:gd name="T32" fmla="+- 0 1164 1138"/>
                  <a:gd name="T33" fmla="*/ T32 w 102"/>
                  <a:gd name="T34" fmla="+- 0 3068 3061"/>
                  <a:gd name="T35" fmla="*/ 3068 h 146"/>
                  <a:gd name="T36" fmla="+- 0 1178 1138"/>
                  <a:gd name="T37" fmla="*/ T36 w 102"/>
                  <a:gd name="T38" fmla="+- 0 3061 3061"/>
                  <a:gd name="T39" fmla="*/ 3061 h 146"/>
                  <a:gd name="T40" fmla="+- 0 1203 1138"/>
                  <a:gd name="T41" fmla="*/ T40 w 102"/>
                  <a:gd name="T42" fmla="+- 0 3065 3061"/>
                  <a:gd name="T43" fmla="*/ 3065 h 146"/>
                  <a:gd name="T44" fmla="+- 0 1221 1138"/>
                  <a:gd name="T45" fmla="*/ T44 w 102"/>
                  <a:gd name="T46" fmla="+- 0 3075 3061"/>
                  <a:gd name="T47" fmla="*/ 3075 h 146"/>
                  <a:gd name="T48" fmla="+- 0 1226 1138"/>
                  <a:gd name="T49" fmla="*/ T48 w 102"/>
                  <a:gd name="T50" fmla="+- 0 3083 3061"/>
                  <a:gd name="T51" fmla="*/ 3083 h 146"/>
                  <a:gd name="T52" fmla="+- 0 1196 1138"/>
                  <a:gd name="T53" fmla="*/ T52 w 102"/>
                  <a:gd name="T54" fmla="+- 0 3083 3061"/>
                  <a:gd name="T55" fmla="*/ 3083 h 146"/>
                  <a:gd name="T56" fmla="+- 0 1179 1138"/>
                  <a:gd name="T57" fmla="*/ T56 w 102"/>
                  <a:gd name="T58" fmla="+- 0 3087 3061"/>
                  <a:gd name="T59" fmla="*/ 3087 h 146"/>
                  <a:gd name="T60" fmla="+- 0 1168 1138"/>
                  <a:gd name="T61" fmla="*/ T60 w 102"/>
                  <a:gd name="T62" fmla="+- 0 3102 3061"/>
                  <a:gd name="T63" fmla="*/ 3102 h 146"/>
                  <a:gd name="T64" fmla="+- 0 1164 1138"/>
                  <a:gd name="T65" fmla="*/ T64 w 102"/>
                  <a:gd name="T66" fmla="+- 0 3129 3061"/>
                  <a:gd name="T67" fmla="*/ 3129 h 146"/>
                  <a:gd name="T68" fmla="+- 0 1164 1138"/>
                  <a:gd name="T69" fmla="*/ T68 w 102"/>
                  <a:gd name="T70" fmla="+- 0 3135 3061"/>
                  <a:gd name="T71" fmla="*/ 3135 h 146"/>
                  <a:gd name="T72" fmla="+- 0 1167 1138"/>
                  <a:gd name="T73" fmla="*/ T72 w 102"/>
                  <a:gd name="T74" fmla="+- 0 3165 3061"/>
                  <a:gd name="T75" fmla="*/ 3165 h 146"/>
                  <a:gd name="T76" fmla="+- 0 1176 1138"/>
                  <a:gd name="T77" fmla="*/ T76 w 102"/>
                  <a:gd name="T78" fmla="+- 0 3183 3061"/>
                  <a:gd name="T79" fmla="*/ 3183 h 146"/>
                  <a:gd name="T80" fmla="+- 0 1230 1138"/>
                  <a:gd name="T81" fmla="*/ T80 w 102"/>
                  <a:gd name="T82" fmla="+- 0 3183 3061"/>
                  <a:gd name="T83" fmla="*/ 3183 h 146"/>
                  <a:gd name="T84" fmla="+- 0 1230 1138"/>
                  <a:gd name="T85" fmla="*/ T84 w 102"/>
                  <a:gd name="T86" fmla="+- 0 3183 3061"/>
                  <a:gd name="T87" fmla="*/ 3183 h 146"/>
                  <a:gd name="T88" fmla="+- 0 1218 1138"/>
                  <a:gd name="T89" fmla="*/ T88 w 102"/>
                  <a:gd name="T90" fmla="+- 0 3199 3061"/>
                  <a:gd name="T91" fmla="*/ 3199 h 146"/>
                  <a:gd name="T92" fmla="+- 0 1200 1138"/>
                  <a:gd name="T93" fmla="*/ T92 w 102"/>
                  <a:gd name="T94" fmla="+- 0 3207 3061"/>
                  <a:gd name="T95" fmla="*/ 3207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02" h="146">
                    <a:moveTo>
                      <a:pt x="62" y="146"/>
                    </a:moveTo>
                    <a:lnTo>
                      <a:pt x="38" y="144"/>
                    </a:lnTo>
                    <a:lnTo>
                      <a:pt x="20" y="134"/>
                    </a:lnTo>
                    <a:lnTo>
                      <a:pt x="7" y="118"/>
                    </a:lnTo>
                    <a:lnTo>
                      <a:pt x="0" y="98"/>
                    </a:lnTo>
                    <a:lnTo>
                      <a:pt x="1" y="65"/>
                    </a:lnTo>
                    <a:lnTo>
                      <a:pt x="6" y="39"/>
                    </a:lnTo>
                    <a:lnTo>
                      <a:pt x="14" y="20"/>
                    </a:lnTo>
                    <a:lnTo>
                      <a:pt x="26" y="7"/>
                    </a:lnTo>
                    <a:lnTo>
                      <a:pt x="40" y="0"/>
                    </a:lnTo>
                    <a:lnTo>
                      <a:pt x="65" y="4"/>
                    </a:lnTo>
                    <a:lnTo>
                      <a:pt x="83" y="14"/>
                    </a:lnTo>
                    <a:lnTo>
                      <a:pt x="88" y="22"/>
                    </a:lnTo>
                    <a:lnTo>
                      <a:pt x="58" y="22"/>
                    </a:lnTo>
                    <a:lnTo>
                      <a:pt x="41" y="26"/>
                    </a:lnTo>
                    <a:lnTo>
                      <a:pt x="30" y="41"/>
                    </a:lnTo>
                    <a:lnTo>
                      <a:pt x="26" y="68"/>
                    </a:lnTo>
                    <a:lnTo>
                      <a:pt x="26" y="74"/>
                    </a:lnTo>
                    <a:lnTo>
                      <a:pt x="29" y="104"/>
                    </a:lnTo>
                    <a:lnTo>
                      <a:pt x="38" y="122"/>
                    </a:lnTo>
                    <a:lnTo>
                      <a:pt x="92" y="122"/>
                    </a:lnTo>
                    <a:lnTo>
                      <a:pt x="80" y="138"/>
                    </a:lnTo>
                    <a:lnTo>
                      <a:pt x="62" y="14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5" name="Freeform 434"/>
              <p:cNvSpPr>
                <a:spLocks/>
              </p:cNvSpPr>
              <p:nvPr/>
            </p:nvSpPr>
            <p:spPr bwMode="auto">
              <a:xfrm>
                <a:off x="1138" y="3061"/>
                <a:ext cx="102" cy="146"/>
              </a:xfrm>
              <a:custGeom>
                <a:avLst/>
                <a:gdLst>
                  <a:gd name="T0" fmla="+- 0 1230 1138"/>
                  <a:gd name="T1" fmla="*/ T0 w 102"/>
                  <a:gd name="T2" fmla="+- 0 3183 3061"/>
                  <a:gd name="T3" fmla="*/ 3183 h 146"/>
                  <a:gd name="T4" fmla="+- 0 1176 1138"/>
                  <a:gd name="T5" fmla="*/ T4 w 102"/>
                  <a:gd name="T6" fmla="+- 0 3183 3061"/>
                  <a:gd name="T7" fmla="*/ 3183 h 146"/>
                  <a:gd name="T8" fmla="+- 0 1196 1138"/>
                  <a:gd name="T9" fmla="*/ T8 w 102"/>
                  <a:gd name="T10" fmla="+- 0 3181 3061"/>
                  <a:gd name="T11" fmla="*/ 3181 h 146"/>
                  <a:gd name="T12" fmla="+- 0 1207 1138"/>
                  <a:gd name="T13" fmla="*/ T12 w 102"/>
                  <a:gd name="T14" fmla="+- 0 3169 3061"/>
                  <a:gd name="T15" fmla="*/ 3169 h 146"/>
                  <a:gd name="T16" fmla="+- 0 1212 1138"/>
                  <a:gd name="T17" fmla="*/ T16 w 102"/>
                  <a:gd name="T18" fmla="+- 0 3148 3061"/>
                  <a:gd name="T19" fmla="*/ 3148 h 146"/>
                  <a:gd name="T20" fmla="+- 0 1211 1138"/>
                  <a:gd name="T21" fmla="*/ T20 w 102"/>
                  <a:gd name="T22" fmla="+- 0 3115 3061"/>
                  <a:gd name="T23" fmla="*/ 3115 h 146"/>
                  <a:gd name="T24" fmla="+- 0 1205 1138"/>
                  <a:gd name="T25" fmla="*/ T24 w 102"/>
                  <a:gd name="T26" fmla="+- 0 3093 3061"/>
                  <a:gd name="T27" fmla="*/ 3093 h 146"/>
                  <a:gd name="T28" fmla="+- 0 1196 1138"/>
                  <a:gd name="T29" fmla="*/ T28 w 102"/>
                  <a:gd name="T30" fmla="+- 0 3083 3061"/>
                  <a:gd name="T31" fmla="*/ 3083 h 146"/>
                  <a:gd name="T32" fmla="+- 0 1226 1138"/>
                  <a:gd name="T33" fmla="*/ T32 w 102"/>
                  <a:gd name="T34" fmla="+- 0 3083 3061"/>
                  <a:gd name="T35" fmla="*/ 3083 h 146"/>
                  <a:gd name="T36" fmla="+- 0 1233 1138"/>
                  <a:gd name="T37" fmla="*/ T36 w 102"/>
                  <a:gd name="T38" fmla="+- 0 3091 3061"/>
                  <a:gd name="T39" fmla="*/ 3091 h 146"/>
                  <a:gd name="T40" fmla="+- 0 1239 1138"/>
                  <a:gd name="T41" fmla="*/ T40 w 102"/>
                  <a:gd name="T42" fmla="+- 0 3113 3061"/>
                  <a:gd name="T43" fmla="*/ 3113 h 146"/>
                  <a:gd name="T44" fmla="+- 0 1240 1138"/>
                  <a:gd name="T45" fmla="*/ T44 w 102"/>
                  <a:gd name="T46" fmla="+- 0 3134 3061"/>
                  <a:gd name="T47" fmla="*/ 3134 h 146"/>
                  <a:gd name="T48" fmla="+- 0 1238 1138"/>
                  <a:gd name="T49" fmla="*/ T48 w 102"/>
                  <a:gd name="T50" fmla="+- 0 3161 3061"/>
                  <a:gd name="T51" fmla="*/ 3161 h 146"/>
                  <a:gd name="T52" fmla="+- 0 1230 1138"/>
                  <a:gd name="T53" fmla="*/ T52 w 102"/>
                  <a:gd name="T54" fmla="+- 0 3183 3061"/>
                  <a:gd name="T55" fmla="*/ 3183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2" h="146">
                    <a:moveTo>
                      <a:pt x="92" y="122"/>
                    </a:moveTo>
                    <a:lnTo>
                      <a:pt x="38" y="122"/>
                    </a:lnTo>
                    <a:lnTo>
                      <a:pt x="58" y="120"/>
                    </a:lnTo>
                    <a:lnTo>
                      <a:pt x="69" y="108"/>
                    </a:lnTo>
                    <a:lnTo>
                      <a:pt x="74" y="87"/>
                    </a:lnTo>
                    <a:lnTo>
                      <a:pt x="73" y="54"/>
                    </a:lnTo>
                    <a:lnTo>
                      <a:pt x="67" y="32"/>
                    </a:lnTo>
                    <a:lnTo>
                      <a:pt x="58" y="22"/>
                    </a:lnTo>
                    <a:lnTo>
                      <a:pt x="88" y="22"/>
                    </a:lnTo>
                    <a:lnTo>
                      <a:pt x="95" y="30"/>
                    </a:lnTo>
                    <a:lnTo>
                      <a:pt x="101" y="52"/>
                    </a:lnTo>
                    <a:lnTo>
                      <a:pt x="102" y="73"/>
                    </a:lnTo>
                    <a:lnTo>
                      <a:pt x="100" y="100"/>
                    </a:lnTo>
                    <a:lnTo>
                      <a:pt x="92" y="12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05" name="Group 435"/>
            <p:cNvGrpSpPr>
              <a:grpSpLocks/>
            </p:cNvGrpSpPr>
            <p:nvPr/>
          </p:nvGrpSpPr>
          <p:grpSpPr bwMode="auto">
            <a:xfrm>
              <a:off x="905" y="2600"/>
              <a:ext cx="98" cy="2"/>
              <a:chOff x="905" y="2600"/>
              <a:chExt cx="98" cy="2"/>
            </a:xfrm>
          </p:grpSpPr>
          <p:sp>
            <p:nvSpPr>
              <p:cNvPr id="1853" name="Freeform 436"/>
              <p:cNvSpPr>
                <a:spLocks/>
              </p:cNvSpPr>
              <p:nvPr/>
            </p:nvSpPr>
            <p:spPr bwMode="auto">
              <a:xfrm>
                <a:off x="905" y="2600"/>
                <a:ext cx="98" cy="2"/>
              </a:xfrm>
              <a:custGeom>
                <a:avLst/>
                <a:gdLst>
                  <a:gd name="T0" fmla="+- 0 905 905"/>
                  <a:gd name="T1" fmla="*/ T0 w 98"/>
                  <a:gd name="T2" fmla="+- 0 1003 905"/>
                  <a:gd name="T3" fmla="*/ T2 w 98"/>
                </a:gdLst>
                <a:ahLst/>
                <a:cxnLst>
                  <a:cxn ang="0">
                    <a:pos x="T1" y="0"/>
                  </a:cxn>
                  <a:cxn ang="0">
                    <a:pos x="T3" y="0"/>
                  </a:cxn>
                </a:cxnLst>
                <a:rect l="0" t="0" r="r" b="b"/>
                <a:pathLst>
                  <a:path w="98">
                    <a:moveTo>
                      <a:pt x="0" y="0"/>
                    </a:moveTo>
                    <a:lnTo>
                      <a:pt x="98" y="0"/>
                    </a:lnTo>
                  </a:path>
                </a:pathLst>
              </a:custGeom>
              <a:noFill/>
              <a:ln w="12213">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06" name="Group 437"/>
            <p:cNvGrpSpPr>
              <a:grpSpLocks/>
            </p:cNvGrpSpPr>
            <p:nvPr/>
          </p:nvGrpSpPr>
          <p:grpSpPr bwMode="auto">
            <a:xfrm>
              <a:off x="1014" y="2529"/>
              <a:ext cx="111" cy="144"/>
              <a:chOff x="1014" y="2529"/>
              <a:chExt cx="111" cy="144"/>
            </a:xfrm>
          </p:grpSpPr>
          <p:sp>
            <p:nvSpPr>
              <p:cNvPr id="1850" name="Freeform 438"/>
              <p:cNvSpPr>
                <a:spLocks/>
              </p:cNvSpPr>
              <p:nvPr/>
            </p:nvSpPr>
            <p:spPr bwMode="auto">
              <a:xfrm>
                <a:off x="1014" y="2529"/>
                <a:ext cx="111" cy="144"/>
              </a:xfrm>
              <a:custGeom>
                <a:avLst/>
                <a:gdLst>
                  <a:gd name="T0" fmla="+- 0 1124 1014"/>
                  <a:gd name="T1" fmla="*/ T0 w 111"/>
                  <a:gd name="T2" fmla="+- 0 2636 2529"/>
                  <a:gd name="T3" fmla="*/ 2636 h 144"/>
                  <a:gd name="T4" fmla="+- 0 1014 1014"/>
                  <a:gd name="T5" fmla="*/ T4 w 111"/>
                  <a:gd name="T6" fmla="+- 0 2636 2529"/>
                  <a:gd name="T7" fmla="*/ 2636 h 144"/>
                  <a:gd name="T8" fmla="+- 0 1014 1014"/>
                  <a:gd name="T9" fmla="*/ T8 w 111"/>
                  <a:gd name="T10" fmla="+- 0 2618 2529"/>
                  <a:gd name="T11" fmla="*/ 2618 h 144"/>
                  <a:gd name="T12" fmla="+- 0 1073 1014"/>
                  <a:gd name="T13" fmla="*/ T12 w 111"/>
                  <a:gd name="T14" fmla="+- 0 2529 2529"/>
                  <a:gd name="T15" fmla="*/ 2529 h 144"/>
                  <a:gd name="T16" fmla="+- 0 1105 1014"/>
                  <a:gd name="T17" fmla="*/ T16 w 111"/>
                  <a:gd name="T18" fmla="+- 0 2529 2529"/>
                  <a:gd name="T19" fmla="*/ 2529 h 144"/>
                  <a:gd name="T20" fmla="+- 0 1105 1014"/>
                  <a:gd name="T21" fmla="*/ T20 w 111"/>
                  <a:gd name="T22" fmla="+- 0 2551 2529"/>
                  <a:gd name="T23" fmla="*/ 2551 h 144"/>
                  <a:gd name="T24" fmla="+- 0 1079 1014"/>
                  <a:gd name="T25" fmla="*/ T24 w 111"/>
                  <a:gd name="T26" fmla="+- 0 2551 2529"/>
                  <a:gd name="T27" fmla="*/ 2551 h 144"/>
                  <a:gd name="T28" fmla="+- 0 1075 1014"/>
                  <a:gd name="T29" fmla="*/ T28 w 111"/>
                  <a:gd name="T30" fmla="+- 0 2560 2529"/>
                  <a:gd name="T31" fmla="*/ 2560 h 144"/>
                  <a:gd name="T32" fmla="+- 0 1071 1014"/>
                  <a:gd name="T33" fmla="*/ T32 w 111"/>
                  <a:gd name="T34" fmla="+- 0 2568 2529"/>
                  <a:gd name="T35" fmla="*/ 2568 h 144"/>
                  <a:gd name="T36" fmla="+- 0 1067 1014"/>
                  <a:gd name="T37" fmla="*/ T36 w 111"/>
                  <a:gd name="T38" fmla="+- 0 2575 2529"/>
                  <a:gd name="T39" fmla="*/ 2575 h 144"/>
                  <a:gd name="T40" fmla="+- 0 1040 1014"/>
                  <a:gd name="T41" fmla="*/ T40 w 111"/>
                  <a:gd name="T42" fmla="+- 0 2615 2529"/>
                  <a:gd name="T43" fmla="*/ 2615 h 144"/>
                  <a:gd name="T44" fmla="+- 0 1040 1014"/>
                  <a:gd name="T45" fmla="*/ T44 w 111"/>
                  <a:gd name="T46" fmla="+- 0 2615 2529"/>
                  <a:gd name="T47" fmla="*/ 2615 h 144"/>
                  <a:gd name="T48" fmla="+- 0 1124 1014"/>
                  <a:gd name="T49" fmla="*/ T48 w 111"/>
                  <a:gd name="T50" fmla="+- 0 2615 2529"/>
                  <a:gd name="T51" fmla="*/ 2615 h 144"/>
                  <a:gd name="T52" fmla="+- 0 1124 1014"/>
                  <a:gd name="T53" fmla="*/ T52 w 111"/>
                  <a:gd name="T54" fmla="+- 0 2636 2529"/>
                  <a:gd name="T55" fmla="*/ 2636 h 1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11" h="144">
                    <a:moveTo>
                      <a:pt x="110" y="107"/>
                    </a:moveTo>
                    <a:lnTo>
                      <a:pt x="0" y="107"/>
                    </a:lnTo>
                    <a:lnTo>
                      <a:pt x="0" y="89"/>
                    </a:lnTo>
                    <a:lnTo>
                      <a:pt x="59" y="0"/>
                    </a:lnTo>
                    <a:lnTo>
                      <a:pt x="91" y="0"/>
                    </a:lnTo>
                    <a:lnTo>
                      <a:pt x="91" y="22"/>
                    </a:lnTo>
                    <a:lnTo>
                      <a:pt x="65" y="22"/>
                    </a:lnTo>
                    <a:lnTo>
                      <a:pt x="61" y="31"/>
                    </a:lnTo>
                    <a:lnTo>
                      <a:pt x="57" y="39"/>
                    </a:lnTo>
                    <a:lnTo>
                      <a:pt x="53" y="46"/>
                    </a:lnTo>
                    <a:lnTo>
                      <a:pt x="26" y="86"/>
                    </a:lnTo>
                    <a:lnTo>
                      <a:pt x="110" y="86"/>
                    </a:lnTo>
                    <a:lnTo>
                      <a:pt x="110" y="10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1" name="Freeform 439"/>
              <p:cNvSpPr>
                <a:spLocks/>
              </p:cNvSpPr>
              <p:nvPr/>
            </p:nvSpPr>
            <p:spPr bwMode="auto">
              <a:xfrm>
                <a:off x="1014" y="2529"/>
                <a:ext cx="111" cy="144"/>
              </a:xfrm>
              <a:custGeom>
                <a:avLst/>
                <a:gdLst>
                  <a:gd name="T0" fmla="+- 0 1105 1014"/>
                  <a:gd name="T1" fmla="*/ T0 w 111"/>
                  <a:gd name="T2" fmla="+- 0 2615 2529"/>
                  <a:gd name="T3" fmla="*/ 2615 h 144"/>
                  <a:gd name="T4" fmla="+- 0 1079 1014"/>
                  <a:gd name="T5" fmla="*/ T4 w 111"/>
                  <a:gd name="T6" fmla="+- 0 2615 2529"/>
                  <a:gd name="T7" fmla="*/ 2615 h 144"/>
                  <a:gd name="T8" fmla="+- 0 1079 1014"/>
                  <a:gd name="T9" fmla="*/ T8 w 111"/>
                  <a:gd name="T10" fmla="+- 0 2568 2529"/>
                  <a:gd name="T11" fmla="*/ 2568 h 144"/>
                  <a:gd name="T12" fmla="+- 0 1080 1014"/>
                  <a:gd name="T13" fmla="*/ T12 w 111"/>
                  <a:gd name="T14" fmla="+- 0 2551 2529"/>
                  <a:gd name="T15" fmla="*/ 2551 h 144"/>
                  <a:gd name="T16" fmla="+- 0 1105 1014"/>
                  <a:gd name="T17" fmla="*/ T16 w 111"/>
                  <a:gd name="T18" fmla="+- 0 2551 2529"/>
                  <a:gd name="T19" fmla="*/ 2551 h 144"/>
                  <a:gd name="T20" fmla="+- 0 1105 1014"/>
                  <a:gd name="T21" fmla="*/ T20 w 111"/>
                  <a:gd name="T22" fmla="+- 0 2615 2529"/>
                  <a:gd name="T23" fmla="*/ 2615 h 144"/>
                </a:gdLst>
                <a:ahLst/>
                <a:cxnLst>
                  <a:cxn ang="0">
                    <a:pos x="T1" y="T3"/>
                  </a:cxn>
                  <a:cxn ang="0">
                    <a:pos x="T5" y="T7"/>
                  </a:cxn>
                  <a:cxn ang="0">
                    <a:pos x="T9" y="T11"/>
                  </a:cxn>
                  <a:cxn ang="0">
                    <a:pos x="T13" y="T15"/>
                  </a:cxn>
                  <a:cxn ang="0">
                    <a:pos x="T17" y="T19"/>
                  </a:cxn>
                  <a:cxn ang="0">
                    <a:pos x="T21" y="T23"/>
                  </a:cxn>
                </a:cxnLst>
                <a:rect l="0" t="0" r="r" b="b"/>
                <a:pathLst>
                  <a:path w="111" h="144">
                    <a:moveTo>
                      <a:pt x="91" y="86"/>
                    </a:moveTo>
                    <a:lnTo>
                      <a:pt x="65" y="86"/>
                    </a:lnTo>
                    <a:lnTo>
                      <a:pt x="65" y="39"/>
                    </a:lnTo>
                    <a:lnTo>
                      <a:pt x="66" y="22"/>
                    </a:lnTo>
                    <a:lnTo>
                      <a:pt x="91" y="22"/>
                    </a:lnTo>
                    <a:lnTo>
                      <a:pt x="91" y="8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2" name="Freeform 440"/>
              <p:cNvSpPr>
                <a:spLocks/>
              </p:cNvSpPr>
              <p:nvPr/>
            </p:nvSpPr>
            <p:spPr bwMode="auto">
              <a:xfrm>
                <a:off x="1014" y="2529"/>
                <a:ext cx="111" cy="144"/>
              </a:xfrm>
              <a:custGeom>
                <a:avLst/>
                <a:gdLst>
                  <a:gd name="T0" fmla="+- 0 1105 1014"/>
                  <a:gd name="T1" fmla="*/ T0 w 111"/>
                  <a:gd name="T2" fmla="+- 0 2672 2529"/>
                  <a:gd name="T3" fmla="*/ 2672 h 144"/>
                  <a:gd name="T4" fmla="+- 0 1079 1014"/>
                  <a:gd name="T5" fmla="*/ T4 w 111"/>
                  <a:gd name="T6" fmla="+- 0 2672 2529"/>
                  <a:gd name="T7" fmla="*/ 2672 h 144"/>
                  <a:gd name="T8" fmla="+- 0 1079 1014"/>
                  <a:gd name="T9" fmla="*/ T8 w 111"/>
                  <a:gd name="T10" fmla="+- 0 2636 2529"/>
                  <a:gd name="T11" fmla="*/ 2636 h 144"/>
                  <a:gd name="T12" fmla="+- 0 1105 1014"/>
                  <a:gd name="T13" fmla="*/ T12 w 111"/>
                  <a:gd name="T14" fmla="+- 0 2636 2529"/>
                  <a:gd name="T15" fmla="*/ 2636 h 144"/>
                  <a:gd name="T16" fmla="+- 0 1105 1014"/>
                  <a:gd name="T17" fmla="*/ T16 w 111"/>
                  <a:gd name="T18" fmla="+- 0 2672 2529"/>
                  <a:gd name="T19" fmla="*/ 2672 h 144"/>
                </a:gdLst>
                <a:ahLst/>
                <a:cxnLst>
                  <a:cxn ang="0">
                    <a:pos x="T1" y="T3"/>
                  </a:cxn>
                  <a:cxn ang="0">
                    <a:pos x="T5" y="T7"/>
                  </a:cxn>
                  <a:cxn ang="0">
                    <a:pos x="T9" y="T11"/>
                  </a:cxn>
                  <a:cxn ang="0">
                    <a:pos x="T13" y="T15"/>
                  </a:cxn>
                  <a:cxn ang="0">
                    <a:pos x="T17" y="T19"/>
                  </a:cxn>
                </a:cxnLst>
                <a:rect l="0" t="0" r="r" b="b"/>
                <a:pathLst>
                  <a:path w="111" h="144">
                    <a:moveTo>
                      <a:pt x="91" y="143"/>
                    </a:moveTo>
                    <a:lnTo>
                      <a:pt x="65" y="143"/>
                    </a:lnTo>
                    <a:lnTo>
                      <a:pt x="65" y="107"/>
                    </a:lnTo>
                    <a:lnTo>
                      <a:pt x="91" y="107"/>
                    </a:lnTo>
                    <a:lnTo>
                      <a:pt x="91" y="14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07" name="Group 441"/>
            <p:cNvGrpSpPr>
              <a:grpSpLocks/>
            </p:cNvGrpSpPr>
            <p:nvPr/>
          </p:nvGrpSpPr>
          <p:grpSpPr bwMode="auto">
            <a:xfrm>
              <a:off x="1138" y="2527"/>
              <a:ext cx="102" cy="146"/>
              <a:chOff x="1138" y="2527"/>
              <a:chExt cx="102" cy="146"/>
            </a:xfrm>
          </p:grpSpPr>
          <p:sp>
            <p:nvSpPr>
              <p:cNvPr id="1848" name="Freeform 442"/>
              <p:cNvSpPr>
                <a:spLocks/>
              </p:cNvSpPr>
              <p:nvPr/>
            </p:nvSpPr>
            <p:spPr bwMode="auto">
              <a:xfrm>
                <a:off x="1138" y="2527"/>
                <a:ext cx="102" cy="146"/>
              </a:xfrm>
              <a:custGeom>
                <a:avLst/>
                <a:gdLst>
                  <a:gd name="T0" fmla="+- 0 1200 1138"/>
                  <a:gd name="T1" fmla="*/ T0 w 102"/>
                  <a:gd name="T2" fmla="+- 0 2673 2527"/>
                  <a:gd name="T3" fmla="*/ 2673 h 146"/>
                  <a:gd name="T4" fmla="+- 0 1176 1138"/>
                  <a:gd name="T5" fmla="*/ T4 w 102"/>
                  <a:gd name="T6" fmla="+- 0 2670 2527"/>
                  <a:gd name="T7" fmla="*/ 2670 h 146"/>
                  <a:gd name="T8" fmla="+- 0 1158 1138"/>
                  <a:gd name="T9" fmla="*/ T8 w 102"/>
                  <a:gd name="T10" fmla="+- 0 2661 2527"/>
                  <a:gd name="T11" fmla="*/ 2661 h 146"/>
                  <a:gd name="T12" fmla="+- 0 1145 1138"/>
                  <a:gd name="T13" fmla="*/ T12 w 102"/>
                  <a:gd name="T14" fmla="+- 0 2645 2527"/>
                  <a:gd name="T15" fmla="*/ 2645 h 146"/>
                  <a:gd name="T16" fmla="+- 0 1138 1138"/>
                  <a:gd name="T17" fmla="*/ T16 w 102"/>
                  <a:gd name="T18" fmla="+- 0 2624 2527"/>
                  <a:gd name="T19" fmla="*/ 2624 h 146"/>
                  <a:gd name="T20" fmla="+- 0 1139 1138"/>
                  <a:gd name="T21" fmla="*/ T20 w 102"/>
                  <a:gd name="T22" fmla="+- 0 2592 2527"/>
                  <a:gd name="T23" fmla="*/ 2592 h 146"/>
                  <a:gd name="T24" fmla="+- 0 1144 1138"/>
                  <a:gd name="T25" fmla="*/ T24 w 102"/>
                  <a:gd name="T26" fmla="+- 0 2566 2527"/>
                  <a:gd name="T27" fmla="*/ 2566 h 146"/>
                  <a:gd name="T28" fmla="+- 0 1152 1138"/>
                  <a:gd name="T29" fmla="*/ T28 w 102"/>
                  <a:gd name="T30" fmla="+- 0 2547 2527"/>
                  <a:gd name="T31" fmla="*/ 2547 h 146"/>
                  <a:gd name="T32" fmla="+- 0 1164 1138"/>
                  <a:gd name="T33" fmla="*/ T32 w 102"/>
                  <a:gd name="T34" fmla="+- 0 2534 2527"/>
                  <a:gd name="T35" fmla="*/ 2534 h 146"/>
                  <a:gd name="T36" fmla="+- 0 1178 1138"/>
                  <a:gd name="T37" fmla="*/ T36 w 102"/>
                  <a:gd name="T38" fmla="+- 0 2527 2527"/>
                  <a:gd name="T39" fmla="*/ 2527 h 146"/>
                  <a:gd name="T40" fmla="+- 0 1203 1138"/>
                  <a:gd name="T41" fmla="*/ T40 w 102"/>
                  <a:gd name="T42" fmla="+- 0 2531 2527"/>
                  <a:gd name="T43" fmla="*/ 2531 h 146"/>
                  <a:gd name="T44" fmla="+- 0 1221 1138"/>
                  <a:gd name="T45" fmla="*/ T44 w 102"/>
                  <a:gd name="T46" fmla="+- 0 2541 2527"/>
                  <a:gd name="T47" fmla="*/ 2541 h 146"/>
                  <a:gd name="T48" fmla="+- 0 1226 1138"/>
                  <a:gd name="T49" fmla="*/ T48 w 102"/>
                  <a:gd name="T50" fmla="+- 0 2548 2527"/>
                  <a:gd name="T51" fmla="*/ 2548 h 146"/>
                  <a:gd name="T52" fmla="+- 0 1196 1138"/>
                  <a:gd name="T53" fmla="*/ T52 w 102"/>
                  <a:gd name="T54" fmla="+- 0 2548 2527"/>
                  <a:gd name="T55" fmla="*/ 2548 h 146"/>
                  <a:gd name="T56" fmla="+- 0 1179 1138"/>
                  <a:gd name="T57" fmla="*/ T56 w 102"/>
                  <a:gd name="T58" fmla="+- 0 2553 2527"/>
                  <a:gd name="T59" fmla="*/ 2553 h 146"/>
                  <a:gd name="T60" fmla="+- 0 1168 1138"/>
                  <a:gd name="T61" fmla="*/ T60 w 102"/>
                  <a:gd name="T62" fmla="+- 0 2568 2527"/>
                  <a:gd name="T63" fmla="*/ 2568 h 146"/>
                  <a:gd name="T64" fmla="+- 0 1164 1138"/>
                  <a:gd name="T65" fmla="*/ T64 w 102"/>
                  <a:gd name="T66" fmla="+- 0 2594 2527"/>
                  <a:gd name="T67" fmla="*/ 2594 h 146"/>
                  <a:gd name="T68" fmla="+- 0 1164 1138"/>
                  <a:gd name="T69" fmla="*/ T68 w 102"/>
                  <a:gd name="T70" fmla="+- 0 2601 2527"/>
                  <a:gd name="T71" fmla="*/ 2601 h 146"/>
                  <a:gd name="T72" fmla="+- 0 1167 1138"/>
                  <a:gd name="T73" fmla="*/ T72 w 102"/>
                  <a:gd name="T74" fmla="+- 0 2631 2527"/>
                  <a:gd name="T75" fmla="*/ 2631 h 146"/>
                  <a:gd name="T76" fmla="+- 0 1176 1138"/>
                  <a:gd name="T77" fmla="*/ T76 w 102"/>
                  <a:gd name="T78" fmla="+- 0 2648 2527"/>
                  <a:gd name="T79" fmla="*/ 2648 h 146"/>
                  <a:gd name="T80" fmla="+- 0 1230 1138"/>
                  <a:gd name="T81" fmla="*/ T80 w 102"/>
                  <a:gd name="T82" fmla="+- 0 2648 2527"/>
                  <a:gd name="T83" fmla="*/ 2648 h 146"/>
                  <a:gd name="T84" fmla="+- 0 1230 1138"/>
                  <a:gd name="T85" fmla="*/ T84 w 102"/>
                  <a:gd name="T86" fmla="+- 0 2649 2527"/>
                  <a:gd name="T87" fmla="*/ 2649 h 146"/>
                  <a:gd name="T88" fmla="+- 0 1218 1138"/>
                  <a:gd name="T89" fmla="*/ T88 w 102"/>
                  <a:gd name="T90" fmla="+- 0 2665 2527"/>
                  <a:gd name="T91" fmla="*/ 2665 h 146"/>
                  <a:gd name="T92" fmla="+- 0 1200 1138"/>
                  <a:gd name="T93" fmla="*/ T92 w 102"/>
                  <a:gd name="T94" fmla="+- 0 2673 2527"/>
                  <a:gd name="T95" fmla="*/ 2673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02" h="146">
                    <a:moveTo>
                      <a:pt x="62" y="146"/>
                    </a:moveTo>
                    <a:lnTo>
                      <a:pt x="38" y="143"/>
                    </a:lnTo>
                    <a:lnTo>
                      <a:pt x="20" y="134"/>
                    </a:lnTo>
                    <a:lnTo>
                      <a:pt x="7" y="118"/>
                    </a:lnTo>
                    <a:lnTo>
                      <a:pt x="0" y="97"/>
                    </a:lnTo>
                    <a:lnTo>
                      <a:pt x="1" y="65"/>
                    </a:lnTo>
                    <a:lnTo>
                      <a:pt x="6" y="39"/>
                    </a:lnTo>
                    <a:lnTo>
                      <a:pt x="14" y="20"/>
                    </a:lnTo>
                    <a:lnTo>
                      <a:pt x="26" y="7"/>
                    </a:lnTo>
                    <a:lnTo>
                      <a:pt x="40" y="0"/>
                    </a:lnTo>
                    <a:lnTo>
                      <a:pt x="65" y="4"/>
                    </a:lnTo>
                    <a:lnTo>
                      <a:pt x="83" y="14"/>
                    </a:lnTo>
                    <a:lnTo>
                      <a:pt x="88" y="21"/>
                    </a:lnTo>
                    <a:lnTo>
                      <a:pt x="58" y="21"/>
                    </a:lnTo>
                    <a:lnTo>
                      <a:pt x="41" y="26"/>
                    </a:lnTo>
                    <a:lnTo>
                      <a:pt x="30" y="41"/>
                    </a:lnTo>
                    <a:lnTo>
                      <a:pt x="26" y="67"/>
                    </a:lnTo>
                    <a:lnTo>
                      <a:pt x="26" y="74"/>
                    </a:lnTo>
                    <a:lnTo>
                      <a:pt x="29" y="104"/>
                    </a:lnTo>
                    <a:lnTo>
                      <a:pt x="38" y="121"/>
                    </a:lnTo>
                    <a:lnTo>
                      <a:pt x="92" y="121"/>
                    </a:lnTo>
                    <a:lnTo>
                      <a:pt x="92" y="122"/>
                    </a:lnTo>
                    <a:lnTo>
                      <a:pt x="80" y="138"/>
                    </a:lnTo>
                    <a:lnTo>
                      <a:pt x="62" y="14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9" name="Freeform 443"/>
              <p:cNvSpPr>
                <a:spLocks/>
              </p:cNvSpPr>
              <p:nvPr/>
            </p:nvSpPr>
            <p:spPr bwMode="auto">
              <a:xfrm>
                <a:off x="1138" y="2527"/>
                <a:ext cx="102" cy="146"/>
              </a:xfrm>
              <a:custGeom>
                <a:avLst/>
                <a:gdLst>
                  <a:gd name="T0" fmla="+- 0 1230 1138"/>
                  <a:gd name="T1" fmla="*/ T0 w 102"/>
                  <a:gd name="T2" fmla="+- 0 2648 2527"/>
                  <a:gd name="T3" fmla="*/ 2648 h 146"/>
                  <a:gd name="T4" fmla="+- 0 1176 1138"/>
                  <a:gd name="T5" fmla="*/ T4 w 102"/>
                  <a:gd name="T6" fmla="+- 0 2648 2527"/>
                  <a:gd name="T7" fmla="*/ 2648 h 146"/>
                  <a:gd name="T8" fmla="+- 0 1196 1138"/>
                  <a:gd name="T9" fmla="*/ T8 w 102"/>
                  <a:gd name="T10" fmla="+- 0 2647 2527"/>
                  <a:gd name="T11" fmla="*/ 2647 h 146"/>
                  <a:gd name="T12" fmla="+- 0 1207 1138"/>
                  <a:gd name="T13" fmla="*/ T12 w 102"/>
                  <a:gd name="T14" fmla="+- 0 2635 2527"/>
                  <a:gd name="T15" fmla="*/ 2635 h 146"/>
                  <a:gd name="T16" fmla="+- 0 1212 1138"/>
                  <a:gd name="T17" fmla="*/ T16 w 102"/>
                  <a:gd name="T18" fmla="+- 0 2614 2527"/>
                  <a:gd name="T19" fmla="*/ 2614 h 146"/>
                  <a:gd name="T20" fmla="+- 0 1211 1138"/>
                  <a:gd name="T21" fmla="*/ T20 w 102"/>
                  <a:gd name="T22" fmla="+- 0 2580 2527"/>
                  <a:gd name="T23" fmla="*/ 2580 h 146"/>
                  <a:gd name="T24" fmla="+- 0 1205 1138"/>
                  <a:gd name="T25" fmla="*/ T24 w 102"/>
                  <a:gd name="T26" fmla="+- 0 2559 2527"/>
                  <a:gd name="T27" fmla="*/ 2559 h 146"/>
                  <a:gd name="T28" fmla="+- 0 1196 1138"/>
                  <a:gd name="T29" fmla="*/ T28 w 102"/>
                  <a:gd name="T30" fmla="+- 0 2548 2527"/>
                  <a:gd name="T31" fmla="*/ 2548 h 146"/>
                  <a:gd name="T32" fmla="+- 0 1226 1138"/>
                  <a:gd name="T33" fmla="*/ T32 w 102"/>
                  <a:gd name="T34" fmla="+- 0 2548 2527"/>
                  <a:gd name="T35" fmla="*/ 2548 h 146"/>
                  <a:gd name="T36" fmla="+- 0 1233 1138"/>
                  <a:gd name="T37" fmla="*/ T36 w 102"/>
                  <a:gd name="T38" fmla="+- 0 2557 2527"/>
                  <a:gd name="T39" fmla="*/ 2557 h 146"/>
                  <a:gd name="T40" fmla="+- 0 1239 1138"/>
                  <a:gd name="T41" fmla="*/ T40 w 102"/>
                  <a:gd name="T42" fmla="+- 0 2579 2527"/>
                  <a:gd name="T43" fmla="*/ 2579 h 146"/>
                  <a:gd name="T44" fmla="+- 0 1240 1138"/>
                  <a:gd name="T45" fmla="*/ T44 w 102"/>
                  <a:gd name="T46" fmla="+- 0 2599 2527"/>
                  <a:gd name="T47" fmla="*/ 2599 h 146"/>
                  <a:gd name="T48" fmla="+- 0 1238 1138"/>
                  <a:gd name="T49" fmla="*/ T48 w 102"/>
                  <a:gd name="T50" fmla="+- 0 2627 2527"/>
                  <a:gd name="T51" fmla="*/ 2627 h 146"/>
                  <a:gd name="T52" fmla="+- 0 1230 1138"/>
                  <a:gd name="T53" fmla="*/ T52 w 102"/>
                  <a:gd name="T54" fmla="+- 0 2648 2527"/>
                  <a:gd name="T55" fmla="*/ 2648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2" h="146">
                    <a:moveTo>
                      <a:pt x="92" y="121"/>
                    </a:moveTo>
                    <a:lnTo>
                      <a:pt x="38" y="121"/>
                    </a:lnTo>
                    <a:lnTo>
                      <a:pt x="58" y="120"/>
                    </a:lnTo>
                    <a:lnTo>
                      <a:pt x="69" y="108"/>
                    </a:lnTo>
                    <a:lnTo>
                      <a:pt x="74" y="87"/>
                    </a:lnTo>
                    <a:lnTo>
                      <a:pt x="73" y="53"/>
                    </a:lnTo>
                    <a:lnTo>
                      <a:pt x="67" y="32"/>
                    </a:lnTo>
                    <a:lnTo>
                      <a:pt x="58" y="21"/>
                    </a:lnTo>
                    <a:lnTo>
                      <a:pt x="88" y="21"/>
                    </a:lnTo>
                    <a:lnTo>
                      <a:pt x="95" y="30"/>
                    </a:lnTo>
                    <a:lnTo>
                      <a:pt x="101" y="52"/>
                    </a:lnTo>
                    <a:lnTo>
                      <a:pt x="102" y="72"/>
                    </a:lnTo>
                    <a:lnTo>
                      <a:pt x="100" y="100"/>
                    </a:lnTo>
                    <a:lnTo>
                      <a:pt x="92" y="1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08" name="Group 444"/>
            <p:cNvGrpSpPr>
              <a:grpSpLocks/>
            </p:cNvGrpSpPr>
            <p:nvPr/>
          </p:nvGrpSpPr>
          <p:grpSpPr bwMode="auto">
            <a:xfrm>
              <a:off x="905" y="2065"/>
              <a:ext cx="98" cy="2"/>
              <a:chOff x="905" y="2065"/>
              <a:chExt cx="98" cy="2"/>
            </a:xfrm>
          </p:grpSpPr>
          <p:sp>
            <p:nvSpPr>
              <p:cNvPr id="1847" name="Freeform 445"/>
              <p:cNvSpPr>
                <a:spLocks/>
              </p:cNvSpPr>
              <p:nvPr/>
            </p:nvSpPr>
            <p:spPr bwMode="auto">
              <a:xfrm>
                <a:off x="905" y="2065"/>
                <a:ext cx="98" cy="2"/>
              </a:xfrm>
              <a:custGeom>
                <a:avLst/>
                <a:gdLst>
                  <a:gd name="T0" fmla="+- 0 905 905"/>
                  <a:gd name="T1" fmla="*/ T0 w 98"/>
                  <a:gd name="T2" fmla="+- 0 1003 905"/>
                  <a:gd name="T3" fmla="*/ T2 w 98"/>
                </a:gdLst>
                <a:ahLst/>
                <a:cxnLst>
                  <a:cxn ang="0">
                    <a:pos x="T1" y="0"/>
                  </a:cxn>
                  <a:cxn ang="0">
                    <a:pos x="T3" y="0"/>
                  </a:cxn>
                </a:cxnLst>
                <a:rect l="0" t="0" r="r" b="b"/>
                <a:pathLst>
                  <a:path w="98">
                    <a:moveTo>
                      <a:pt x="0" y="0"/>
                    </a:moveTo>
                    <a:lnTo>
                      <a:pt x="98" y="0"/>
                    </a:lnTo>
                  </a:path>
                </a:pathLst>
              </a:custGeom>
              <a:noFill/>
              <a:ln w="12213">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09" name="Group 446"/>
            <p:cNvGrpSpPr>
              <a:grpSpLocks/>
            </p:cNvGrpSpPr>
            <p:nvPr/>
          </p:nvGrpSpPr>
          <p:grpSpPr bwMode="auto">
            <a:xfrm>
              <a:off x="1019" y="1992"/>
              <a:ext cx="98" cy="146"/>
              <a:chOff x="1019" y="1992"/>
              <a:chExt cx="98" cy="146"/>
            </a:xfrm>
          </p:grpSpPr>
          <p:sp>
            <p:nvSpPr>
              <p:cNvPr id="1845" name="Freeform 447"/>
              <p:cNvSpPr>
                <a:spLocks/>
              </p:cNvSpPr>
              <p:nvPr/>
            </p:nvSpPr>
            <p:spPr bwMode="auto">
              <a:xfrm>
                <a:off x="1019" y="1992"/>
                <a:ext cx="98" cy="146"/>
              </a:xfrm>
              <a:custGeom>
                <a:avLst/>
                <a:gdLst>
                  <a:gd name="T0" fmla="+- 0 1030 1019"/>
                  <a:gd name="T1" fmla="*/ T0 w 98"/>
                  <a:gd name="T2" fmla="+- 0 2026 1992"/>
                  <a:gd name="T3" fmla="*/ 2026 h 146"/>
                  <a:gd name="T4" fmla="+- 0 1022 1019"/>
                  <a:gd name="T5" fmla="*/ T4 w 98"/>
                  <a:gd name="T6" fmla="+- 0 2007 1992"/>
                  <a:gd name="T7" fmla="*/ 2007 h 146"/>
                  <a:gd name="T8" fmla="+- 0 1038 1019"/>
                  <a:gd name="T9" fmla="*/ T8 w 98"/>
                  <a:gd name="T10" fmla="+- 0 1997 1992"/>
                  <a:gd name="T11" fmla="*/ 1997 h 146"/>
                  <a:gd name="T12" fmla="+- 0 1058 1019"/>
                  <a:gd name="T13" fmla="*/ T12 w 98"/>
                  <a:gd name="T14" fmla="+- 0 1992 1992"/>
                  <a:gd name="T15" fmla="*/ 1992 h 146"/>
                  <a:gd name="T16" fmla="+- 0 1086 1019"/>
                  <a:gd name="T17" fmla="*/ T16 w 98"/>
                  <a:gd name="T18" fmla="+- 0 1997 1992"/>
                  <a:gd name="T19" fmla="*/ 1997 h 146"/>
                  <a:gd name="T20" fmla="+- 0 1104 1019"/>
                  <a:gd name="T21" fmla="*/ T20 w 98"/>
                  <a:gd name="T22" fmla="+- 0 2008 1992"/>
                  <a:gd name="T23" fmla="*/ 2008 h 146"/>
                  <a:gd name="T24" fmla="+- 0 1107 1019"/>
                  <a:gd name="T25" fmla="*/ T24 w 98"/>
                  <a:gd name="T26" fmla="+- 0 2014 1992"/>
                  <a:gd name="T27" fmla="*/ 2014 h 146"/>
                  <a:gd name="T28" fmla="+- 0 1048 1019"/>
                  <a:gd name="T29" fmla="*/ T28 w 98"/>
                  <a:gd name="T30" fmla="+- 0 2014 1992"/>
                  <a:gd name="T31" fmla="*/ 2014 h 146"/>
                  <a:gd name="T32" fmla="+- 0 1037 1019"/>
                  <a:gd name="T33" fmla="*/ T32 w 98"/>
                  <a:gd name="T34" fmla="+- 0 2020 1992"/>
                  <a:gd name="T35" fmla="*/ 2020 h 146"/>
                  <a:gd name="T36" fmla="+- 0 1030 1019"/>
                  <a:gd name="T37" fmla="*/ T36 w 98"/>
                  <a:gd name="T38" fmla="+- 0 2026 1992"/>
                  <a:gd name="T39" fmla="*/ 2026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8" h="146">
                    <a:moveTo>
                      <a:pt x="11" y="34"/>
                    </a:moveTo>
                    <a:lnTo>
                      <a:pt x="3" y="15"/>
                    </a:lnTo>
                    <a:lnTo>
                      <a:pt x="19" y="5"/>
                    </a:lnTo>
                    <a:lnTo>
                      <a:pt x="39" y="0"/>
                    </a:lnTo>
                    <a:lnTo>
                      <a:pt x="67" y="5"/>
                    </a:lnTo>
                    <a:lnTo>
                      <a:pt x="85" y="16"/>
                    </a:lnTo>
                    <a:lnTo>
                      <a:pt x="88" y="22"/>
                    </a:lnTo>
                    <a:lnTo>
                      <a:pt x="29" y="22"/>
                    </a:lnTo>
                    <a:lnTo>
                      <a:pt x="18" y="28"/>
                    </a:lnTo>
                    <a:lnTo>
                      <a:pt x="11" y="3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6" name="Freeform 448"/>
              <p:cNvSpPr>
                <a:spLocks/>
              </p:cNvSpPr>
              <p:nvPr/>
            </p:nvSpPr>
            <p:spPr bwMode="auto">
              <a:xfrm>
                <a:off x="1019" y="1992"/>
                <a:ext cx="98" cy="146"/>
              </a:xfrm>
              <a:custGeom>
                <a:avLst/>
                <a:gdLst>
                  <a:gd name="T0" fmla="+- 0 1117 1019"/>
                  <a:gd name="T1" fmla="*/ T0 w 98"/>
                  <a:gd name="T2" fmla="+- 0 2138 1992"/>
                  <a:gd name="T3" fmla="*/ 2138 h 146"/>
                  <a:gd name="T4" fmla="+- 0 1019 1019"/>
                  <a:gd name="T5" fmla="*/ T4 w 98"/>
                  <a:gd name="T6" fmla="+- 0 2138 1992"/>
                  <a:gd name="T7" fmla="*/ 2138 h 146"/>
                  <a:gd name="T8" fmla="+- 0 1019 1019"/>
                  <a:gd name="T9" fmla="*/ T8 w 98"/>
                  <a:gd name="T10" fmla="+- 0 2121 1992"/>
                  <a:gd name="T11" fmla="*/ 2121 h 146"/>
                  <a:gd name="T12" fmla="+- 0 1036 1019"/>
                  <a:gd name="T13" fmla="*/ T12 w 98"/>
                  <a:gd name="T14" fmla="+- 0 2106 1992"/>
                  <a:gd name="T15" fmla="*/ 2106 h 146"/>
                  <a:gd name="T16" fmla="+- 0 1057 1019"/>
                  <a:gd name="T17" fmla="*/ T16 w 98"/>
                  <a:gd name="T18" fmla="+- 0 2086 1992"/>
                  <a:gd name="T19" fmla="*/ 2086 h 146"/>
                  <a:gd name="T20" fmla="+- 0 1073 1019"/>
                  <a:gd name="T21" fmla="*/ T20 w 98"/>
                  <a:gd name="T22" fmla="+- 0 2069 1992"/>
                  <a:gd name="T23" fmla="*/ 2069 h 146"/>
                  <a:gd name="T24" fmla="+- 0 1082 1019"/>
                  <a:gd name="T25" fmla="*/ T24 w 98"/>
                  <a:gd name="T26" fmla="+- 0 2055 1992"/>
                  <a:gd name="T27" fmla="*/ 2055 h 146"/>
                  <a:gd name="T28" fmla="+- 0 1086 1019"/>
                  <a:gd name="T29" fmla="*/ T28 w 98"/>
                  <a:gd name="T30" fmla="+- 0 2041 1992"/>
                  <a:gd name="T31" fmla="*/ 2041 h 146"/>
                  <a:gd name="T32" fmla="+- 0 1086 1019"/>
                  <a:gd name="T33" fmla="*/ T32 w 98"/>
                  <a:gd name="T34" fmla="+- 0 2025 1992"/>
                  <a:gd name="T35" fmla="*/ 2025 h 146"/>
                  <a:gd name="T36" fmla="+- 0 1080 1019"/>
                  <a:gd name="T37" fmla="*/ T36 w 98"/>
                  <a:gd name="T38" fmla="+- 0 2014 1992"/>
                  <a:gd name="T39" fmla="*/ 2014 h 146"/>
                  <a:gd name="T40" fmla="+- 0 1107 1019"/>
                  <a:gd name="T41" fmla="*/ T40 w 98"/>
                  <a:gd name="T42" fmla="+- 0 2014 1992"/>
                  <a:gd name="T43" fmla="*/ 2014 h 146"/>
                  <a:gd name="T44" fmla="+- 0 1113 1019"/>
                  <a:gd name="T45" fmla="*/ T44 w 98"/>
                  <a:gd name="T46" fmla="+- 0 2025 1992"/>
                  <a:gd name="T47" fmla="*/ 2025 h 146"/>
                  <a:gd name="T48" fmla="+- 0 1111 1019"/>
                  <a:gd name="T49" fmla="*/ T48 w 98"/>
                  <a:gd name="T50" fmla="+- 0 2047 1992"/>
                  <a:gd name="T51" fmla="*/ 2047 h 146"/>
                  <a:gd name="T52" fmla="+- 0 1104 1019"/>
                  <a:gd name="T53" fmla="*/ T52 w 98"/>
                  <a:gd name="T54" fmla="+- 0 2065 1992"/>
                  <a:gd name="T55" fmla="*/ 2065 h 146"/>
                  <a:gd name="T56" fmla="+- 0 1093 1019"/>
                  <a:gd name="T57" fmla="*/ T56 w 98"/>
                  <a:gd name="T58" fmla="+- 0 2081 1992"/>
                  <a:gd name="T59" fmla="*/ 2081 h 146"/>
                  <a:gd name="T60" fmla="+- 0 1079 1019"/>
                  <a:gd name="T61" fmla="*/ T60 w 98"/>
                  <a:gd name="T62" fmla="+- 0 2096 1992"/>
                  <a:gd name="T63" fmla="*/ 2096 h 146"/>
                  <a:gd name="T64" fmla="+- 0 1058 1019"/>
                  <a:gd name="T65" fmla="*/ T64 w 98"/>
                  <a:gd name="T66" fmla="+- 0 2115 1992"/>
                  <a:gd name="T67" fmla="*/ 2115 h 146"/>
                  <a:gd name="T68" fmla="+- 0 1058 1019"/>
                  <a:gd name="T69" fmla="*/ T68 w 98"/>
                  <a:gd name="T70" fmla="+- 0 2116 1992"/>
                  <a:gd name="T71" fmla="*/ 2116 h 146"/>
                  <a:gd name="T72" fmla="+- 0 1117 1019"/>
                  <a:gd name="T73" fmla="*/ T72 w 98"/>
                  <a:gd name="T74" fmla="+- 0 2116 1992"/>
                  <a:gd name="T75" fmla="*/ 2116 h 146"/>
                  <a:gd name="T76" fmla="+- 0 1117 1019"/>
                  <a:gd name="T77" fmla="*/ T76 w 98"/>
                  <a:gd name="T78" fmla="+- 0 2138 1992"/>
                  <a:gd name="T79" fmla="*/ 2138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98" h="146">
                    <a:moveTo>
                      <a:pt x="98" y="146"/>
                    </a:moveTo>
                    <a:lnTo>
                      <a:pt x="0" y="146"/>
                    </a:lnTo>
                    <a:lnTo>
                      <a:pt x="0" y="129"/>
                    </a:lnTo>
                    <a:lnTo>
                      <a:pt x="17" y="114"/>
                    </a:lnTo>
                    <a:lnTo>
                      <a:pt x="38" y="94"/>
                    </a:lnTo>
                    <a:lnTo>
                      <a:pt x="54" y="77"/>
                    </a:lnTo>
                    <a:lnTo>
                      <a:pt x="63" y="63"/>
                    </a:lnTo>
                    <a:lnTo>
                      <a:pt x="67" y="49"/>
                    </a:lnTo>
                    <a:lnTo>
                      <a:pt x="67" y="33"/>
                    </a:lnTo>
                    <a:lnTo>
                      <a:pt x="61" y="22"/>
                    </a:lnTo>
                    <a:lnTo>
                      <a:pt x="88" y="22"/>
                    </a:lnTo>
                    <a:lnTo>
                      <a:pt x="94" y="33"/>
                    </a:lnTo>
                    <a:lnTo>
                      <a:pt x="92" y="55"/>
                    </a:lnTo>
                    <a:lnTo>
                      <a:pt x="85" y="73"/>
                    </a:lnTo>
                    <a:lnTo>
                      <a:pt x="74" y="89"/>
                    </a:lnTo>
                    <a:lnTo>
                      <a:pt x="60" y="104"/>
                    </a:lnTo>
                    <a:lnTo>
                      <a:pt x="39" y="123"/>
                    </a:lnTo>
                    <a:lnTo>
                      <a:pt x="39" y="124"/>
                    </a:lnTo>
                    <a:lnTo>
                      <a:pt x="98" y="124"/>
                    </a:lnTo>
                    <a:lnTo>
                      <a:pt x="98" y="14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10" name="Group 449"/>
            <p:cNvGrpSpPr>
              <a:grpSpLocks/>
            </p:cNvGrpSpPr>
            <p:nvPr/>
          </p:nvGrpSpPr>
          <p:grpSpPr bwMode="auto">
            <a:xfrm>
              <a:off x="1138" y="1993"/>
              <a:ext cx="102" cy="146"/>
              <a:chOff x="1138" y="1993"/>
              <a:chExt cx="102" cy="146"/>
            </a:xfrm>
          </p:grpSpPr>
          <p:sp>
            <p:nvSpPr>
              <p:cNvPr id="1843" name="Freeform 450"/>
              <p:cNvSpPr>
                <a:spLocks/>
              </p:cNvSpPr>
              <p:nvPr/>
            </p:nvSpPr>
            <p:spPr bwMode="auto">
              <a:xfrm>
                <a:off x="1138" y="1993"/>
                <a:ext cx="102" cy="146"/>
              </a:xfrm>
              <a:custGeom>
                <a:avLst/>
                <a:gdLst>
                  <a:gd name="T0" fmla="+- 0 1200 1138"/>
                  <a:gd name="T1" fmla="*/ T0 w 102"/>
                  <a:gd name="T2" fmla="+- 0 2139 1993"/>
                  <a:gd name="T3" fmla="*/ 2139 h 146"/>
                  <a:gd name="T4" fmla="+- 0 1176 1138"/>
                  <a:gd name="T5" fmla="*/ T4 w 102"/>
                  <a:gd name="T6" fmla="+- 0 2136 1993"/>
                  <a:gd name="T7" fmla="*/ 2136 h 146"/>
                  <a:gd name="T8" fmla="+- 0 1158 1138"/>
                  <a:gd name="T9" fmla="*/ T8 w 102"/>
                  <a:gd name="T10" fmla="+- 0 2127 1993"/>
                  <a:gd name="T11" fmla="*/ 2127 h 146"/>
                  <a:gd name="T12" fmla="+- 0 1145 1138"/>
                  <a:gd name="T13" fmla="*/ T12 w 102"/>
                  <a:gd name="T14" fmla="+- 0 2111 1993"/>
                  <a:gd name="T15" fmla="*/ 2111 h 146"/>
                  <a:gd name="T16" fmla="+- 0 1138 1138"/>
                  <a:gd name="T17" fmla="*/ T16 w 102"/>
                  <a:gd name="T18" fmla="+- 0 2090 1993"/>
                  <a:gd name="T19" fmla="*/ 2090 h 146"/>
                  <a:gd name="T20" fmla="+- 0 1139 1138"/>
                  <a:gd name="T21" fmla="*/ T20 w 102"/>
                  <a:gd name="T22" fmla="+- 0 2057 1993"/>
                  <a:gd name="T23" fmla="*/ 2057 h 146"/>
                  <a:gd name="T24" fmla="+- 0 1144 1138"/>
                  <a:gd name="T25" fmla="*/ T24 w 102"/>
                  <a:gd name="T26" fmla="+- 0 2031 1993"/>
                  <a:gd name="T27" fmla="*/ 2031 h 146"/>
                  <a:gd name="T28" fmla="+- 0 1152 1138"/>
                  <a:gd name="T29" fmla="*/ T28 w 102"/>
                  <a:gd name="T30" fmla="+- 0 2012 1993"/>
                  <a:gd name="T31" fmla="*/ 2012 h 146"/>
                  <a:gd name="T32" fmla="+- 0 1164 1138"/>
                  <a:gd name="T33" fmla="*/ T32 w 102"/>
                  <a:gd name="T34" fmla="+- 0 2000 1993"/>
                  <a:gd name="T35" fmla="*/ 2000 h 146"/>
                  <a:gd name="T36" fmla="+- 0 1178 1138"/>
                  <a:gd name="T37" fmla="*/ T36 w 102"/>
                  <a:gd name="T38" fmla="+- 0 1993 1993"/>
                  <a:gd name="T39" fmla="*/ 1993 h 146"/>
                  <a:gd name="T40" fmla="+- 0 1203 1138"/>
                  <a:gd name="T41" fmla="*/ T40 w 102"/>
                  <a:gd name="T42" fmla="+- 0 1996 1993"/>
                  <a:gd name="T43" fmla="*/ 1996 h 146"/>
                  <a:gd name="T44" fmla="+- 0 1221 1138"/>
                  <a:gd name="T45" fmla="*/ T44 w 102"/>
                  <a:gd name="T46" fmla="+- 0 2007 1993"/>
                  <a:gd name="T47" fmla="*/ 2007 h 146"/>
                  <a:gd name="T48" fmla="+- 0 1226 1138"/>
                  <a:gd name="T49" fmla="*/ T48 w 102"/>
                  <a:gd name="T50" fmla="+- 0 2014 1993"/>
                  <a:gd name="T51" fmla="*/ 2014 h 146"/>
                  <a:gd name="T52" fmla="+- 0 1196 1138"/>
                  <a:gd name="T53" fmla="*/ T52 w 102"/>
                  <a:gd name="T54" fmla="+- 0 2014 1993"/>
                  <a:gd name="T55" fmla="*/ 2014 h 146"/>
                  <a:gd name="T56" fmla="+- 0 1179 1138"/>
                  <a:gd name="T57" fmla="*/ T56 w 102"/>
                  <a:gd name="T58" fmla="+- 0 2018 1993"/>
                  <a:gd name="T59" fmla="*/ 2018 h 146"/>
                  <a:gd name="T60" fmla="+- 0 1168 1138"/>
                  <a:gd name="T61" fmla="*/ T60 w 102"/>
                  <a:gd name="T62" fmla="+- 0 2034 1993"/>
                  <a:gd name="T63" fmla="*/ 2034 h 146"/>
                  <a:gd name="T64" fmla="+- 0 1164 1138"/>
                  <a:gd name="T65" fmla="*/ T64 w 102"/>
                  <a:gd name="T66" fmla="+- 0 2060 1993"/>
                  <a:gd name="T67" fmla="*/ 2060 h 146"/>
                  <a:gd name="T68" fmla="+- 0 1164 1138"/>
                  <a:gd name="T69" fmla="*/ T68 w 102"/>
                  <a:gd name="T70" fmla="+- 0 2066 1993"/>
                  <a:gd name="T71" fmla="*/ 2066 h 146"/>
                  <a:gd name="T72" fmla="+- 0 1167 1138"/>
                  <a:gd name="T73" fmla="*/ T72 w 102"/>
                  <a:gd name="T74" fmla="+- 0 2096 1993"/>
                  <a:gd name="T75" fmla="*/ 2096 h 146"/>
                  <a:gd name="T76" fmla="+- 0 1176 1138"/>
                  <a:gd name="T77" fmla="*/ T76 w 102"/>
                  <a:gd name="T78" fmla="+- 0 2114 1993"/>
                  <a:gd name="T79" fmla="*/ 2114 h 146"/>
                  <a:gd name="T80" fmla="+- 0 1230 1138"/>
                  <a:gd name="T81" fmla="*/ T80 w 102"/>
                  <a:gd name="T82" fmla="+- 0 2114 1993"/>
                  <a:gd name="T83" fmla="*/ 2114 h 146"/>
                  <a:gd name="T84" fmla="+- 0 1230 1138"/>
                  <a:gd name="T85" fmla="*/ T84 w 102"/>
                  <a:gd name="T86" fmla="+- 0 2115 1993"/>
                  <a:gd name="T87" fmla="*/ 2115 h 146"/>
                  <a:gd name="T88" fmla="+- 0 1218 1138"/>
                  <a:gd name="T89" fmla="*/ T88 w 102"/>
                  <a:gd name="T90" fmla="+- 0 2130 1993"/>
                  <a:gd name="T91" fmla="*/ 2130 h 146"/>
                  <a:gd name="T92" fmla="+- 0 1200 1138"/>
                  <a:gd name="T93" fmla="*/ T92 w 102"/>
                  <a:gd name="T94" fmla="+- 0 2139 1993"/>
                  <a:gd name="T95" fmla="*/ 2139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02" h="146">
                    <a:moveTo>
                      <a:pt x="62" y="146"/>
                    </a:moveTo>
                    <a:lnTo>
                      <a:pt x="38" y="143"/>
                    </a:lnTo>
                    <a:lnTo>
                      <a:pt x="20" y="134"/>
                    </a:lnTo>
                    <a:lnTo>
                      <a:pt x="7" y="118"/>
                    </a:lnTo>
                    <a:lnTo>
                      <a:pt x="0" y="97"/>
                    </a:lnTo>
                    <a:lnTo>
                      <a:pt x="1" y="64"/>
                    </a:lnTo>
                    <a:lnTo>
                      <a:pt x="6" y="38"/>
                    </a:lnTo>
                    <a:lnTo>
                      <a:pt x="14" y="19"/>
                    </a:lnTo>
                    <a:lnTo>
                      <a:pt x="26" y="7"/>
                    </a:lnTo>
                    <a:lnTo>
                      <a:pt x="40" y="0"/>
                    </a:lnTo>
                    <a:lnTo>
                      <a:pt x="65" y="3"/>
                    </a:lnTo>
                    <a:lnTo>
                      <a:pt x="83" y="14"/>
                    </a:lnTo>
                    <a:lnTo>
                      <a:pt x="88" y="21"/>
                    </a:lnTo>
                    <a:lnTo>
                      <a:pt x="58" y="21"/>
                    </a:lnTo>
                    <a:lnTo>
                      <a:pt x="41" y="25"/>
                    </a:lnTo>
                    <a:lnTo>
                      <a:pt x="30" y="41"/>
                    </a:lnTo>
                    <a:lnTo>
                      <a:pt x="26" y="67"/>
                    </a:lnTo>
                    <a:lnTo>
                      <a:pt x="26" y="73"/>
                    </a:lnTo>
                    <a:lnTo>
                      <a:pt x="29" y="103"/>
                    </a:lnTo>
                    <a:lnTo>
                      <a:pt x="38" y="121"/>
                    </a:lnTo>
                    <a:lnTo>
                      <a:pt x="92" y="121"/>
                    </a:lnTo>
                    <a:lnTo>
                      <a:pt x="92" y="122"/>
                    </a:lnTo>
                    <a:lnTo>
                      <a:pt x="80" y="137"/>
                    </a:lnTo>
                    <a:lnTo>
                      <a:pt x="62" y="14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4" name="Freeform 451"/>
              <p:cNvSpPr>
                <a:spLocks/>
              </p:cNvSpPr>
              <p:nvPr/>
            </p:nvSpPr>
            <p:spPr bwMode="auto">
              <a:xfrm>
                <a:off x="1138" y="1993"/>
                <a:ext cx="102" cy="146"/>
              </a:xfrm>
              <a:custGeom>
                <a:avLst/>
                <a:gdLst>
                  <a:gd name="T0" fmla="+- 0 1230 1138"/>
                  <a:gd name="T1" fmla="*/ T0 w 102"/>
                  <a:gd name="T2" fmla="+- 0 2114 1993"/>
                  <a:gd name="T3" fmla="*/ 2114 h 146"/>
                  <a:gd name="T4" fmla="+- 0 1176 1138"/>
                  <a:gd name="T5" fmla="*/ T4 w 102"/>
                  <a:gd name="T6" fmla="+- 0 2114 1993"/>
                  <a:gd name="T7" fmla="*/ 2114 h 146"/>
                  <a:gd name="T8" fmla="+- 0 1196 1138"/>
                  <a:gd name="T9" fmla="*/ T8 w 102"/>
                  <a:gd name="T10" fmla="+- 0 2113 1993"/>
                  <a:gd name="T11" fmla="*/ 2113 h 146"/>
                  <a:gd name="T12" fmla="+- 0 1207 1138"/>
                  <a:gd name="T13" fmla="*/ T12 w 102"/>
                  <a:gd name="T14" fmla="+- 0 2101 1993"/>
                  <a:gd name="T15" fmla="*/ 2101 h 146"/>
                  <a:gd name="T16" fmla="+- 0 1212 1138"/>
                  <a:gd name="T17" fmla="*/ T16 w 102"/>
                  <a:gd name="T18" fmla="+- 0 2080 1993"/>
                  <a:gd name="T19" fmla="*/ 2080 h 146"/>
                  <a:gd name="T20" fmla="+- 0 1211 1138"/>
                  <a:gd name="T21" fmla="*/ T20 w 102"/>
                  <a:gd name="T22" fmla="+- 0 2046 1993"/>
                  <a:gd name="T23" fmla="*/ 2046 h 146"/>
                  <a:gd name="T24" fmla="+- 0 1205 1138"/>
                  <a:gd name="T25" fmla="*/ T24 w 102"/>
                  <a:gd name="T26" fmla="+- 0 2025 1993"/>
                  <a:gd name="T27" fmla="*/ 2025 h 146"/>
                  <a:gd name="T28" fmla="+- 0 1196 1138"/>
                  <a:gd name="T29" fmla="*/ T28 w 102"/>
                  <a:gd name="T30" fmla="+- 0 2014 1993"/>
                  <a:gd name="T31" fmla="*/ 2014 h 146"/>
                  <a:gd name="T32" fmla="+- 0 1226 1138"/>
                  <a:gd name="T33" fmla="*/ T32 w 102"/>
                  <a:gd name="T34" fmla="+- 0 2014 1993"/>
                  <a:gd name="T35" fmla="*/ 2014 h 146"/>
                  <a:gd name="T36" fmla="+- 0 1233 1138"/>
                  <a:gd name="T37" fmla="*/ T36 w 102"/>
                  <a:gd name="T38" fmla="+- 0 2023 1993"/>
                  <a:gd name="T39" fmla="*/ 2023 h 146"/>
                  <a:gd name="T40" fmla="+- 0 1239 1138"/>
                  <a:gd name="T41" fmla="*/ T40 w 102"/>
                  <a:gd name="T42" fmla="+- 0 2044 1993"/>
                  <a:gd name="T43" fmla="*/ 2044 h 146"/>
                  <a:gd name="T44" fmla="+- 0 1240 1138"/>
                  <a:gd name="T45" fmla="*/ T44 w 102"/>
                  <a:gd name="T46" fmla="+- 0 2065 1993"/>
                  <a:gd name="T47" fmla="*/ 2065 h 146"/>
                  <a:gd name="T48" fmla="+- 0 1238 1138"/>
                  <a:gd name="T49" fmla="*/ T48 w 102"/>
                  <a:gd name="T50" fmla="+- 0 2093 1993"/>
                  <a:gd name="T51" fmla="*/ 2093 h 146"/>
                  <a:gd name="T52" fmla="+- 0 1230 1138"/>
                  <a:gd name="T53" fmla="*/ T52 w 102"/>
                  <a:gd name="T54" fmla="+- 0 2114 1993"/>
                  <a:gd name="T55" fmla="*/ 2114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2" h="146">
                    <a:moveTo>
                      <a:pt x="92" y="121"/>
                    </a:moveTo>
                    <a:lnTo>
                      <a:pt x="38" y="121"/>
                    </a:lnTo>
                    <a:lnTo>
                      <a:pt x="58" y="120"/>
                    </a:lnTo>
                    <a:lnTo>
                      <a:pt x="69" y="108"/>
                    </a:lnTo>
                    <a:lnTo>
                      <a:pt x="74" y="87"/>
                    </a:lnTo>
                    <a:lnTo>
                      <a:pt x="73" y="53"/>
                    </a:lnTo>
                    <a:lnTo>
                      <a:pt x="67" y="32"/>
                    </a:lnTo>
                    <a:lnTo>
                      <a:pt x="58" y="21"/>
                    </a:lnTo>
                    <a:lnTo>
                      <a:pt x="88" y="21"/>
                    </a:lnTo>
                    <a:lnTo>
                      <a:pt x="95" y="30"/>
                    </a:lnTo>
                    <a:lnTo>
                      <a:pt x="101" y="51"/>
                    </a:lnTo>
                    <a:lnTo>
                      <a:pt x="102" y="72"/>
                    </a:lnTo>
                    <a:lnTo>
                      <a:pt x="100" y="100"/>
                    </a:lnTo>
                    <a:lnTo>
                      <a:pt x="92" y="1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11" name="Group 452"/>
            <p:cNvGrpSpPr>
              <a:grpSpLocks/>
            </p:cNvGrpSpPr>
            <p:nvPr/>
          </p:nvGrpSpPr>
          <p:grpSpPr bwMode="auto">
            <a:xfrm>
              <a:off x="1150" y="1459"/>
              <a:ext cx="102" cy="146"/>
              <a:chOff x="1150" y="1459"/>
              <a:chExt cx="102" cy="146"/>
            </a:xfrm>
          </p:grpSpPr>
          <p:sp>
            <p:nvSpPr>
              <p:cNvPr id="1841" name="Freeform 453"/>
              <p:cNvSpPr>
                <a:spLocks/>
              </p:cNvSpPr>
              <p:nvPr/>
            </p:nvSpPr>
            <p:spPr bwMode="auto">
              <a:xfrm>
                <a:off x="1150" y="1459"/>
                <a:ext cx="102" cy="146"/>
              </a:xfrm>
              <a:custGeom>
                <a:avLst/>
                <a:gdLst>
                  <a:gd name="T0" fmla="+- 0 1212 1150"/>
                  <a:gd name="T1" fmla="*/ T0 w 102"/>
                  <a:gd name="T2" fmla="+- 0 1605 1459"/>
                  <a:gd name="T3" fmla="*/ 1605 h 146"/>
                  <a:gd name="T4" fmla="+- 0 1187 1150"/>
                  <a:gd name="T5" fmla="*/ T4 w 102"/>
                  <a:gd name="T6" fmla="+- 0 1602 1459"/>
                  <a:gd name="T7" fmla="*/ 1602 h 146"/>
                  <a:gd name="T8" fmla="+- 0 1169 1150"/>
                  <a:gd name="T9" fmla="*/ T8 w 102"/>
                  <a:gd name="T10" fmla="+- 0 1592 1459"/>
                  <a:gd name="T11" fmla="*/ 1592 h 146"/>
                  <a:gd name="T12" fmla="+- 0 1157 1150"/>
                  <a:gd name="T13" fmla="*/ T12 w 102"/>
                  <a:gd name="T14" fmla="+- 0 1577 1459"/>
                  <a:gd name="T15" fmla="*/ 1577 h 146"/>
                  <a:gd name="T16" fmla="+- 0 1150 1150"/>
                  <a:gd name="T17" fmla="*/ T16 w 102"/>
                  <a:gd name="T18" fmla="+- 0 1556 1459"/>
                  <a:gd name="T19" fmla="*/ 1556 h 146"/>
                  <a:gd name="T20" fmla="+- 0 1151 1150"/>
                  <a:gd name="T21" fmla="*/ T20 w 102"/>
                  <a:gd name="T22" fmla="+- 0 1523 1459"/>
                  <a:gd name="T23" fmla="*/ 1523 h 146"/>
                  <a:gd name="T24" fmla="+- 0 1155 1150"/>
                  <a:gd name="T25" fmla="*/ T24 w 102"/>
                  <a:gd name="T26" fmla="+- 0 1497 1459"/>
                  <a:gd name="T27" fmla="*/ 1497 h 146"/>
                  <a:gd name="T28" fmla="+- 0 1164 1150"/>
                  <a:gd name="T29" fmla="*/ T28 w 102"/>
                  <a:gd name="T30" fmla="+- 0 1478 1459"/>
                  <a:gd name="T31" fmla="*/ 1478 h 146"/>
                  <a:gd name="T32" fmla="+- 0 1175 1150"/>
                  <a:gd name="T33" fmla="*/ T32 w 102"/>
                  <a:gd name="T34" fmla="+- 0 1465 1459"/>
                  <a:gd name="T35" fmla="*/ 1465 h 146"/>
                  <a:gd name="T36" fmla="+- 0 1190 1150"/>
                  <a:gd name="T37" fmla="*/ T36 w 102"/>
                  <a:gd name="T38" fmla="+- 0 1459 1459"/>
                  <a:gd name="T39" fmla="*/ 1459 h 146"/>
                  <a:gd name="T40" fmla="+- 0 1215 1150"/>
                  <a:gd name="T41" fmla="*/ T40 w 102"/>
                  <a:gd name="T42" fmla="+- 0 1462 1459"/>
                  <a:gd name="T43" fmla="*/ 1462 h 146"/>
                  <a:gd name="T44" fmla="+- 0 1232 1150"/>
                  <a:gd name="T45" fmla="*/ T44 w 102"/>
                  <a:gd name="T46" fmla="+- 0 1472 1459"/>
                  <a:gd name="T47" fmla="*/ 1472 h 146"/>
                  <a:gd name="T48" fmla="+- 0 1238 1150"/>
                  <a:gd name="T49" fmla="*/ T48 w 102"/>
                  <a:gd name="T50" fmla="+- 0 1480 1459"/>
                  <a:gd name="T51" fmla="*/ 1480 h 146"/>
                  <a:gd name="T52" fmla="+- 0 1207 1150"/>
                  <a:gd name="T53" fmla="*/ T52 w 102"/>
                  <a:gd name="T54" fmla="+- 0 1480 1459"/>
                  <a:gd name="T55" fmla="*/ 1480 h 146"/>
                  <a:gd name="T56" fmla="+- 0 1190 1150"/>
                  <a:gd name="T57" fmla="*/ T56 w 102"/>
                  <a:gd name="T58" fmla="+- 0 1484 1459"/>
                  <a:gd name="T59" fmla="*/ 1484 h 146"/>
                  <a:gd name="T60" fmla="+- 0 1180 1150"/>
                  <a:gd name="T61" fmla="*/ T60 w 102"/>
                  <a:gd name="T62" fmla="+- 0 1500 1459"/>
                  <a:gd name="T63" fmla="*/ 1500 h 146"/>
                  <a:gd name="T64" fmla="+- 0 1175 1150"/>
                  <a:gd name="T65" fmla="*/ T64 w 102"/>
                  <a:gd name="T66" fmla="+- 0 1526 1459"/>
                  <a:gd name="T67" fmla="*/ 1526 h 146"/>
                  <a:gd name="T68" fmla="+- 0 1175 1150"/>
                  <a:gd name="T69" fmla="*/ T68 w 102"/>
                  <a:gd name="T70" fmla="+- 0 1532 1459"/>
                  <a:gd name="T71" fmla="*/ 1532 h 146"/>
                  <a:gd name="T72" fmla="+- 0 1178 1150"/>
                  <a:gd name="T73" fmla="*/ T72 w 102"/>
                  <a:gd name="T74" fmla="+- 0 1562 1459"/>
                  <a:gd name="T75" fmla="*/ 1562 h 146"/>
                  <a:gd name="T76" fmla="+- 0 1187 1150"/>
                  <a:gd name="T77" fmla="*/ T76 w 102"/>
                  <a:gd name="T78" fmla="+- 0 1580 1459"/>
                  <a:gd name="T79" fmla="*/ 1580 h 146"/>
                  <a:gd name="T80" fmla="+- 0 1242 1150"/>
                  <a:gd name="T81" fmla="*/ T80 w 102"/>
                  <a:gd name="T82" fmla="+- 0 1580 1459"/>
                  <a:gd name="T83" fmla="*/ 1580 h 146"/>
                  <a:gd name="T84" fmla="+- 0 1242 1150"/>
                  <a:gd name="T85" fmla="*/ T84 w 102"/>
                  <a:gd name="T86" fmla="+- 0 1581 1459"/>
                  <a:gd name="T87" fmla="*/ 1581 h 146"/>
                  <a:gd name="T88" fmla="+- 0 1229 1150"/>
                  <a:gd name="T89" fmla="*/ T88 w 102"/>
                  <a:gd name="T90" fmla="+- 0 1596 1459"/>
                  <a:gd name="T91" fmla="*/ 1596 h 146"/>
                  <a:gd name="T92" fmla="+- 0 1212 1150"/>
                  <a:gd name="T93" fmla="*/ T92 w 102"/>
                  <a:gd name="T94" fmla="+- 0 1605 1459"/>
                  <a:gd name="T95" fmla="*/ 1605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02" h="146">
                    <a:moveTo>
                      <a:pt x="62" y="146"/>
                    </a:moveTo>
                    <a:lnTo>
                      <a:pt x="37" y="143"/>
                    </a:lnTo>
                    <a:lnTo>
                      <a:pt x="19" y="133"/>
                    </a:lnTo>
                    <a:lnTo>
                      <a:pt x="7" y="118"/>
                    </a:lnTo>
                    <a:lnTo>
                      <a:pt x="0" y="97"/>
                    </a:lnTo>
                    <a:lnTo>
                      <a:pt x="1" y="64"/>
                    </a:lnTo>
                    <a:lnTo>
                      <a:pt x="5" y="38"/>
                    </a:lnTo>
                    <a:lnTo>
                      <a:pt x="14" y="19"/>
                    </a:lnTo>
                    <a:lnTo>
                      <a:pt x="25" y="6"/>
                    </a:lnTo>
                    <a:lnTo>
                      <a:pt x="40" y="0"/>
                    </a:lnTo>
                    <a:lnTo>
                      <a:pt x="65" y="3"/>
                    </a:lnTo>
                    <a:lnTo>
                      <a:pt x="82" y="13"/>
                    </a:lnTo>
                    <a:lnTo>
                      <a:pt x="88" y="21"/>
                    </a:lnTo>
                    <a:lnTo>
                      <a:pt x="57" y="21"/>
                    </a:lnTo>
                    <a:lnTo>
                      <a:pt x="40" y="25"/>
                    </a:lnTo>
                    <a:lnTo>
                      <a:pt x="30" y="41"/>
                    </a:lnTo>
                    <a:lnTo>
                      <a:pt x="25" y="67"/>
                    </a:lnTo>
                    <a:lnTo>
                      <a:pt x="25" y="73"/>
                    </a:lnTo>
                    <a:lnTo>
                      <a:pt x="28" y="103"/>
                    </a:lnTo>
                    <a:lnTo>
                      <a:pt x="37" y="121"/>
                    </a:lnTo>
                    <a:lnTo>
                      <a:pt x="92" y="121"/>
                    </a:lnTo>
                    <a:lnTo>
                      <a:pt x="92" y="122"/>
                    </a:lnTo>
                    <a:lnTo>
                      <a:pt x="79" y="137"/>
                    </a:lnTo>
                    <a:lnTo>
                      <a:pt x="62" y="14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2" name="Freeform 454"/>
              <p:cNvSpPr>
                <a:spLocks/>
              </p:cNvSpPr>
              <p:nvPr/>
            </p:nvSpPr>
            <p:spPr bwMode="auto">
              <a:xfrm>
                <a:off x="1150" y="1459"/>
                <a:ext cx="102" cy="146"/>
              </a:xfrm>
              <a:custGeom>
                <a:avLst/>
                <a:gdLst>
                  <a:gd name="T0" fmla="+- 0 1242 1150"/>
                  <a:gd name="T1" fmla="*/ T0 w 102"/>
                  <a:gd name="T2" fmla="+- 0 1580 1459"/>
                  <a:gd name="T3" fmla="*/ 1580 h 146"/>
                  <a:gd name="T4" fmla="+- 0 1187 1150"/>
                  <a:gd name="T5" fmla="*/ T4 w 102"/>
                  <a:gd name="T6" fmla="+- 0 1580 1459"/>
                  <a:gd name="T7" fmla="*/ 1580 h 146"/>
                  <a:gd name="T8" fmla="+- 0 1207 1150"/>
                  <a:gd name="T9" fmla="*/ T8 w 102"/>
                  <a:gd name="T10" fmla="+- 0 1579 1459"/>
                  <a:gd name="T11" fmla="*/ 1579 h 146"/>
                  <a:gd name="T12" fmla="+- 0 1219 1150"/>
                  <a:gd name="T13" fmla="*/ T12 w 102"/>
                  <a:gd name="T14" fmla="+- 0 1567 1459"/>
                  <a:gd name="T15" fmla="*/ 1567 h 146"/>
                  <a:gd name="T16" fmla="+- 0 1224 1150"/>
                  <a:gd name="T17" fmla="*/ T16 w 102"/>
                  <a:gd name="T18" fmla="+- 0 1545 1459"/>
                  <a:gd name="T19" fmla="*/ 1545 h 146"/>
                  <a:gd name="T20" fmla="+- 0 1222 1150"/>
                  <a:gd name="T21" fmla="*/ T20 w 102"/>
                  <a:gd name="T22" fmla="+- 0 1512 1459"/>
                  <a:gd name="T23" fmla="*/ 1512 h 146"/>
                  <a:gd name="T24" fmla="+- 0 1217 1150"/>
                  <a:gd name="T25" fmla="*/ T24 w 102"/>
                  <a:gd name="T26" fmla="+- 0 1491 1459"/>
                  <a:gd name="T27" fmla="*/ 1491 h 146"/>
                  <a:gd name="T28" fmla="+- 0 1207 1150"/>
                  <a:gd name="T29" fmla="*/ T28 w 102"/>
                  <a:gd name="T30" fmla="+- 0 1480 1459"/>
                  <a:gd name="T31" fmla="*/ 1480 h 146"/>
                  <a:gd name="T32" fmla="+- 0 1238 1150"/>
                  <a:gd name="T33" fmla="*/ T32 w 102"/>
                  <a:gd name="T34" fmla="+- 0 1480 1459"/>
                  <a:gd name="T35" fmla="*/ 1480 h 146"/>
                  <a:gd name="T36" fmla="+- 0 1244 1150"/>
                  <a:gd name="T37" fmla="*/ T36 w 102"/>
                  <a:gd name="T38" fmla="+- 0 1489 1459"/>
                  <a:gd name="T39" fmla="*/ 1489 h 146"/>
                  <a:gd name="T40" fmla="+- 0 1250 1150"/>
                  <a:gd name="T41" fmla="*/ T40 w 102"/>
                  <a:gd name="T42" fmla="+- 0 1510 1459"/>
                  <a:gd name="T43" fmla="*/ 1510 h 146"/>
                  <a:gd name="T44" fmla="+- 0 1252 1150"/>
                  <a:gd name="T45" fmla="*/ T44 w 102"/>
                  <a:gd name="T46" fmla="+- 0 1531 1459"/>
                  <a:gd name="T47" fmla="*/ 1531 h 146"/>
                  <a:gd name="T48" fmla="+- 0 1249 1150"/>
                  <a:gd name="T49" fmla="*/ T48 w 102"/>
                  <a:gd name="T50" fmla="+- 0 1559 1459"/>
                  <a:gd name="T51" fmla="*/ 1559 h 146"/>
                  <a:gd name="T52" fmla="+- 0 1242 1150"/>
                  <a:gd name="T53" fmla="*/ T52 w 102"/>
                  <a:gd name="T54" fmla="+- 0 1580 1459"/>
                  <a:gd name="T55" fmla="*/ 1580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2" h="146">
                    <a:moveTo>
                      <a:pt x="92" y="121"/>
                    </a:moveTo>
                    <a:lnTo>
                      <a:pt x="37" y="121"/>
                    </a:lnTo>
                    <a:lnTo>
                      <a:pt x="57" y="120"/>
                    </a:lnTo>
                    <a:lnTo>
                      <a:pt x="69" y="108"/>
                    </a:lnTo>
                    <a:lnTo>
                      <a:pt x="74" y="86"/>
                    </a:lnTo>
                    <a:lnTo>
                      <a:pt x="72" y="53"/>
                    </a:lnTo>
                    <a:lnTo>
                      <a:pt x="67" y="32"/>
                    </a:lnTo>
                    <a:lnTo>
                      <a:pt x="57" y="21"/>
                    </a:lnTo>
                    <a:lnTo>
                      <a:pt x="88" y="21"/>
                    </a:lnTo>
                    <a:lnTo>
                      <a:pt x="94" y="30"/>
                    </a:lnTo>
                    <a:lnTo>
                      <a:pt x="100" y="51"/>
                    </a:lnTo>
                    <a:lnTo>
                      <a:pt x="102" y="72"/>
                    </a:lnTo>
                    <a:lnTo>
                      <a:pt x="99" y="100"/>
                    </a:lnTo>
                    <a:lnTo>
                      <a:pt x="92" y="1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12" name="Group 455"/>
            <p:cNvGrpSpPr>
              <a:grpSpLocks/>
            </p:cNvGrpSpPr>
            <p:nvPr/>
          </p:nvGrpSpPr>
          <p:grpSpPr bwMode="auto">
            <a:xfrm>
              <a:off x="1024" y="922"/>
              <a:ext cx="98" cy="146"/>
              <a:chOff x="1024" y="922"/>
              <a:chExt cx="98" cy="146"/>
            </a:xfrm>
          </p:grpSpPr>
          <p:sp>
            <p:nvSpPr>
              <p:cNvPr id="1839" name="Freeform 456"/>
              <p:cNvSpPr>
                <a:spLocks/>
              </p:cNvSpPr>
              <p:nvPr/>
            </p:nvSpPr>
            <p:spPr bwMode="auto">
              <a:xfrm>
                <a:off x="1024" y="922"/>
                <a:ext cx="98" cy="146"/>
              </a:xfrm>
              <a:custGeom>
                <a:avLst/>
                <a:gdLst>
                  <a:gd name="T0" fmla="+- 0 1035 1024"/>
                  <a:gd name="T1" fmla="*/ T0 w 98"/>
                  <a:gd name="T2" fmla="+- 0 956 922"/>
                  <a:gd name="T3" fmla="*/ 956 h 146"/>
                  <a:gd name="T4" fmla="+- 0 1027 1024"/>
                  <a:gd name="T5" fmla="*/ T4 w 98"/>
                  <a:gd name="T6" fmla="+- 0 937 922"/>
                  <a:gd name="T7" fmla="*/ 937 h 146"/>
                  <a:gd name="T8" fmla="+- 0 1043 1024"/>
                  <a:gd name="T9" fmla="*/ T8 w 98"/>
                  <a:gd name="T10" fmla="+- 0 927 922"/>
                  <a:gd name="T11" fmla="*/ 927 h 146"/>
                  <a:gd name="T12" fmla="+- 0 1063 1024"/>
                  <a:gd name="T13" fmla="*/ T12 w 98"/>
                  <a:gd name="T14" fmla="+- 0 922 922"/>
                  <a:gd name="T15" fmla="*/ 922 h 146"/>
                  <a:gd name="T16" fmla="+- 0 1092 1024"/>
                  <a:gd name="T17" fmla="*/ T16 w 98"/>
                  <a:gd name="T18" fmla="+- 0 926 922"/>
                  <a:gd name="T19" fmla="*/ 926 h 146"/>
                  <a:gd name="T20" fmla="+- 0 1109 1024"/>
                  <a:gd name="T21" fmla="*/ T20 w 98"/>
                  <a:gd name="T22" fmla="+- 0 938 922"/>
                  <a:gd name="T23" fmla="*/ 938 h 146"/>
                  <a:gd name="T24" fmla="+- 0 1112 1024"/>
                  <a:gd name="T25" fmla="*/ T24 w 98"/>
                  <a:gd name="T26" fmla="+- 0 944 922"/>
                  <a:gd name="T27" fmla="*/ 944 h 146"/>
                  <a:gd name="T28" fmla="+- 0 1053 1024"/>
                  <a:gd name="T29" fmla="*/ T28 w 98"/>
                  <a:gd name="T30" fmla="+- 0 944 922"/>
                  <a:gd name="T31" fmla="*/ 944 h 146"/>
                  <a:gd name="T32" fmla="+- 0 1042 1024"/>
                  <a:gd name="T33" fmla="*/ T32 w 98"/>
                  <a:gd name="T34" fmla="+- 0 950 922"/>
                  <a:gd name="T35" fmla="*/ 950 h 146"/>
                  <a:gd name="T36" fmla="+- 0 1035 1024"/>
                  <a:gd name="T37" fmla="*/ T36 w 98"/>
                  <a:gd name="T38" fmla="+- 0 956 922"/>
                  <a:gd name="T39" fmla="*/ 956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8" h="146">
                    <a:moveTo>
                      <a:pt x="11" y="34"/>
                    </a:moveTo>
                    <a:lnTo>
                      <a:pt x="3" y="15"/>
                    </a:lnTo>
                    <a:lnTo>
                      <a:pt x="19" y="5"/>
                    </a:lnTo>
                    <a:lnTo>
                      <a:pt x="39" y="0"/>
                    </a:lnTo>
                    <a:lnTo>
                      <a:pt x="68" y="4"/>
                    </a:lnTo>
                    <a:lnTo>
                      <a:pt x="85" y="16"/>
                    </a:lnTo>
                    <a:lnTo>
                      <a:pt x="88" y="22"/>
                    </a:lnTo>
                    <a:lnTo>
                      <a:pt x="29" y="22"/>
                    </a:lnTo>
                    <a:lnTo>
                      <a:pt x="18" y="28"/>
                    </a:lnTo>
                    <a:lnTo>
                      <a:pt x="11" y="3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0" name="Freeform 457"/>
              <p:cNvSpPr>
                <a:spLocks/>
              </p:cNvSpPr>
              <p:nvPr/>
            </p:nvSpPr>
            <p:spPr bwMode="auto">
              <a:xfrm>
                <a:off x="1024" y="922"/>
                <a:ext cx="98" cy="146"/>
              </a:xfrm>
              <a:custGeom>
                <a:avLst/>
                <a:gdLst>
                  <a:gd name="T0" fmla="+- 0 1122 1024"/>
                  <a:gd name="T1" fmla="*/ T0 w 98"/>
                  <a:gd name="T2" fmla="+- 0 1068 922"/>
                  <a:gd name="T3" fmla="*/ 1068 h 146"/>
                  <a:gd name="T4" fmla="+- 0 1024 1024"/>
                  <a:gd name="T5" fmla="*/ T4 w 98"/>
                  <a:gd name="T6" fmla="+- 0 1068 922"/>
                  <a:gd name="T7" fmla="*/ 1068 h 146"/>
                  <a:gd name="T8" fmla="+- 0 1024 1024"/>
                  <a:gd name="T9" fmla="*/ T8 w 98"/>
                  <a:gd name="T10" fmla="+- 0 1051 922"/>
                  <a:gd name="T11" fmla="*/ 1051 h 146"/>
                  <a:gd name="T12" fmla="+- 0 1041 1024"/>
                  <a:gd name="T13" fmla="*/ T12 w 98"/>
                  <a:gd name="T14" fmla="+- 0 1036 922"/>
                  <a:gd name="T15" fmla="*/ 1036 h 146"/>
                  <a:gd name="T16" fmla="+- 0 1063 1024"/>
                  <a:gd name="T17" fmla="*/ T16 w 98"/>
                  <a:gd name="T18" fmla="+- 0 1015 922"/>
                  <a:gd name="T19" fmla="*/ 1015 h 146"/>
                  <a:gd name="T20" fmla="+- 0 1078 1024"/>
                  <a:gd name="T21" fmla="*/ T20 w 98"/>
                  <a:gd name="T22" fmla="+- 0 999 922"/>
                  <a:gd name="T23" fmla="*/ 999 h 146"/>
                  <a:gd name="T24" fmla="+- 0 1087 1024"/>
                  <a:gd name="T25" fmla="*/ T24 w 98"/>
                  <a:gd name="T26" fmla="+- 0 984 922"/>
                  <a:gd name="T27" fmla="*/ 984 h 146"/>
                  <a:gd name="T28" fmla="+- 0 1091 1024"/>
                  <a:gd name="T29" fmla="*/ T28 w 98"/>
                  <a:gd name="T30" fmla="+- 0 971 922"/>
                  <a:gd name="T31" fmla="*/ 971 h 146"/>
                  <a:gd name="T32" fmla="+- 0 1091 1024"/>
                  <a:gd name="T33" fmla="*/ T32 w 98"/>
                  <a:gd name="T34" fmla="+- 0 955 922"/>
                  <a:gd name="T35" fmla="*/ 955 h 146"/>
                  <a:gd name="T36" fmla="+- 0 1085 1024"/>
                  <a:gd name="T37" fmla="*/ T36 w 98"/>
                  <a:gd name="T38" fmla="+- 0 944 922"/>
                  <a:gd name="T39" fmla="*/ 944 h 146"/>
                  <a:gd name="T40" fmla="+- 0 1112 1024"/>
                  <a:gd name="T41" fmla="*/ T40 w 98"/>
                  <a:gd name="T42" fmla="+- 0 944 922"/>
                  <a:gd name="T43" fmla="*/ 944 h 146"/>
                  <a:gd name="T44" fmla="+- 0 1118 1024"/>
                  <a:gd name="T45" fmla="*/ T44 w 98"/>
                  <a:gd name="T46" fmla="+- 0 955 922"/>
                  <a:gd name="T47" fmla="*/ 955 h 146"/>
                  <a:gd name="T48" fmla="+- 0 1116 1024"/>
                  <a:gd name="T49" fmla="*/ T48 w 98"/>
                  <a:gd name="T50" fmla="+- 0 976 922"/>
                  <a:gd name="T51" fmla="*/ 976 h 146"/>
                  <a:gd name="T52" fmla="+- 0 1109 1024"/>
                  <a:gd name="T53" fmla="*/ T52 w 98"/>
                  <a:gd name="T54" fmla="+- 0 995 922"/>
                  <a:gd name="T55" fmla="*/ 995 h 146"/>
                  <a:gd name="T56" fmla="+- 0 1098 1024"/>
                  <a:gd name="T57" fmla="*/ T56 w 98"/>
                  <a:gd name="T58" fmla="+- 0 1011 922"/>
                  <a:gd name="T59" fmla="*/ 1011 h 146"/>
                  <a:gd name="T60" fmla="+- 0 1084 1024"/>
                  <a:gd name="T61" fmla="*/ T60 w 98"/>
                  <a:gd name="T62" fmla="+- 0 1026 922"/>
                  <a:gd name="T63" fmla="*/ 1026 h 146"/>
                  <a:gd name="T64" fmla="+- 0 1063 1024"/>
                  <a:gd name="T65" fmla="*/ T64 w 98"/>
                  <a:gd name="T66" fmla="+- 0 1045 922"/>
                  <a:gd name="T67" fmla="*/ 1045 h 146"/>
                  <a:gd name="T68" fmla="+- 0 1063 1024"/>
                  <a:gd name="T69" fmla="*/ T68 w 98"/>
                  <a:gd name="T70" fmla="+- 0 1045 922"/>
                  <a:gd name="T71" fmla="*/ 1045 h 146"/>
                  <a:gd name="T72" fmla="+- 0 1122 1024"/>
                  <a:gd name="T73" fmla="*/ T72 w 98"/>
                  <a:gd name="T74" fmla="+- 0 1045 922"/>
                  <a:gd name="T75" fmla="*/ 1045 h 146"/>
                  <a:gd name="T76" fmla="+- 0 1122 1024"/>
                  <a:gd name="T77" fmla="*/ T76 w 98"/>
                  <a:gd name="T78" fmla="+- 0 1068 922"/>
                  <a:gd name="T79" fmla="*/ 1068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98" h="146">
                    <a:moveTo>
                      <a:pt x="98" y="146"/>
                    </a:moveTo>
                    <a:lnTo>
                      <a:pt x="0" y="146"/>
                    </a:lnTo>
                    <a:lnTo>
                      <a:pt x="0" y="129"/>
                    </a:lnTo>
                    <a:lnTo>
                      <a:pt x="17" y="114"/>
                    </a:lnTo>
                    <a:lnTo>
                      <a:pt x="39" y="93"/>
                    </a:lnTo>
                    <a:lnTo>
                      <a:pt x="54" y="77"/>
                    </a:lnTo>
                    <a:lnTo>
                      <a:pt x="63" y="62"/>
                    </a:lnTo>
                    <a:lnTo>
                      <a:pt x="67" y="49"/>
                    </a:lnTo>
                    <a:lnTo>
                      <a:pt x="67" y="33"/>
                    </a:lnTo>
                    <a:lnTo>
                      <a:pt x="61" y="22"/>
                    </a:lnTo>
                    <a:lnTo>
                      <a:pt x="88" y="22"/>
                    </a:lnTo>
                    <a:lnTo>
                      <a:pt x="94" y="33"/>
                    </a:lnTo>
                    <a:lnTo>
                      <a:pt x="92" y="54"/>
                    </a:lnTo>
                    <a:lnTo>
                      <a:pt x="85" y="73"/>
                    </a:lnTo>
                    <a:lnTo>
                      <a:pt x="74" y="89"/>
                    </a:lnTo>
                    <a:lnTo>
                      <a:pt x="60" y="104"/>
                    </a:lnTo>
                    <a:lnTo>
                      <a:pt x="39" y="123"/>
                    </a:lnTo>
                    <a:lnTo>
                      <a:pt x="98" y="123"/>
                    </a:lnTo>
                    <a:lnTo>
                      <a:pt x="98" y="14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13" name="Group 458"/>
            <p:cNvGrpSpPr>
              <a:grpSpLocks/>
            </p:cNvGrpSpPr>
            <p:nvPr/>
          </p:nvGrpSpPr>
          <p:grpSpPr bwMode="auto">
            <a:xfrm>
              <a:off x="1144" y="923"/>
              <a:ext cx="102" cy="146"/>
              <a:chOff x="1144" y="923"/>
              <a:chExt cx="102" cy="146"/>
            </a:xfrm>
          </p:grpSpPr>
          <p:sp>
            <p:nvSpPr>
              <p:cNvPr id="1837" name="Freeform 459"/>
              <p:cNvSpPr>
                <a:spLocks/>
              </p:cNvSpPr>
              <p:nvPr/>
            </p:nvSpPr>
            <p:spPr bwMode="auto">
              <a:xfrm>
                <a:off x="1144" y="923"/>
                <a:ext cx="102" cy="146"/>
              </a:xfrm>
              <a:custGeom>
                <a:avLst/>
                <a:gdLst>
                  <a:gd name="T0" fmla="+- 0 1206 1144"/>
                  <a:gd name="T1" fmla="*/ T0 w 102"/>
                  <a:gd name="T2" fmla="+- 0 1069 923"/>
                  <a:gd name="T3" fmla="*/ 1069 h 146"/>
                  <a:gd name="T4" fmla="+- 0 1181 1144"/>
                  <a:gd name="T5" fmla="*/ T4 w 102"/>
                  <a:gd name="T6" fmla="+- 0 1066 923"/>
                  <a:gd name="T7" fmla="*/ 1066 h 146"/>
                  <a:gd name="T8" fmla="+- 0 1163 1144"/>
                  <a:gd name="T9" fmla="*/ T8 w 102"/>
                  <a:gd name="T10" fmla="+- 0 1056 923"/>
                  <a:gd name="T11" fmla="*/ 1056 h 146"/>
                  <a:gd name="T12" fmla="+- 0 1151 1144"/>
                  <a:gd name="T13" fmla="*/ T12 w 102"/>
                  <a:gd name="T14" fmla="+- 0 1041 923"/>
                  <a:gd name="T15" fmla="*/ 1041 h 146"/>
                  <a:gd name="T16" fmla="+- 0 1144 1144"/>
                  <a:gd name="T17" fmla="*/ T16 w 102"/>
                  <a:gd name="T18" fmla="+- 0 1020 923"/>
                  <a:gd name="T19" fmla="*/ 1020 h 146"/>
                  <a:gd name="T20" fmla="+- 0 1144 1144"/>
                  <a:gd name="T21" fmla="*/ T20 w 102"/>
                  <a:gd name="T22" fmla="+- 0 987 923"/>
                  <a:gd name="T23" fmla="*/ 987 h 146"/>
                  <a:gd name="T24" fmla="+- 0 1149 1144"/>
                  <a:gd name="T25" fmla="*/ T24 w 102"/>
                  <a:gd name="T26" fmla="+- 0 961 923"/>
                  <a:gd name="T27" fmla="*/ 961 h 146"/>
                  <a:gd name="T28" fmla="+- 0 1157 1144"/>
                  <a:gd name="T29" fmla="*/ T28 w 102"/>
                  <a:gd name="T30" fmla="+- 0 942 923"/>
                  <a:gd name="T31" fmla="*/ 942 h 146"/>
                  <a:gd name="T32" fmla="+- 0 1169 1144"/>
                  <a:gd name="T33" fmla="*/ T32 w 102"/>
                  <a:gd name="T34" fmla="+- 0 929 923"/>
                  <a:gd name="T35" fmla="*/ 929 h 146"/>
                  <a:gd name="T36" fmla="+- 0 1184 1144"/>
                  <a:gd name="T37" fmla="*/ T36 w 102"/>
                  <a:gd name="T38" fmla="+- 0 923 923"/>
                  <a:gd name="T39" fmla="*/ 923 h 146"/>
                  <a:gd name="T40" fmla="+- 0 1208 1144"/>
                  <a:gd name="T41" fmla="*/ T40 w 102"/>
                  <a:gd name="T42" fmla="+- 0 926 923"/>
                  <a:gd name="T43" fmla="*/ 926 h 146"/>
                  <a:gd name="T44" fmla="+- 0 1226 1144"/>
                  <a:gd name="T45" fmla="*/ T44 w 102"/>
                  <a:gd name="T46" fmla="+- 0 936 923"/>
                  <a:gd name="T47" fmla="*/ 936 h 146"/>
                  <a:gd name="T48" fmla="+- 0 1232 1144"/>
                  <a:gd name="T49" fmla="*/ T48 w 102"/>
                  <a:gd name="T50" fmla="+- 0 944 923"/>
                  <a:gd name="T51" fmla="*/ 944 h 146"/>
                  <a:gd name="T52" fmla="+- 0 1201 1144"/>
                  <a:gd name="T53" fmla="*/ T52 w 102"/>
                  <a:gd name="T54" fmla="+- 0 944 923"/>
                  <a:gd name="T55" fmla="*/ 944 h 146"/>
                  <a:gd name="T56" fmla="+- 0 1184 1144"/>
                  <a:gd name="T57" fmla="*/ T56 w 102"/>
                  <a:gd name="T58" fmla="+- 0 948 923"/>
                  <a:gd name="T59" fmla="*/ 948 h 146"/>
                  <a:gd name="T60" fmla="+- 0 1173 1144"/>
                  <a:gd name="T61" fmla="*/ T60 w 102"/>
                  <a:gd name="T62" fmla="+- 0 964 923"/>
                  <a:gd name="T63" fmla="*/ 964 h 146"/>
                  <a:gd name="T64" fmla="+- 0 1169 1144"/>
                  <a:gd name="T65" fmla="*/ T64 w 102"/>
                  <a:gd name="T66" fmla="+- 0 990 923"/>
                  <a:gd name="T67" fmla="*/ 990 h 146"/>
                  <a:gd name="T68" fmla="+- 0 1169 1144"/>
                  <a:gd name="T69" fmla="*/ T68 w 102"/>
                  <a:gd name="T70" fmla="+- 0 996 923"/>
                  <a:gd name="T71" fmla="*/ 996 h 146"/>
                  <a:gd name="T72" fmla="+- 0 1172 1144"/>
                  <a:gd name="T73" fmla="*/ T72 w 102"/>
                  <a:gd name="T74" fmla="+- 0 1026 923"/>
                  <a:gd name="T75" fmla="*/ 1026 h 146"/>
                  <a:gd name="T76" fmla="+- 0 1181 1144"/>
                  <a:gd name="T77" fmla="*/ T76 w 102"/>
                  <a:gd name="T78" fmla="+- 0 1044 923"/>
                  <a:gd name="T79" fmla="*/ 1044 h 146"/>
                  <a:gd name="T80" fmla="+- 0 1236 1144"/>
                  <a:gd name="T81" fmla="*/ T80 w 102"/>
                  <a:gd name="T82" fmla="+- 0 1044 923"/>
                  <a:gd name="T83" fmla="*/ 1044 h 146"/>
                  <a:gd name="T84" fmla="+- 0 1235 1144"/>
                  <a:gd name="T85" fmla="*/ T84 w 102"/>
                  <a:gd name="T86" fmla="+- 0 1045 923"/>
                  <a:gd name="T87" fmla="*/ 1045 h 146"/>
                  <a:gd name="T88" fmla="+- 0 1223 1144"/>
                  <a:gd name="T89" fmla="*/ T88 w 102"/>
                  <a:gd name="T90" fmla="+- 0 1060 923"/>
                  <a:gd name="T91" fmla="*/ 1060 h 146"/>
                  <a:gd name="T92" fmla="+- 0 1206 1144"/>
                  <a:gd name="T93" fmla="*/ T92 w 102"/>
                  <a:gd name="T94" fmla="+- 0 1069 923"/>
                  <a:gd name="T95" fmla="*/ 1069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02" h="146">
                    <a:moveTo>
                      <a:pt x="62" y="146"/>
                    </a:moveTo>
                    <a:lnTo>
                      <a:pt x="37" y="143"/>
                    </a:lnTo>
                    <a:lnTo>
                      <a:pt x="19" y="133"/>
                    </a:lnTo>
                    <a:lnTo>
                      <a:pt x="7" y="118"/>
                    </a:lnTo>
                    <a:lnTo>
                      <a:pt x="0" y="97"/>
                    </a:lnTo>
                    <a:lnTo>
                      <a:pt x="0" y="64"/>
                    </a:lnTo>
                    <a:lnTo>
                      <a:pt x="5" y="38"/>
                    </a:lnTo>
                    <a:lnTo>
                      <a:pt x="13" y="19"/>
                    </a:lnTo>
                    <a:lnTo>
                      <a:pt x="25" y="6"/>
                    </a:lnTo>
                    <a:lnTo>
                      <a:pt x="40" y="0"/>
                    </a:lnTo>
                    <a:lnTo>
                      <a:pt x="64" y="3"/>
                    </a:lnTo>
                    <a:lnTo>
                      <a:pt x="82" y="13"/>
                    </a:lnTo>
                    <a:lnTo>
                      <a:pt x="88" y="21"/>
                    </a:lnTo>
                    <a:lnTo>
                      <a:pt x="57" y="21"/>
                    </a:lnTo>
                    <a:lnTo>
                      <a:pt x="40" y="25"/>
                    </a:lnTo>
                    <a:lnTo>
                      <a:pt x="29" y="41"/>
                    </a:lnTo>
                    <a:lnTo>
                      <a:pt x="25" y="67"/>
                    </a:lnTo>
                    <a:lnTo>
                      <a:pt x="25" y="73"/>
                    </a:lnTo>
                    <a:lnTo>
                      <a:pt x="28" y="103"/>
                    </a:lnTo>
                    <a:lnTo>
                      <a:pt x="37" y="121"/>
                    </a:lnTo>
                    <a:lnTo>
                      <a:pt x="92" y="121"/>
                    </a:lnTo>
                    <a:lnTo>
                      <a:pt x="91" y="122"/>
                    </a:lnTo>
                    <a:lnTo>
                      <a:pt x="79" y="137"/>
                    </a:lnTo>
                    <a:lnTo>
                      <a:pt x="62" y="14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8" name="Freeform 460"/>
              <p:cNvSpPr>
                <a:spLocks/>
              </p:cNvSpPr>
              <p:nvPr/>
            </p:nvSpPr>
            <p:spPr bwMode="auto">
              <a:xfrm>
                <a:off x="1144" y="923"/>
                <a:ext cx="102" cy="146"/>
              </a:xfrm>
              <a:custGeom>
                <a:avLst/>
                <a:gdLst>
                  <a:gd name="T0" fmla="+- 0 1236 1144"/>
                  <a:gd name="T1" fmla="*/ T0 w 102"/>
                  <a:gd name="T2" fmla="+- 0 1044 923"/>
                  <a:gd name="T3" fmla="*/ 1044 h 146"/>
                  <a:gd name="T4" fmla="+- 0 1181 1144"/>
                  <a:gd name="T5" fmla="*/ T4 w 102"/>
                  <a:gd name="T6" fmla="+- 0 1044 923"/>
                  <a:gd name="T7" fmla="*/ 1044 h 146"/>
                  <a:gd name="T8" fmla="+- 0 1201 1144"/>
                  <a:gd name="T9" fmla="*/ T8 w 102"/>
                  <a:gd name="T10" fmla="+- 0 1043 923"/>
                  <a:gd name="T11" fmla="*/ 1043 h 146"/>
                  <a:gd name="T12" fmla="+- 0 1213 1144"/>
                  <a:gd name="T13" fmla="*/ T12 w 102"/>
                  <a:gd name="T14" fmla="+- 0 1031 923"/>
                  <a:gd name="T15" fmla="*/ 1031 h 146"/>
                  <a:gd name="T16" fmla="+- 0 1218 1144"/>
                  <a:gd name="T17" fmla="*/ T16 w 102"/>
                  <a:gd name="T18" fmla="+- 0 1009 923"/>
                  <a:gd name="T19" fmla="*/ 1009 h 146"/>
                  <a:gd name="T20" fmla="+- 0 1216 1144"/>
                  <a:gd name="T21" fmla="*/ T20 w 102"/>
                  <a:gd name="T22" fmla="+- 0 976 923"/>
                  <a:gd name="T23" fmla="*/ 976 h 146"/>
                  <a:gd name="T24" fmla="+- 0 1210 1144"/>
                  <a:gd name="T25" fmla="*/ T24 w 102"/>
                  <a:gd name="T26" fmla="+- 0 955 923"/>
                  <a:gd name="T27" fmla="*/ 955 h 146"/>
                  <a:gd name="T28" fmla="+- 0 1201 1144"/>
                  <a:gd name="T29" fmla="*/ T28 w 102"/>
                  <a:gd name="T30" fmla="+- 0 944 923"/>
                  <a:gd name="T31" fmla="*/ 944 h 146"/>
                  <a:gd name="T32" fmla="+- 0 1232 1144"/>
                  <a:gd name="T33" fmla="*/ T32 w 102"/>
                  <a:gd name="T34" fmla="+- 0 944 923"/>
                  <a:gd name="T35" fmla="*/ 944 h 146"/>
                  <a:gd name="T36" fmla="+- 0 1238 1144"/>
                  <a:gd name="T37" fmla="*/ T36 w 102"/>
                  <a:gd name="T38" fmla="+- 0 953 923"/>
                  <a:gd name="T39" fmla="*/ 953 h 146"/>
                  <a:gd name="T40" fmla="+- 0 1244 1144"/>
                  <a:gd name="T41" fmla="*/ T40 w 102"/>
                  <a:gd name="T42" fmla="+- 0 974 923"/>
                  <a:gd name="T43" fmla="*/ 974 h 146"/>
                  <a:gd name="T44" fmla="+- 0 1246 1144"/>
                  <a:gd name="T45" fmla="*/ T44 w 102"/>
                  <a:gd name="T46" fmla="+- 0 995 923"/>
                  <a:gd name="T47" fmla="*/ 995 h 146"/>
                  <a:gd name="T48" fmla="+- 0 1243 1144"/>
                  <a:gd name="T49" fmla="*/ T48 w 102"/>
                  <a:gd name="T50" fmla="+- 0 1023 923"/>
                  <a:gd name="T51" fmla="*/ 1023 h 146"/>
                  <a:gd name="T52" fmla="+- 0 1236 1144"/>
                  <a:gd name="T53" fmla="*/ T52 w 102"/>
                  <a:gd name="T54" fmla="+- 0 1044 923"/>
                  <a:gd name="T55" fmla="*/ 1044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2" h="146">
                    <a:moveTo>
                      <a:pt x="92" y="121"/>
                    </a:moveTo>
                    <a:lnTo>
                      <a:pt x="37" y="121"/>
                    </a:lnTo>
                    <a:lnTo>
                      <a:pt x="57" y="120"/>
                    </a:lnTo>
                    <a:lnTo>
                      <a:pt x="69" y="108"/>
                    </a:lnTo>
                    <a:lnTo>
                      <a:pt x="74" y="86"/>
                    </a:lnTo>
                    <a:lnTo>
                      <a:pt x="72" y="53"/>
                    </a:lnTo>
                    <a:lnTo>
                      <a:pt x="66" y="32"/>
                    </a:lnTo>
                    <a:lnTo>
                      <a:pt x="57" y="21"/>
                    </a:lnTo>
                    <a:lnTo>
                      <a:pt x="88" y="21"/>
                    </a:lnTo>
                    <a:lnTo>
                      <a:pt x="94" y="30"/>
                    </a:lnTo>
                    <a:lnTo>
                      <a:pt x="100" y="51"/>
                    </a:lnTo>
                    <a:lnTo>
                      <a:pt x="102" y="72"/>
                    </a:lnTo>
                    <a:lnTo>
                      <a:pt x="99" y="100"/>
                    </a:lnTo>
                    <a:lnTo>
                      <a:pt x="92" y="1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14" name="Group 461"/>
            <p:cNvGrpSpPr>
              <a:grpSpLocks/>
            </p:cNvGrpSpPr>
            <p:nvPr/>
          </p:nvGrpSpPr>
          <p:grpSpPr bwMode="auto">
            <a:xfrm>
              <a:off x="1019" y="390"/>
              <a:ext cx="111" cy="144"/>
              <a:chOff x="1019" y="390"/>
              <a:chExt cx="111" cy="144"/>
            </a:xfrm>
          </p:grpSpPr>
          <p:sp>
            <p:nvSpPr>
              <p:cNvPr id="1834" name="Freeform 462"/>
              <p:cNvSpPr>
                <a:spLocks/>
              </p:cNvSpPr>
              <p:nvPr/>
            </p:nvSpPr>
            <p:spPr bwMode="auto">
              <a:xfrm>
                <a:off x="1019" y="390"/>
                <a:ext cx="111" cy="144"/>
              </a:xfrm>
              <a:custGeom>
                <a:avLst/>
                <a:gdLst>
                  <a:gd name="T0" fmla="+- 0 1129 1019"/>
                  <a:gd name="T1" fmla="*/ T0 w 111"/>
                  <a:gd name="T2" fmla="+- 0 497 390"/>
                  <a:gd name="T3" fmla="*/ 497 h 144"/>
                  <a:gd name="T4" fmla="+- 0 1019 1019"/>
                  <a:gd name="T5" fmla="*/ T4 w 111"/>
                  <a:gd name="T6" fmla="+- 0 497 390"/>
                  <a:gd name="T7" fmla="*/ 497 h 144"/>
                  <a:gd name="T8" fmla="+- 0 1019 1019"/>
                  <a:gd name="T9" fmla="*/ T8 w 111"/>
                  <a:gd name="T10" fmla="+- 0 479 390"/>
                  <a:gd name="T11" fmla="*/ 479 h 144"/>
                  <a:gd name="T12" fmla="+- 0 1078 1019"/>
                  <a:gd name="T13" fmla="*/ T12 w 111"/>
                  <a:gd name="T14" fmla="+- 0 390 390"/>
                  <a:gd name="T15" fmla="*/ 390 h 144"/>
                  <a:gd name="T16" fmla="+- 0 1110 1019"/>
                  <a:gd name="T17" fmla="*/ T16 w 111"/>
                  <a:gd name="T18" fmla="+- 0 390 390"/>
                  <a:gd name="T19" fmla="*/ 390 h 144"/>
                  <a:gd name="T20" fmla="+- 0 1110 1019"/>
                  <a:gd name="T21" fmla="*/ T20 w 111"/>
                  <a:gd name="T22" fmla="+- 0 412 390"/>
                  <a:gd name="T23" fmla="*/ 412 h 144"/>
                  <a:gd name="T24" fmla="+- 0 1084 1019"/>
                  <a:gd name="T25" fmla="*/ T24 w 111"/>
                  <a:gd name="T26" fmla="+- 0 412 390"/>
                  <a:gd name="T27" fmla="*/ 412 h 144"/>
                  <a:gd name="T28" fmla="+- 0 1080 1019"/>
                  <a:gd name="T29" fmla="*/ T28 w 111"/>
                  <a:gd name="T30" fmla="+- 0 422 390"/>
                  <a:gd name="T31" fmla="*/ 422 h 144"/>
                  <a:gd name="T32" fmla="+- 0 1076 1019"/>
                  <a:gd name="T33" fmla="*/ T32 w 111"/>
                  <a:gd name="T34" fmla="+- 0 429 390"/>
                  <a:gd name="T35" fmla="*/ 429 h 144"/>
                  <a:gd name="T36" fmla="+- 0 1072 1019"/>
                  <a:gd name="T37" fmla="*/ T36 w 111"/>
                  <a:gd name="T38" fmla="+- 0 437 390"/>
                  <a:gd name="T39" fmla="*/ 437 h 144"/>
                  <a:gd name="T40" fmla="+- 0 1045 1019"/>
                  <a:gd name="T41" fmla="*/ T40 w 111"/>
                  <a:gd name="T42" fmla="+- 0 476 390"/>
                  <a:gd name="T43" fmla="*/ 476 h 144"/>
                  <a:gd name="T44" fmla="+- 0 1045 1019"/>
                  <a:gd name="T45" fmla="*/ T44 w 111"/>
                  <a:gd name="T46" fmla="+- 0 477 390"/>
                  <a:gd name="T47" fmla="*/ 477 h 144"/>
                  <a:gd name="T48" fmla="+- 0 1129 1019"/>
                  <a:gd name="T49" fmla="*/ T48 w 111"/>
                  <a:gd name="T50" fmla="+- 0 477 390"/>
                  <a:gd name="T51" fmla="*/ 477 h 144"/>
                  <a:gd name="T52" fmla="+- 0 1129 1019"/>
                  <a:gd name="T53" fmla="*/ T52 w 111"/>
                  <a:gd name="T54" fmla="+- 0 497 390"/>
                  <a:gd name="T55" fmla="*/ 497 h 1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11" h="144">
                    <a:moveTo>
                      <a:pt x="110" y="107"/>
                    </a:moveTo>
                    <a:lnTo>
                      <a:pt x="0" y="107"/>
                    </a:lnTo>
                    <a:lnTo>
                      <a:pt x="0" y="89"/>
                    </a:lnTo>
                    <a:lnTo>
                      <a:pt x="59" y="0"/>
                    </a:lnTo>
                    <a:lnTo>
                      <a:pt x="91" y="0"/>
                    </a:lnTo>
                    <a:lnTo>
                      <a:pt x="91" y="22"/>
                    </a:lnTo>
                    <a:lnTo>
                      <a:pt x="65" y="22"/>
                    </a:lnTo>
                    <a:lnTo>
                      <a:pt x="61" y="32"/>
                    </a:lnTo>
                    <a:lnTo>
                      <a:pt x="57" y="39"/>
                    </a:lnTo>
                    <a:lnTo>
                      <a:pt x="53" y="47"/>
                    </a:lnTo>
                    <a:lnTo>
                      <a:pt x="26" y="86"/>
                    </a:lnTo>
                    <a:lnTo>
                      <a:pt x="26" y="87"/>
                    </a:lnTo>
                    <a:lnTo>
                      <a:pt x="110" y="87"/>
                    </a:lnTo>
                    <a:lnTo>
                      <a:pt x="110" y="10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5" name="Freeform 463"/>
              <p:cNvSpPr>
                <a:spLocks/>
              </p:cNvSpPr>
              <p:nvPr/>
            </p:nvSpPr>
            <p:spPr bwMode="auto">
              <a:xfrm>
                <a:off x="1019" y="390"/>
                <a:ext cx="111" cy="144"/>
              </a:xfrm>
              <a:custGeom>
                <a:avLst/>
                <a:gdLst>
                  <a:gd name="T0" fmla="+- 0 1110 1019"/>
                  <a:gd name="T1" fmla="*/ T0 w 111"/>
                  <a:gd name="T2" fmla="+- 0 477 390"/>
                  <a:gd name="T3" fmla="*/ 477 h 144"/>
                  <a:gd name="T4" fmla="+- 0 1084 1019"/>
                  <a:gd name="T5" fmla="*/ T4 w 111"/>
                  <a:gd name="T6" fmla="+- 0 477 390"/>
                  <a:gd name="T7" fmla="*/ 477 h 144"/>
                  <a:gd name="T8" fmla="+- 0 1084 1019"/>
                  <a:gd name="T9" fmla="*/ T8 w 111"/>
                  <a:gd name="T10" fmla="+- 0 429 390"/>
                  <a:gd name="T11" fmla="*/ 429 h 144"/>
                  <a:gd name="T12" fmla="+- 0 1085 1019"/>
                  <a:gd name="T13" fmla="*/ T12 w 111"/>
                  <a:gd name="T14" fmla="+- 0 412 390"/>
                  <a:gd name="T15" fmla="*/ 412 h 144"/>
                  <a:gd name="T16" fmla="+- 0 1110 1019"/>
                  <a:gd name="T17" fmla="*/ T16 w 111"/>
                  <a:gd name="T18" fmla="+- 0 412 390"/>
                  <a:gd name="T19" fmla="*/ 412 h 144"/>
                  <a:gd name="T20" fmla="+- 0 1110 1019"/>
                  <a:gd name="T21" fmla="*/ T20 w 111"/>
                  <a:gd name="T22" fmla="+- 0 477 390"/>
                  <a:gd name="T23" fmla="*/ 477 h 144"/>
                </a:gdLst>
                <a:ahLst/>
                <a:cxnLst>
                  <a:cxn ang="0">
                    <a:pos x="T1" y="T3"/>
                  </a:cxn>
                  <a:cxn ang="0">
                    <a:pos x="T5" y="T7"/>
                  </a:cxn>
                  <a:cxn ang="0">
                    <a:pos x="T9" y="T11"/>
                  </a:cxn>
                  <a:cxn ang="0">
                    <a:pos x="T13" y="T15"/>
                  </a:cxn>
                  <a:cxn ang="0">
                    <a:pos x="T17" y="T19"/>
                  </a:cxn>
                  <a:cxn ang="0">
                    <a:pos x="T21" y="T23"/>
                  </a:cxn>
                </a:cxnLst>
                <a:rect l="0" t="0" r="r" b="b"/>
                <a:pathLst>
                  <a:path w="111" h="144">
                    <a:moveTo>
                      <a:pt x="91" y="87"/>
                    </a:moveTo>
                    <a:lnTo>
                      <a:pt x="65" y="87"/>
                    </a:lnTo>
                    <a:lnTo>
                      <a:pt x="65" y="39"/>
                    </a:lnTo>
                    <a:lnTo>
                      <a:pt x="66" y="22"/>
                    </a:lnTo>
                    <a:lnTo>
                      <a:pt x="91" y="22"/>
                    </a:lnTo>
                    <a:lnTo>
                      <a:pt x="91" y="8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6" name="Freeform 464"/>
              <p:cNvSpPr>
                <a:spLocks/>
              </p:cNvSpPr>
              <p:nvPr/>
            </p:nvSpPr>
            <p:spPr bwMode="auto">
              <a:xfrm>
                <a:off x="1019" y="390"/>
                <a:ext cx="111" cy="144"/>
              </a:xfrm>
              <a:custGeom>
                <a:avLst/>
                <a:gdLst>
                  <a:gd name="T0" fmla="+- 0 1110 1019"/>
                  <a:gd name="T1" fmla="*/ T0 w 111"/>
                  <a:gd name="T2" fmla="+- 0 534 390"/>
                  <a:gd name="T3" fmla="*/ 534 h 144"/>
                  <a:gd name="T4" fmla="+- 0 1084 1019"/>
                  <a:gd name="T5" fmla="*/ T4 w 111"/>
                  <a:gd name="T6" fmla="+- 0 534 390"/>
                  <a:gd name="T7" fmla="*/ 534 h 144"/>
                  <a:gd name="T8" fmla="+- 0 1084 1019"/>
                  <a:gd name="T9" fmla="*/ T8 w 111"/>
                  <a:gd name="T10" fmla="+- 0 497 390"/>
                  <a:gd name="T11" fmla="*/ 497 h 144"/>
                  <a:gd name="T12" fmla="+- 0 1110 1019"/>
                  <a:gd name="T13" fmla="*/ T12 w 111"/>
                  <a:gd name="T14" fmla="+- 0 497 390"/>
                  <a:gd name="T15" fmla="*/ 497 h 144"/>
                  <a:gd name="T16" fmla="+- 0 1110 1019"/>
                  <a:gd name="T17" fmla="*/ T16 w 111"/>
                  <a:gd name="T18" fmla="+- 0 534 390"/>
                  <a:gd name="T19" fmla="*/ 534 h 144"/>
                </a:gdLst>
                <a:ahLst/>
                <a:cxnLst>
                  <a:cxn ang="0">
                    <a:pos x="T1" y="T3"/>
                  </a:cxn>
                  <a:cxn ang="0">
                    <a:pos x="T5" y="T7"/>
                  </a:cxn>
                  <a:cxn ang="0">
                    <a:pos x="T9" y="T11"/>
                  </a:cxn>
                  <a:cxn ang="0">
                    <a:pos x="T13" y="T15"/>
                  </a:cxn>
                  <a:cxn ang="0">
                    <a:pos x="T17" y="T19"/>
                  </a:cxn>
                </a:cxnLst>
                <a:rect l="0" t="0" r="r" b="b"/>
                <a:pathLst>
                  <a:path w="111" h="144">
                    <a:moveTo>
                      <a:pt x="91" y="144"/>
                    </a:moveTo>
                    <a:lnTo>
                      <a:pt x="65" y="144"/>
                    </a:lnTo>
                    <a:lnTo>
                      <a:pt x="65" y="107"/>
                    </a:lnTo>
                    <a:lnTo>
                      <a:pt x="91" y="107"/>
                    </a:lnTo>
                    <a:lnTo>
                      <a:pt x="91" y="14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15" name="Group 465"/>
            <p:cNvGrpSpPr>
              <a:grpSpLocks/>
            </p:cNvGrpSpPr>
            <p:nvPr/>
          </p:nvGrpSpPr>
          <p:grpSpPr bwMode="auto">
            <a:xfrm>
              <a:off x="1144" y="389"/>
              <a:ext cx="102" cy="146"/>
              <a:chOff x="1144" y="389"/>
              <a:chExt cx="102" cy="146"/>
            </a:xfrm>
          </p:grpSpPr>
          <p:sp>
            <p:nvSpPr>
              <p:cNvPr id="1832" name="Freeform 466"/>
              <p:cNvSpPr>
                <a:spLocks/>
              </p:cNvSpPr>
              <p:nvPr/>
            </p:nvSpPr>
            <p:spPr bwMode="auto">
              <a:xfrm>
                <a:off x="1144" y="389"/>
                <a:ext cx="102" cy="146"/>
              </a:xfrm>
              <a:custGeom>
                <a:avLst/>
                <a:gdLst>
                  <a:gd name="T0" fmla="+- 0 1206 1144"/>
                  <a:gd name="T1" fmla="*/ T0 w 102"/>
                  <a:gd name="T2" fmla="+- 0 535 389"/>
                  <a:gd name="T3" fmla="*/ 535 h 146"/>
                  <a:gd name="T4" fmla="+- 0 1181 1144"/>
                  <a:gd name="T5" fmla="*/ T4 w 102"/>
                  <a:gd name="T6" fmla="+- 0 532 389"/>
                  <a:gd name="T7" fmla="*/ 532 h 146"/>
                  <a:gd name="T8" fmla="+- 0 1163 1144"/>
                  <a:gd name="T9" fmla="*/ T8 w 102"/>
                  <a:gd name="T10" fmla="+- 0 522 389"/>
                  <a:gd name="T11" fmla="*/ 522 h 146"/>
                  <a:gd name="T12" fmla="+- 0 1151 1144"/>
                  <a:gd name="T13" fmla="*/ T12 w 102"/>
                  <a:gd name="T14" fmla="+- 0 506 389"/>
                  <a:gd name="T15" fmla="*/ 506 h 146"/>
                  <a:gd name="T16" fmla="+- 0 1144 1144"/>
                  <a:gd name="T17" fmla="*/ T16 w 102"/>
                  <a:gd name="T18" fmla="+- 0 486 389"/>
                  <a:gd name="T19" fmla="*/ 486 h 146"/>
                  <a:gd name="T20" fmla="+- 0 1144 1144"/>
                  <a:gd name="T21" fmla="*/ T20 w 102"/>
                  <a:gd name="T22" fmla="+- 0 453 389"/>
                  <a:gd name="T23" fmla="*/ 453 h 146"/>
                  <a:gd name="T24" fmla="+- 0 1149 1144"/>
                  <a:gd name="T25" fmla="*/ T24 w 102"/>
                  <a:gd name="T26" fmla="+- 0 427 389"/>
                  <a:gd name="T27" fmla="*/ 427 h 146"/>
                  <a:gd name="T28" fmla="+- 0 1157 1144"/>
                  <a:gd name="T29" fmla="*/ T28 w 102"/>
                  <a:gd name="T30" fmla="+- 0 408 389"/>
                  <a:gd name="T31" fmla="*/ 408 h 146"/>
                  <a:gd name="T32" fmla="+- 0 1169 1144"/>
                  <a:gd name="T33" fmla="*/ T32 w 102"/>
                  <a:gd name="T34" fmla="+- 0 395 389"/>
                  <a:gd name="T35" fmla="*/ 395 h 146"/>
                  <a:gd name="T36" fmla="+- 0 1184 1144"/>
                  <a:gd name="T37" fmla="*/ T36 w 102"/>
                  <a:gd name="T38" fmla="+- 0 389 389"/>
                  <a:gd name="T39" fmla="*/ 389 h 146"/>
                  <a:gd name="T40" fmla="+- 0 1208 1144"/>
                  <a:gd name="T41" fmla="*/ T40 w 102"/>
                  <a:gd name="T42" fmla="+- 0 392 389"/>
                  <a:gd name="T43" fmla="*/ 392 h 146"/>
                  <a:gd name="T44" fmla="+- 0 1226 1144"/>
                  <a:gd name="T45" fmla="*/ T44 w 102"/>
                  <a:gd name="T46" fmla="+- 0 402 389"/>
                  <a:gd name="T47" fmla="*/ 402 h 146"/>
                  <a:gd name="T48" fmla="+- 0 1232 1144"/>
                  <a:gd name="T49" fmla="*/ T48 w 102"/>
                  <a:gd name="T50" fmla="+- 0 410 389"/>
                  <a:gd name="T51" fmla="*/ 410 h 146"/>
                  <a:gd name="T52" fmla="+- 0 1201 1144"/>
                  <a:gd name="T53" fmla="*/ T52 w 102"/>
                  <a:gd name="T54" fmla="+- 0 410 389"/>
                  <a:gd name="T55" fmla="*/ 410 h 146"/>
                  <a:gd name="T56" fmla="+- 0 1184 1144"/>
                  <a:gd name="T57" fmla="*/ T56 w 102"/>
                  <a:gd name="T58" fmla="+- 0 414 389"/>
                  <a:gd name="T59" fmla="*/ 414 h 146"/>
                  <a:gd name="T60" fmla="+- 0 1173 1144"/>
                  <a:gd name="T61" fmla="*/ T60 w 102"/>
                  <a:gd name="T62" fmla="+- 0 429 389"/>
                  <a:gd name="T63" fmla="*/ 429 h 146"/>
                  <a:gd name="T64" fmla="+- 0 1169 1144"/>
                  <a:gd name="T65" fmla="*/ T64 w 102"/>
                  <a:gd name="T66" fmla="+- 0 456 389"/>
                  <a:gd name="T67" fmla="*/ 456 h 146"/>
                  <a:gd name="T68" fmla="+- 0 1169 1144"/>
                  <a:gd name="T69" fmla="*/ T68 w 102"/>
                  <a:gd name="T70" fmla="+- 0 462 389"/>
                  <a:gd name="T71" fmla="*/ 462 h 146"/>
                  <a:gd name="T72" fmla="+- 0 1172 1144"/>
                  <a:gd name="T73" fmla="*/ T72 w 102"/>
                  <a:gd name="T74" fmla="+- 0 492 389"/>
                  <a:gd name="T75" fmla="*/ 492 h 146"/>
                  <a:gd name="T76" fmla="+- 0 1181 1144"/>
                  <a:gd name="T77" fmla="*/ T76 w 102"/>
                  <a:gd name="T78" fmla="+- 0 510 389"/>
                  <a:gd name="T79" fmla="*/ 510 h 146"/>
                  <a:gd name="T80" fmla="+- 0 1236 1144"/>
                  <a:gd name="T81" fmla="*/ T80 w 102"/>
                  <a:gd name="T82" fmla="+- 0 510 389"/>
                  <a:gd name="T83" fmla="*/ 510 h 146"/>
                  <a:gd name="T84" fmla="+- 0 1235 1144"/>
                  <a:gd name="T85" fmla="*/ T84 w 102"/>
                  <a:gd name="T86" fmla="+- 0 510 389"/>
                  <a:gd name="T87" fmla="*/ 510 h 146"/>
                  <a:gd name="T88" fmla="+- 0 1223 1144"/>
                  <a:gd name="T89" fmla="*/ T88 w 102"/>
                  <a:gd name="T90" fmla="+- 0 526 389"/>
                  <a:gd name="T91" fmla="*/ 526 h 146"/>
                  <a:gd name="T92" fmla="+- 0 1206 1144"/>
                  <a:gd name="T93" fmla="*/ T92 w 102"/>
                  <a:gd name="T94" fmla="+- 0 535 389"/>
                  <a:gd name="T95" fmla="*/ 535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02" h="146">
                    <a:moveTo>
                      <a:pt x="62" y="146"/>
                    </a:moveTo>
                    <a:lnTo>
                      <a:pt x="37" y="143"/>
                    </a:lnTo>
                    <a:lnTo>
                      <a:pt x="19" y="133"/>
                    </a:lnTo>
                    <a:lnTo>
                      <a:pt x="7" y="117"/>
                    </a:lnTo>
                    <a:lnTo>
                      <a:pt x="0" y="97"/>
                    </a:lnTo>
                    <a:lnTo>
                      <a:pt x="0" y="64"/>
                    </a:lnTo>
                    <a:lnTo>
                      <a:pt x="5" y="38"/>
                    </a:lnTo>
                    <a:lnTo>
                      <a:pt x="13" y="19"/>
                    </a:lnTo>
                    <a:lnTo>
                      <a:pt x="25" y="6"/>
                    </a:lnTo>
                    <a:lnTo>
                      <a:pt x="40" y="0"/>
                    </a:lnTo>
                    <a:lnTo>
                      <a:pt x="64" y="3"/>
                    </a:lnTo>
                    <a:lnTo>
                      <a:pt x="82" y="13"/>
                    </a:lnTo>
                    <a:lnTo>
                      <a:pt x="88" y="21"/>
                    </a:lnTo>
                    <a:lnTo>
                      <a:pt x="57" y="21"/>
                    </a:lnTo>
                    <a:lnTo>
                      <a:pt x="40" y="25"/>
                    </a:lnTo>
                    <a:lnTo>
                      <a:pt x="29" y="40"/>
                    </a:lnTo>
                    <a:lnTo>
                      <a:pt x="25" y="67"/>
                    </a:lnTo>
                    <a:lnTo>
                      <a:pt x="25" y="73"/>
                    </a:lnTo>
                    <a:lnTo>
                      <a:pt x="28" y="103"/>
                    </a:lnTo>
                    <a:lnTo>
                      <a:pt x="37" y="121"/>
                    </a:lnTo>
                    <a:lnTo>
                      <a:pt x="92" y="121"/>
                    </a:lnTo>
                    <a:lnTo>
                      <a:pt x="91" y="121"/>
                    </a:lnTo>
                    <a:lnTo>
                      <a:pt x="79" y="137"/>
                    </a:lnTo>
                    <a:lnTo>
                      <a:pt x="62" y="14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3" name="Freeform 467"/>
              <p:cNvSpPr>
                <a:spLocks/>
              </p:cNvSpPr>
              <p:nvPr/>
            </p:nvSpPr>
            <p:spPr bwMode="auto">
              <a:xfrm>
                <a:off x="1144" y="389"/>
                <a:ext cx="102" cy="146"/>
              </a:xfrm>
              <a:custGeom>
                <a:avLst/>
                <a:gdLst>
                  <a:gd name="T0" fmla="+- 0 1236 1144"/>
                  <a:gd name="T1" fmla="*/ T0 w 102"/>
                  <a:gd name="T2" fmla="+- 0 510 389"/>
                  <a:gd name="T3" fmla="*/ 510 h 146"/>
                  <a:gd name="T4" fmla="+- 0 1181 1144"/>
                  <a:gd name="T5" fmla="*/ T4 w 102"/>
                  <a:gd name="T6" fmla="+- 0 510 389"/>
                  <a:gd name="T7" fmla="*/ 510 h 146"/>
                  <a:gd name="T8" fmla="+- 0 1201 1144"/>
                  <a:gd name="T9" fmla="*/ T8 w 102"/>
                  <a:gd name="T10" fmla="+- 0 509 389"/>
                  <a:gd name="T11" fmla="*/ 509 h 146"/>
                  <a:gd name="T12" fmla="+- 0 1213 1144"/>
                  <a:gd name="T13" fmla="*/ T12 w 102"/>
                  <a:gd name="T14" fmla="+- 0 497 389"/>
                  <a:gd name="T15" fmla="*/ 497 h 146"/>
                  <a:gd name="T16" fmla="+- 0 1218 1144"/>
                  <a:gd name="T17" fmla="*/ T16 w 102"/>
                  <a:gd name="T18" fmla="+- 0 475 389"/>
                  <a:gd name="T19" fmla="*/ 475 h 146"/>
                  <a:gd name="T20" fmla="+- 0 1216 1144"/>
                  <a:gd name="T21" fmla="*/ T20 w 102"/>
                  <a:gd name="T22" fmla="+- 0 442 389"/>
                  <a:gd name="T23" fmla="*/ 442 h 146"/>
                  <a:gd name="T24" fmla="+- 0 1210 1144"/>
                  <a:gd name="T25" fmla="*/ T24 w 102"/>
                  <a:gd name="T26" fmla="+- 0 420 389"/>
                  <a:gd name="T27" fmla="*/ 420 h 146"/>
                  <a:gd name="T28" fmla="+- 0 1201 1144"/>
                  <a:gd name="T29" fmla="*/ T28 w 102"/>
                  <a:gd name="T30" fmla="+- 0 410 389"/>
                  <a:gd name="T31" fmla="*/ 410 h 146"/>
                  <a:gd name="T32" fmla="+- 0 1232 1144"/>
                  <a:gd name="T33" fmla="*/ T32 w 102"/>
                  <a:gd name="T34" fmla="+- 0 410 389"/>
                  <a:gd name="T35" fmla="*/ 410 h 146"/>
                  <a:gd name="T36" fmla="+- 0 1238 1144"/>
                  <a:gd name="T37" fmla="*/ T36 w 102"/>
                  <a:gd name="T38" fmla="+- 0 419 389"/>
                  <a:gd name="T39" fmla="*/ 419 h 146"/>
                  <a:gd name="T40" fmla="+- 0 1244 1144"/>
                  <a:gd name="T41" fmla="*/ T40 w 102"/>
                  <a:gd name="T42" fmla="+- 0 440 389"/>
                  <a:gd name="T43" fmla="*/ 440 h 146"/>
                  <a:gd name="T44" fmla="+- 0 1246 1144"/>
                  <a:gd name="T45" fmla="*/ T44 w 102"/>
                  <a:gd name="T46" fmla="+- 0 461 389"/>
                  <a:gd name="T47" fmla="*/ 461 h 146"/>
                  <a:gd name="T48" fmla="+- 0 1243 1144"/>
                  <a:gd name="T49" fmla="*/ T48 w 102"/>
                  <a:gd name="T50" fmla="+- 0 488 389"/>
                  <a:gd name="T51" fmla="*/ 488 h 146"/>
                  <a:gd name="T52" fmla="+- 0 1236 1144"/>
                  <a:gd name="T53" fmla="*/ T52 w 102"/>
                  <a:gd name="T54" fmla="+- 0 510 389"/>
                  <a:gd name="T55" fmla="*/ 510 h 1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2" h="146">
                    <a:moveTo>
                      <a:pt x="92" y="121"/>
                    </a:moveTo>
                    <a:lnTo>
                      <a:pt x="37" y="121"/>
                    </a:lnTo>
                    <a:lnTo>
                      <a:pt x="57" y="120"/>
                    </a:lnTo>
                    <a:lnTo>
                      <a:pt x="69" y="108"/>
                    </a:lnTo>
                    <a:lnTo>
                      <a:pt x="74" y="86"/>
                    </a:lnTo>
                    <a:lnTo>
                      <a:pt x="72" y="53"/>
                    </a:lnTo>
                    <a:lnTo>
                      <a:pt x="66" y="31"/>
                    </a:lnTo>
                    <a:lnTo>
                      <a:pt x="57" y="21"/>
                    </a:lnTo>
                    <a:lnTo>
                      <a:pt x="88" y="21"/>
                    </a:lnTo>
                    <a:lnTo>
                      <a:pt x="94" y="30"/>
                    </a:lnTo>
                    <a:lnTo>
                      <a:pt x="100" y="51"/>
                    </a:lnTo>
                    <a:lnTo>
                      <a:pt x="102" y="72"/>
                    </a:lnTo>
                    <a:lnTo>
                      <a:pt x="99" y="99"/>
                    </a:lnTo>
                    <a:lnTo>
                      <a:pt x="92" y="1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16" name="Group 468"/>
            <p:cNvGrpSpPr>
              <a:grpSpLocks/>
            </p:cNvGrpSpPr>
            <p:nvPr/>
          </p:nvGrpSpPr>
          <p:grpSpPr bwMode="auto">
            <a:xfrm>
              <a:off x="1880" y="3873"/>
              <a:ext cx="100" cy="111"/>
              <a:chOff x="1880" y="3873"/>
              <a:chExt cx="100" cy="111"/>
            </a:xfrm>
          </p:grpSpPr>
          <p:sp>
            <p:nvSpPr>
              <p:cNvPr id="1829" name="Freeform 469"/>
              <p:cNvSpPr>
                <a:spLocks/>
              </p:cNvSpPr>
              <p:nvPr/>
            </p:nvSpPr>
            <p:spPr bwMode="auto">
              <a:xfrm>
                <a:off x="1880" y="3873"/>
                <a:ext cx="100" cy="111"/>
              </a:xfrm>
              <a:custGeom>
                <a:avLst/>
                <a:gdLst>
                  <a:gd name="T0" fmla="+- 0 1972 1880"/>
                  <a:gd name="T1" fmla="*/ T0 w 100"/>
                  <a:gd name="T2" fmla="+- 0 3892 3873"/>
                  <a:gd name="T3" fmla="*/ 3892 h 111"/>
                  <a:gd name="T4" fmla="+- 0 1905 1880"/>
                  <a:gd name="T5" fmla="*/ T4 w 100"/>
                  <a:gd name="T6" fmla="+- 0 3892 3873"/>
                  <a:gd name="T7" fmla="*/ 3892 h 111"/>
                  <a:gd name="T8" fmla="+- 0 1910 1880"/>
                  <a:gd name="T9" fmla="*/ T8 w 100"/>
                  <a:gd name="T10" fmla="+- 0 3883 3873"/>
                  <a:gd name="T11" fmla="*/ 3883 h 111"/>
                  <a:gd name="T12" fmla="+- 0 1922 1880"/>
                  <a:gd name="T13" fmla="*/ T12 w 100"/>
                  <a:gd name="T14" fmla="+- 0 3873 3873"/>
                  <a:gd name="T15" fmla="*/ 3873 h 111"/>
                  <a:gd name="T16" fmla="+- 0 1940 1880"/>
                  <a:gd name="T17" fmla="*/ T16 w 100"/>
                  <a:gd name="T18" fmla="+- 0 3873 3873"/>
                  <a:gd name="T19" fmla="*/ 3873 h 111"/>
                  <a:gd name="T20" fmla="+- 0 1959 1880"/>
                  <a:gd name="T21" fmla="*/ T20 w 100"/>
                  <a:gd name="T22" fmla="+- 0 3878 3873"/>
                  <a:gd name="T23" fmla="*/ 3878 h 111"/>
                  <a:gd name="T24" fmla="+- 0 1972 1880"/>
                  <a:gd name="T25" fmla="*/ T24 w 100"/>
                  <a:gd name="T26" fmla="+- 0 3892 3873"/>
                  <a:gd name="T27" fmla="*/ 3892 h 111"/>
                </a:gdLst>
                <a:ahLst/>
                <a:cxnLst>
                  <a:cxn ang="0">
                    <a:pos x="T1" y="T3"/>
                  </a:cxn>
                  <a:cxn ang="0">
                    <a:pos x="T5" y="T7"/>
                  </a:cxn>
                  <a:cxn ang="0">
                    <a:pos x="T9" y="T11"/>
                  </a:cxn>
                  <a:cxn ang="0">
                    <a:pos x="T13" y="T15"/>
                  </a:cxn>
                  <a:cxn ang="0">
                    <a:pos x="T17" y="T19"/>
                  </a:cxn>
                  <a:cxn ang="0">
                    <a:pos x="T21" y="T23"/>
                  </a:cxn>
                  <a:cxn ang="0">
                    <a:pos x="T25" y="T27"/>
                  </a:cxn>
                </a:cxnLst>
                <a:rect l="0" t="0" r="r" b="b"/>
                <a:pathLst>
                  <a:path w="100" h="111">
                    <a:moveTo>
                      <a:pt x="92" y="19"/>
                    </a:moveTo>
                    <a:lnTo>
                      <a:pt x="25" y="19"/>
                    </a:lnTo>
                    <a:lnTo>
                      <a:pt x="30" y="10"/>
                    </a:lnTo>
                    <a:lnTo>
                      <a:pt x="42" y="0"/>
                    </a:lnTo>
                    <a:lnTo>
                      <a:pt x="60" y="0"/>
                    </a:lnTo>
                    <a:lnTo>
                      <a:pt x="79" y="5"/>
                    </a:lnTo>
                    <a:lnTo>
                      <a:pt x="92" y="1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0" name="Freeform 470"/>
              <p:cNvSpPr>
                <a:spLocks/>
              </p:cNvSpPr>
              <p:nvPr/>
            </p:nvSpPr>
            <p:spPr bwMode="auto">
              <a:xfrm>
                <a:off x="1880" y="3873"/>
                <a:ext cx="100" cy="111"/>
              </a:xfrm>
              <a:custGeom>
                <a:avLst/>
                <a:gdLst>
                  <a:gd name="T0" fmla="+- 0 1908 1880"/>
                  <a:gd name="T1" fmla="*/ T0 w 100"/>
                  <a:gd name="T2" fmla="+- 0 3983 3873"/>
                  <a:gd name="T3" fmla="*/ 3983 h 111"/>
                  <a:gd name="T4" fmla="+- 0 1881 1880"/>
                  <a:gd name="T5" fmla="*/ T4 w 100"/>
                  <a:gd name="T6" fmla="+- 0 3983 3873"/>
                  <a:gd name="T7" fmla="*/ 3983 h 111"/>
                  <a:gd name="T8" fmla="+- 0 1880 1880"/>
                  <a:gd name="T9" fmla="*/ T8 w 100"/>
                  <a:gd name="T10" fmla="+- 0 3892 3873"/>
                  <a:gd name="T11" fmla="*/ 3892 h 111"/>
                  <a:gd name="T12" fmla="+- 0 1880 1880"/>
                  <a:gd name="T13" fmla="*/ T12 w 100"/>
                  <a:gd name="T14" fmla="+- 0 3876 3873"/>
                  <a:gd name="T15" fmla="*/ 3876 h 111"/>
                  <a:gd name="T16" fmla="+- 0 1903 1880"/>
                  <a:gd name="T17" fmla="*/ T16 w 100"/>
                  <a:gd name="T18" fmla="+- 0 3876 3873"/>
                  <a:gd name="T19" fmla="*/ 3876 h 111"/>
                  <a:gd name="T20" fmla="+- 0 1905 1880"/>
                  <a:gd name="T21" fmla="*/ T20 w 100"/>
                  <a:gd name="T22" fmla="+- 0 3892 3873"/>
                  <a:gd name="T23" fmla="*/ 3892 h 111"/>
                  <a:gd name="T24" fmla="+- 0 1972 1880"/>
                  <a:gd name="T25" fmla="*/ T24 w 100"/>
                  <a:gd name="T26" fmla="+- 0 3892 3873"/>
                  <a:gd name="T27" fmla="*/ 3892 h 111"/>
                  <a:gd name="T28" fmla="+- 0 1973 1880"/>
                  <a:gd name="T29" fmla="*/ T28 w 100"/>
                  <a:gd name="T30" fmla="+- 0 3892 3873"/>
                  <a:gd name="T31" fmla="*/ 3892 h 111"/>
                  <a:gd name="T32" fmla="+- 0 1974 1880"/>
                  <a:gd name="T33" fmla="*/ T32 w 100"/>
                  <a:gd name="T34" fmla="+- 0 3895 3873"/>
                  <a:gd name="T35" fmla="*/ 3895 h 111"/>
                  <a:gd name="T36" fmla="+- 0 1920 1880"/>
                  <a:gd name="T37" fmla="*/ T36 w 100"/>
                  <a:gd name="T38" fmla="+- 0 3895 3873"/>
                  <a:gd name="T39" fmla="*/ 3895 h 111"/>
                  <a:gd name="T40" fmla="+- 0 1912 1880"/>
                  <a:gd name="T41" fmla="*/ T40 w 100"/>
                  <a:gd name="T42" fmla="+- 0 3903 3873"/>
                  <a:gd name="T43" fmla="*/ 3903 h 111"/>
                  <a:gd name="T44" fmla="+- 0 1909 1880"/>
                  <a:gd name="T45" fmla="*/ T44 w 100"/>
                  <a:gd name="T46" fmla="+- 0 3911 3873"/>
                  <a:gd name="T47" fmla="*/ 3911 h 111"/>
                  <a:gd name="T48" fmla="+- 0 1908 1880"/>
                  <a:gd name="T49" fmla="*/ T48 w 100"/>
                  <a:gd name="T50" fmla="+- 0 3913 3873"/>
                  <a:gd name="T51" fmla="*/ 3913 h 111"/>
                  <a:gd name="T52" fmla="+- 0 1908 1880"/>
                  <a:gd name="T53" fmla="*/ T52 w 100"/>
                  <a:gd name="T54" fmla="+- 0 3917 3873"/>
                  <a:gd name="T55" fmla="*/ 3917 h 111"/>
                  <a:gd name="T56" fmla="+- 0 1908 1880"/>
                  <a:gd name="T57" fmla="*/ T56 w 100"/>
                  <a:gd name="T58" fmla="+- 0 3983 3873"/>
                  <a:gd name="T59" fmla="*/ 3983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00" h="111">
                    <a:moveTo>
                      <a:pt x="28" y="110"/>
                    </a:moveTo>
                    <a:lnTo>
                      <a:pt x="1" y="110"/>
                    </a:lnTo>
                    <a:lnTo>
                      <a:pt x="0" y="19"/>
                    </a:lnTo>
                    <a:lnTo>
                      <a:pt x="0" y="3"/>
                    </a:lnTo>
                    <a:lnTo>
                      <a:pt x="23" y="3"/>
                    </a:lnTo>
                    <a:lnTo>
                      <a:pt x="25" y="19"/>
                    </a:lnTo>
                    <a:lnTo>
                      <a:pt x="92" y="19"/>
                    </a:lnTo>
                    <a:lnTo>
                      <a:pt x="93" y="19"/>
                    </a:lnTo>
                    <a:lnTo>
                      <a:pt x="94" y="22"/>
                    </a:lnTo>
                    <a:lnTo>
                      <a:pt x="40" y="22"/>
                    </a:lnTo>
                    <a:lnTo>
                      <a:pt x="32" y="30"/>
                    </a:lnTo>
                    <a:lnTo>
                      <a:pt x="29" y="38"/>
                    </a:lnTo>
                    <a:lnTo>
                      <a:pt x="28" y="40"/>
                    </a:lnTo>
                    <a:lnTo>
                      <a:pt x="28" y="44"/>
                    </a:lnTo>
                    <a:lnTo>
                      <a:pt x="28"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1" name="Freeform 471"/>
              <p:cNvSpPr>
                <a:spLocks/>
              </p:cNvSpPr>
              <p:nvPr/>
            </p:nvSpPr>
            <p:spPr bwMode="auto">
              <a:xfrm>
                <a:off x="1880" y="3873"/>
                <a:ext cx="100" cy="111"/>
              </a:xfrm>
              <a:custGeom>
                <a:avLst/>
                <a:gdLst>
                  <a:gd name="T0" fmla="+- 0 1979 1880"/>
                  <a:gd name="T1" fmla="*/ T0 w 100"/>
                  <a:gd name="T2" fmla="+- 0 3983 3873"/>
                  <a:gd name="T3" fmla="*/ 3983 h 111"/>
                  <a:gd name="T4" fmla="+- 0 1951 1880"/>
                  <a:gd name="T5" fmla="*/ T4 w 100"/>
                  <a:gd name="T6" fmla="+- 0 3983 3873"/>
                  <a:gd name="T7" fmla="*/ 3983 h 111"/>
                  <a:gd name="T8" fmla="+- 0 1951 1880"/>
                  <a:gd name="T9" fmla="*/ T8 w 100"/>
                  <a:gd name="T10" fmla="+- 0 3907 3873"/>
                  <a:gd name="T11" fmla="*/ 3907 h 111"/>
                  <a:gd name="T12" fmla="+- 0 1945 1880"/>
                  <a:gd name="T13" fmla="*/ T12 w 100"/>
                  <a:gd name="T14" fmla="+- 0 3895 3873"/>
                  <a:gd name="T15" fmla="*/ 3895 h 111"/>
                  <a:gd name="T16" fmla="+- 0 1974 1880"/>
                  <a:gd name="T17" fmla="*/ T16 w 100"/>
                  <a:gd name="T18" fmla="+- 0 3895 3873"/>
                  <a:gd name="T19" fmla="*/ 3895 h 111"/>
                  <a:gd name="T20" fmla="+- 0 1979 1880"/>
                  <a:gd name="T21" fmla="*/ T20 w 100"/>
                  <a:gd name="T22" fmla="+- 0 3919 3873"/>
                  <a:gd name="T23" fmla="*/ 3919 h 111"/>
                  <a:gd name="T24" fmla="+- 0 1979 1880"/>
                  <a:gd name="T25" fmla="*/ T24 w 100"/>
                  <a:gd name="T26" fmla="+- 0 3983 3873"/>
                  <a:gd name="T27" fmla="*/ 3983 h 111"/>
                </a:gdLst>
                <a:ahLst/>
                <a:cxnLst>
                  <a:cxn ang="0">
                    <a:pos x="T1" y="T3"/>
                  </a:cxn>
                  <a:cxn ang="0">
                    <a:pos x="T5" y="T7"/>
                  </a:cxn>
                  <a:cxn ang="0">
                    <a:pos x="T9" y="T11"/>
                  </a:cxn>
                  <a:cxn ang="0">
                    <a:pos x="T13" y="T15"/>
                  </a:cxn>
                  <a:cxn ang="0">
                    <a:pos x="T17" y="T19"/>
                  </a:cxn>
                  <a:cxn ang="0">
                    <a:pos x="T21" y="T23"/>
                  </a:cxn>
                  <a:cxn ang="0">
                    <a:pos x="T25" y="T27"/>
                  </a:cxn>
                </a:cxnLst>
                <a:rect l="0" t="0" r="r" b="b"/>
                <a:pathLst>
                  <a:path w="100" h="111">
                    <a:moveTo>
                      <a:pt x="99" y="110"/>
                    </a:moveTo>
                    <a:lnTo>
                      <a:pt x="71" y="110"/>
                    </a:lnTo>
                    <a:lnTo>
                      <a:pt x="71" y="34"/>
                    </a:lnTo>
                    <a:lnTo>
                      <a:pt x="65" y="22"/>
                    </a:lnTo>
                    <a:lnTo>
                      <a:pt x="94" y="22"/>
                    </a:lnTo>
                    <a:lnTo>
                      <a:pt x="99" y="46"/>
                    </a:lnTo>
                    <a:lnTo>
                      <a:pt x="99"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17" name="Group 472"/>
            <p:cNvGrpSpPr>
              <a:grpSpLocks/>
            </p:cNvGrpSpPr>
            <p:nvPr/>
          </p:nvGrpSpPr>
          <p:grpSpPr bwMode="auto">
            <a:xfrm>
              <a:off x="2006" y="3831"/>
              <a:ext cx="31" cy="153"/>
              <a:chOff x="2006" y="3831"/>
              <a:chExt cx="31" cy="153"/>
            </a:xfrm>
          </p:grpSpPr>
          <p:sp>
            <p:nvSpPr>
              <p:cNvPr id="1827" name="Freeform 473"/>
              <p:cNvSpPr>
                <a:spLocks/>
              </p:cNvSpPr>
              <p:nvPr/>
            </p:nvSpPr>
            <p:spPr bwMode="auto">
              <a:xfrm>
                <a:off x="2006" y="3831"/>
                <a:ext cx="31" cy="153"/>
              </a:xfrm>
              <a:custGeom>
                <a:avLst/>
                <a:gdLst>
                  <a:gd name="T0" fmla="+- 0 2035 2006"/>
                  <a:gd name="T1" fmla="*/ T0 w 31"/>
                  <a:gd name="T2" fmla="+- 0 3983 3831"/>
                  <a:gd name="T3" fmla="*/ 3983 h 153"/>
                  <a:gd name="T4" fmla="+- 0 2008 2006"/>
                  <a:gd name="T5" fmla="*/ T4 w 31"/>
                  <a:gd name="T6" fmla="+- 0 3983 3831"/>
                  <a:gd name="T7" fmla="*/ 3983 h 153"/>
                  <a:gd name="T8" fmla="+- 0 2008 2006"/>
                  <a:gd name="T9" fmla="*/ T8 w 31"/>
                  <a:gd name="T10" fmla="+- 0 3876 3831"/>
                  <a:gd name="T11" fmla="*/ 3876 h 153"/>
                  <a:gd name="T12" fmla="+- 0 2035 2006"/>
                  <a:gd name="T13" fmla="*/ T12 w 31"/>
                  <a:gd name="T14" fmla="+- 0 3876 3831"/>
                  <a:gd name="T15" fmla="*/ 3876 h 153"/>
                  <a:gd name="T16" fmla="+- 0 2035 2006"/>
                  <a:gd name="T17" fmla="*/ T16 w 31"/>
                  <a:gd name="T18" fmla="+- 0 3983 3831"/>
                  <a:gd name="T19" fmla="*/ 3983 h 153"/>
                </a:gdLst>
                <a:ahLst/>
                <a:cxnLst>
                  <a:cxn ang="0">
                    <a:pos x="T1" y="T3"/>
                  </a:cxn>
                  <a:cxn ang="0">
                    <a:pos x="T5" y="T7"/>
                  </a:cxn>
                  <a:cxn ang="0">
                    <a:pos x="T9" y="T11"/>
                  </a:cxn>
                  <a:cxn ang="0">
                    <a:pos x="T13" y="T15"/>
                  </a:cxn>
                  <a:cxn ang="0">
                    <a:pos x="T17" y="T19"/>
                  </a:cxn>
                </a:cxnLst>
                <a:rect l="0" t="0" r="r" b="b"/>
                <a:pathLst>
                  <a:path w="31" h="153">
                    <a:moveTo>
                      <a:pt x="29" y="152"/>
                    </a:moveTo>
                    <a:lnTo>
                      <a:pt x="2" y="152"/>
                    </a:lnTo>
                    <a:lnTo>
                      <a:pt x="2" y="45"/>
                    </a:lnTo>
                    <a:lnTo>
                      <a:pt x="29" y="45"/>
                    </a:lnTo>
                    <a:lnTo>
                      <a:pt x="29" y="15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8" name="Freeform 474"/>
              <p:cNvSpPr>
                <a:spLocks/>
              </p:cNvSpPr>
              <p:nvPr/>
            </p:nvSpPr>
            <p:spPr bwMode="auto">
              <a:xfrm>
                <a:off x="2006" y="3831"/>
                <a:ext cx="31" cy="153"/>
              </a:xfrm>
              <a:custGeom>
                <a:avLst/>
                <a:gdLst>
                  <a:gd name="T0" fmla="+- 0 2031 2006"/>
                  <a:gd name="T1" fmla="*/ T0 w 31"/>
                  <a:gd name="T2" fmla="+- 0 3860 3831"/>
                  <a:gd name="T3" fmla="*/ 3860 h 153"/>
                  <a:gd name="T4" fmla="+- 0 2012 2006"/>
                  <a:gd name="T5" fmla="*/ T4 w 31"/>
                  <a:gd name="T6" fmla="+- 0 3860 3831"/>
                  <a:gd name="T7" fmla="*/ 3860 h 153"/>
                  <a:gd name="T8" fmla="+- 0 2006 2006"/>
                  <a:gd name="T9" fmla="*/ T8 w 31"/>
                  <a:gd name="T10" fmla="+- 0 3853 3831"/>
                  <a:gd name="T11" fmla="*/ 3853 h 153"/>
                  <a:gd name="T12" fmla="+- 0 2006 2006"/>
                  <a:gd name="T13" fmla="*/ T12 w 31"/>
                  <a:gd name="T14" fmla="+- 0 3837 3831"/>
                  <a:gd name="T15" fmla="*/ 3837 h 153"/>
                  <a:gd name="T16" fmla="+- 0 2013 2006"/>
                  <a:gd name="T17" fmla="*/ T16 w 31"/>
                  <a:gd name="T18" fmla="+- 0 3831 3831"/>
                  <a:gd name="T19" fmla="*/ 3831 h 153"/>
                  <a:gd name="T20" fmla="+- 0 2031 2006"/>
                  <a:gd name="T21" fmla="*/ T20 w 31"/>
                  <a:gd name="T22" fmla="+- 0 3831 3831"/>
                  <a:gd name="T23" fmla="*/ 3831 h 153"/>
                  <a:gd name="T24" fmla="+- 0 2037 2006"/>
                  <a:gd name="T25" fmla="*/ T24 w 31"/>
                  <a:gd name="T26" fmla="+- 0 3837 3831"/>
                  <a:gd name="T27" fmla="*/ 3837 h 153"/>
                  <a:gd name="T28" fmla="+- 0 2037 2006"/>
                  <a:gd name="T29" fmla="*/ T28 w 31"/>
                  <a:gd name="T30" fmla="+- 0 3846 3831"/>
                  <a:gd name="T31" fmla="*/ 3846 h 153"/>
                  <a:gd name="T32" fmla="+- 0 2037 2006"/>
                  <a:gd name="T33" fmla="*/ T32 w 31"/>
                  <a:gd name="T34" fmla="+- 0 3853 3831"/>
                  <a:gd name="T35" fmla="*/ 3853 h 153"/>
                  <a:gd name="T36" fmla="+- 0 2031 2006"/>
                  <a:gd name="T37" fmla="*/ T36 w 31"/>
                  <a:gd name="T38" fmla="+- 0 3860 3831"/>
                  <a:gd name="T39" fmla="*/ 3860 h 1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1" h="153">
                    <a:moveTo>
                      <a:pt x="25" y="29"/>
                    </a:moveTo>
                    <a:lnTo>
                      <a:pt x="6" y="29"/>
                    </a:lnTo>
                    <a:lnTo>
                      <a:pt x="0" y="22"/>
                    </a:lnTo>
                    <a:lnTo>
                      <a:pt x="0" y="6"/>
                    </a:lnTo>
                    <a:lnTo>
                      <a:pt x="7" y="0"/>
                    </a:lnTo>
                    <a:lnTo>
                      <a:pt x="25" y="0"/>
                    </a:lnTo>
                    <a:lnTo>
                      <a:pt x="31" y="6"/>
                    </a:lnTo>
                    <a:lnTo>
                      <a:pt x="31" y="15"/>
                    </a:lnTo>
                    <a:lnTo>
                      <a:pt x="31" y="22"/>
                    </a:lnTo>
                    <a:lnTo>
                      <a:pt x="25" y="2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18" name="Group 475"/>
            <p:cNvGrpSpPr>
              <a:grpSpLocks/>
            </p:cNvGrpSpPr>
            <p:nvPr/>
          </p:nvGrpSpPr>
          <p:grpSpPr bwMode="auto">
            <a:xfrm>
              <a:off x="2054" y="3848"/>
              <a:ext cx="69" cy="138"/>
              <a:chOff x="2054" y="3848"/>
              <a:chExt cx="69" cy="138"/>
            </a:xfrm>
          </p:grpSpPr>
          <p:sp>
            <p:nvSpPr>
              <p:cNvPr id="1823" name="Freeform 476"/>
              <p:cNvSpPr>
                <a:spLocks/>
              </p:cNvSpPr>
              <p:nvPr/>
            </p:nvSpPr>
            <p:spPr bwMode="auto">
              <a:xfrm>
                <a:off x="2054" y="3848"/>
                <a:ext cx="69" cy="138"/>
              </a:xfrm>
              <a:custGeom>
                <a:avLst/>
                <a:gdLst>
                  <a:gd name="T0" fmla="+- 0 2096 2054"/>
                  <a:gd name="T1" fmla="*/ T0 w 69"/>
                  <a:gd name="T2" fmla="+- 0 3876 3848"/>
                  <a:gd name="T3" fmla="*/ 3876 h 138"/>
                  <a:gd name="T4" fmla="+- 0 2069 2054"/>
                  <a:gd name="T5" fmla="*/ T4 w 69"/>
                  <a:gd name="T6" fmla="+- 0 3876 3848"/>
                  <a:gd name="T7" fmla="*/ 3876 h 138"/>
                  <a:gd name="T8" fmla="+- 0 2069 2054"/>
                  <a:gd name="T9" fmla="*/ T8 w 69"/>
                  <a:gd name="T10" fmla="+- 0 3855 3848"/>
                  <a:gd name="T11" fmla="*/ 3855 h 138"/>
                  <a:gd name="T12" fmla="+- 0 2096 2054"/>
                  <a:gd name="T13" fmla="*/ T12 w 69"/>
                  <a:gd name="T14" fmla="+- 0 3848 3848"/>
                  <a:gd name="T15" fmla="*/ 3848 h 138"/>
                  <a:gd name="T16" fmla="+- 0 2096 2054"/>
                  <a:gd name="T17" fmla="*/ T16 w 69"/>
                  <a:gd name="T18" fmla="+- 0 3876 3848"/>
                  <a:gd name="T19" fmla="*/ 3876 h 138"/>
                </a:gdLst>
                <a:ahLst/>
                <a:cxnLst>
                  <a:cxn ang="0">
                    <a:pos x="T1" y="T3"/>
                  </a:cxn>
                  <a:cxn ang="0">
                    <a:pos x="T5" y="T7"/>
                  </a:cxn>
                  <a:cxn ang="0">
                    <a:pos x="T9" y="T11"/>
                  </a:cxn>
                  <a:cxn ang="0">
                    <a:pos x="T13" y="T15"/>
                  </a:cxn>
                  <a:cxn ang="0">
                    <a:pos x="T17" y="T19"/>
                  </a:cxn>
                </a:cxnLst>
                <a:rect l="0" t="0" r="r" b="b"/>
                <a:pathLst>
                  <a:path w="69" h="138">
                    <a:moveTo>
                      <a:pt x="42" y="28"/>
                    </a:moveTo>
                    <a:lnTo>
                      <a:pt x="15" y="28"/>
                    </a:lnTo>
                    <a:lnTo>
                      <a:pt x="15" y="7"/>
                    </a:lnTo>
                    <a:lnTo>
                      <a:pt x="42" y="0"/>
                    </a:lnTo>
                    <a:lnTo>
                      <a:pt x="42" y="2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4" name="Freeform 477"/>
              <p:cNvSpPr>
                <a:spLocks/>
              </p:cNvSpPr>
              <p:nvPr/>
            </p:nvSpPr>
            <p:spPr bwMode="auto">
              <a:xfrm>
                <a:off x="2054" y="3848"/>
                <a:ext cx="69" cy="138"/>
              </a:xfrm>
              <a:custGeom>
                <a:avLst/>
                <a:gdLst>
                  <a:gd name="T0" fmla="+- 0 2122 2054"/>
                  <a:gd name="T1" fmla="*/ T0 w 69"/>
                  <a:gd name="T2" fmla="+- 0 3896 3848"/>
                  <a:gd name="T3" fmla="*/ 3896 h 138"/>
                  <a:gd name="T4" fmla="+- 0 2054 2054"/>
                  <a:gd name="T5" fmla="*/ T4 w 69"/>
                  <a:gd name="T6" fmla="+- 0 3896 3848"/>
                  <a:gd name="T7" fmla="*/ 3896 h 138"/>
                  <a:gd name="T8" fmla="+- 0 2054 2054"/>
                  <a:gd name="T9" fmla="*/ T8 w 69"/>
                  <a:gd name="T10" fmla="+- 0 3876 3848"/>
                  <a:gd name="T11" fmla="*/ 3876 h 138"/>
                  <a:gd name="T12" fmla="+- 0 2122 2054"/>
                  <a:gd name="T13" fmla="*/ T12 w 69"/>
                  <a:gd name="T14" fmla="+- 0 3876 3848"/>
                  <a:gd name="T15" fmla="*/ 3876 h 138"/>
                  <a:gd name="T16" fmla="+- 0 2122 2054"/>
                  <a:gd name="T17" fmla="*/ T16 w 69"/>
                  <a:gd name="T18" fmla="+- 0 3896 3848"/>
                  <a:gd name="T19" fmla="*/ 3896 h 138"/>
                </a:gdLst>
                <a:ahLst/>
                <a:cxnLst>
                  <a:cxn ang="0">
                    <a:pos x="T1" y="T3"/>
                  </a:cxn>
                  <a:cxn ang="0">
                    <a:pos x="T5" y="T7"/>
                  </a:cxn>
                  <a:cxn ang="0">
                    <a:pos x="T9" y="T11"/>
                  </a:cxn>
                  <a:cxn ang="0">
                    <a:pos x="T13" y="T15"/>
                  </a:cxn>
                  <a:cxn ang="0">
                    <a:pos x="T17" y="T19"/>
                  </a:cxn>
                </a:cxnLst>
                <a:rect l="0" t="0" r="r" b="b"/>
                <a:pathLst>
                  <a:path w="69" h="138">
                    <a:moveTo>
                      <a:pt x="68" y="48"/>
                    </a:moveTo>
                    <a:lnTo>
                      <a:pt x="0" y="48"/>
                    </a:lnTo>
                    <a:lnTo>
                      <a:pt x="0" y="28"/>
                    </a:lnTo>
                    <a:lnTo>
                      <a:pt x="68" y="28"/>
                    </a:lnTo>
                    <a:lnTo>
                      <a:pt x="68" y="4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5" name="Freeform 478"/>
              <p:cNvSpPr>
                <a:spLocks/>
              </p:cNvSpPr>
              <p:nvPr/>
            </p:nvSpPr>
            <p:spPr bwMode="auto">
              <a:xfrm>
                <a:off x="2054" y="3848"/>
                <a:ext cx="69" cy="138"/>
              </a:xfrm>
              <a:custGeom>
                <a:avLst/>
                <a:gdLst>
                  <a:gd name="T0" fmla="+- 0 2110 2054"/>
                  <a:gd name="T1" fmla="*/ T0 w 69"/>
                  <a:gd name="T2" fmla="+- 0 3986 3848"/>
                  <a:gd name="T3" fmla="*/ 3986 h 138"/>
                  <a:gd name="T4" fmla="+- 0 2091 2054"/>
                  <a:gd name="T5" fmla="*/ T4 w 69"/>
                  <a:gd name="T6" fmla="+- 0 3986 3848"/>
                  <a:gd name="T7" fmla="*/ 3986 h 138"/>
                  <a:gd name="T8" fmla="+- 0 2083 2054"/>
                  <a:gd name="T9" fmla="*/ T8 w 69"/>
                  <a:gd name="T10" fmla="+- 0 3982 3848"/>
                  <a:gd name="T11" fmla="*/ 3982 h 138"/>
                  <a:gd name="T12" fmla="+- 0 2078 2054"/>
                  <a:gd name="T13" fmla="*/ T12 w 69"/>
                  <a:gd name="T14" fmla="+- 0 3977 3848"/>
                  <a:gd name="T15" fmla="*/ 3977 h 138"/>
                  <a:gd name="T16" fmla="+- 0 2072 2054"/>
                  <a:gd name="T17" fmla="*/ T16 w 69"/>
                  <a:gd name="T18" fmla="+- 0 3971 3848"/>
                  <a:gd name="T19" fmla="*/ 3971 h 138"/>
                  <a:gd name="T20" fmla="+- 0 2069 2054"/>
                  <a:gd name="T21" fmla="*/ T20 w 69"/>
                  <a:gd name="T22" fmla="+- 0 3961 3848"/>
                  <a:gd name="T23" fmla="*/ 3961 h 138"/>
                  <a:gd name="T24" fmla="+- 0 2069 2054"/>
                  <a:gd name="T25" fmla="*/ T24 w 69"/>
                  <a:gd name="T26" fmla="+- 0 3896 3848"/>
                  <a:gd name="T27" fmla="*/ 3896 h 138"/>
                  <a:gd name="T28" fmla="+- 0 2096 2054"/>
                  <a:gd name="T29" fmla="*/ T28 w 69"/>
                  <a:gd name="T30" fmla="+- 0 3896 3848"/>
                  <a:gd name="T31" fmla="*/ 3896 h 138"/>
                  <a:gd name="T32" fmla="+- 0 2096 2054"/>
                  <a:gd name="T33" fmla="*/ T32 w 69"/>
                  <a:gd name="T34" fmla="+- 0 3957 3848"/>
                  <a:gd name="T35" fmla="*/ 3957 h 138"/>
                  <a:gd name="T36" fmla="+- 0 2100 2054"/>
                  <a:gd name="T37" fmla="*/ T36 w 69"/>
                  <a:gd name="T38" fmla="+- 0 3963 3848"/>
                  <a:gd name="T39" fmla="*/ 3963 h 138"/>
                  <a:gd name="T40" fmla="+- 0 2121 2054"/>
                  <a:gd name="T41" fmla="*/ T40 w 69"/>
                  <a:gd name="T42" fmla="+- 0 3963 3848"/>
                  <a:gd name="T43" fmla="*/ 3963 h 138"/>
                  <a:gd name="T44" fmla="+- 0 2121 2054"/>
                  <a:gd name="T45" fmla="*/ T44 w 69"/>
                  <a:gd name="T46" fmla="+- 0 3983 3848"/>
                  <a:gd name="T47" fmla="*/ 3983 h 138"/>
                  <a:gd name="T48" fmla="+- 0 2117 2054"/>
                  <a:gd name="T49" fmla="*/ T48 w 69"/>
                  <a:gd name="T50" fmla="+- 0 3984 3848"/>
                  <a:gd name="T51" fmla="*/ 3984 h 138"/>
                  <a:gd name="T52" fmla="+- 0 2110 2054"/>
                  <a:gd name="T53" fmla="*/ T52 w 69"/>
                  <a:gd name="T54" fmla="+- 0 3986 3848"/>
                  <a:gd name="T55" fmla="*/ 3986 h 1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69" h="138">
                    <a:moveTo>
                      <a:pt x="56" y="138"/>
                    </a:moveTo>
                    <a:lnTo>
                      <a:pt x="37" y="138"/>
                    </a:lnTo>
                    <a:lnTo>
                      <a:pt x="29" y="134"/>
                    </a:lnTo>
                    <a:lnTo>
                      <a:pt x="24" y="129"/>
                    </a:lnTo>
                    <a:lnTo>
                      <a:pt x="18" y="123"/>
                    </a:lnTo>
                    <a:lnTo>
                      <a:pt x="15" y="113"/>
                    </a:lnTo>
                    <a:lnTo>
                      <a:pt x="15" y="48"/>
                    </a:lnTo>
                    <a:lnTo>
                      <a:pt x="42" y="48"/>
                    </a:lnTo>
                    <a:lnTo>
                      <a:pt x="42" y="109"/>
                    </a:lnTo>
                    <a:lnTo>
                      <a:pt x="46" y="115"/>
                    </a:lnTo>
                    <a:lnTo>
                      <a:pt x="67" y="115"/>
                    </a:lnTo>
                    <a:lnTo>
                      <a:pt x="67" y="135"/>
                    </a:lnTo>
                    <a:lnTo>
                      <a:pt x="63" y="136"/>
                    </a:lnTo>
                    <a:lnTo>
                      <a:pt x="56" y="13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6" name="Freeform 479"/>
              <p:cNvSpPr>
                <a:spLocks/>
              </p:cNvSpPr>
              <p:nvPr/>
            </p:nvSpPr>
            <p:spPr bwMode="auto">
              <a:xfrm>
                <a:off x="2054" y="3848"/>
                <a:ext cx="69" cy="138"/>
              </a:xfrm>
              <a:custGeom>
                <a:avLst/>
                <a:gdLst>
                  <a:gd name="T0" fmla="+- 0 2121 2054"/>
                  <a:gd name="T1" fmla="*/ T0 w 69"/>
                  <a:gd name="T2" fmla="+- 0 3963 3848"/>
                  <a:gd name="T3" fmla="*/ 3963 h 138"/>
                  <a:gd name="T4" fmla="+- 0 2115 2054"/>
                  <a:gd name="T5" fmla="*/ T4 w 69"/>
                  <a:gd name="T6" fmla="+- 0 3963 3848"/>
                  <a:gd name="T7" fmla="*/ 3963 h 138"/>
                  <a:gd name="T8" fmla="+- 0 2118 2054"/>
                  <a:gd name="T9" fmla="*/ T8 w 69"/>
                  <a:gd name="T10" fmla="+- 0 3963 3848"/>
                  <a:gd name="T11" fmla="*/ 3963 h 138"/>
                  <a:gd name="T12" fmla="+- 0 2121 2054"/>
                  <a:gd name="T13" fmla="*/ T12 w 69"/>
                  <a:gd name="T14" fmla="+- 0 3962 3848"/>
                  <a:gd name="T15" fmla="*/ 3962 h 138"/>
                  <a:gd name="T16" fmla="+- 0 2121 2054"/>
                  <a:gd name="T17" fmla="*/ T16 w 69"/>
                  <a:gd name="T18" fmla="+- 0 3963 3848"/>
                  <a:gd name="T19" fmla="*/ 3963 h 138"/>
                </a:gdLst>
                <a:ahLst/>
                <a:cxnLst>
                  <a:cxn ang="0">
                    <a:pos x="T1" y="T3"/>
                  </a:cxn>
                  <a:cxn ang="0">
                    <a:pos x="T5" y="T7"/>
                  </a:cxn>
                  <a:cxn ang="0">
                    <a:pos x="T9" y="T11"/>
                  </a:cxn>
                  <a:cxn ang="0">
                    <a:pos x="T13" y="T15"/>
                  </a:cxn>
                  <a:cxn ang="0">
                    <a:pos x="T17" y="T19"/>
                  </a:cxn>
                </a:cxnLst>
                <a:rect l="0" t="0" r="r" b="b"/>
                <a:pathLst>
                  <a:path w="69" h="138">
                    <a:moveTo>
                      <a:pt x="67" y="115"/>
                    </a:moveTo>
                    <a:lnTo>
                      <a:pt x="61" y="115"/>
                    </a:lnTo>
                    <a:lnTo>
                      <a:pt x="64" y="115"/>
                    </a:lnTo>
                    <a:lnTo>
                      <a:pt x="67" y="114"/>
                    </a:lnTo>
                    <a:lnTo>
                      <a:pt x="67" y="11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19" name="Group 480"/>
            <p:cNvGrpSpPr>
              <a:grpSpLocks/>
            </p:cNvGrpSpPr>
            <p:nvPr/>
          </p:nvGrpSpPr>
          <p:grpSpPr bwMode="auto">
            <a:xfrm>
              <a:off x="2142" y="3873"/>
              <a:ext cx="62" cy="111"/>
              <a:chOff x="2142" y="3873"/>
              <a:chExt cx="62" cy="111"/>
            </a:xfrm>
          </p:grpSpPr>
          <p:sp>
            <p:nvSpPr>
              <p:cNvPr id="1820" name="Freeform 481"/>
              <p:cNvSpPr>
                <a:spLocks/>
              </p:cNvSpPr>
              <p:nvPr/>
            </p:nvSpPr>
            <p:spPr bwMode="auto">
              <a:xfrm>
                <a:off x="2142" y="3873"/>
                <a:ext cx="62" cy="111"/>
              </a:xfrm>
              <a:custGeom>
                <a:avLst/>
                <a:gdLst>
                  <a:gd name="T0" fmla="+- 0 2204 2142"/>
                  <a:gd name="T1" fmla="*/ T0 w 62"/>
                  <a:gd name="T2" fmla="+- 0 3896 3873"/>
                  <a:gd name="T3" fmla="*/ 3896 h 111"/>
                  <a:gd name="T4" fmla="+- 0 2167 2142"/>
                  <a:gd name="T5" fmla="*/ T4 w 62"/>
                  <a:gd name="T6" fmla="+- 0 3896 3873"/>
                  <a:gd name="T7" fmla="*/ 3896 h 111"/>
                  <a:gd name="T8" fmla="+- 0 2173 2142"/>
                  <a:gd name="T9" fmla="*/ T8 w 62"/>
                  <a:gd name="T10" fmla="+- 0 3881 3873"/>
                  <a:gd name="T11" fmla="*/ 3881 h 111"/>
                  <a:gd name="T12" fmla="+- 0 2186 2142"/>
                  <a:gd name="T13" fmla="*/ T12 w 62"/>
                  <a:gd name="T14" fmla="+- 0 3873 3873"/>
                  <a:gd name="T15" fmla="*/ 3873 h 111"/>
                  <a:gd name="T16" fmla="+- 0 2200 2142"/>
                  <a:gd name="T17" fmla="*/ T16 w 62"/>
                  <a:gd name="T18" fmla="+- 0 3873 3873"/>
                  <a:gd name="T19" fmla="*/ 3873 h 111"/>
                  <a:gd name="T20" fmla="+- 0 2202 2142"/>
                  <a:gd name="T21" fmla="*/ T20 w 62"/>
                  <a:gd name="T22" fmla="+- 0 3873 3873"/>
                  <a:gd name="T23" fmla="*/ 3873 h 111"/>
                  <a:gd name="T24" fmla="+- 0 2204 2142"/>
                  <a:gd name="T25" fmla="*/ T24 w 62"/>
                  <a:gd name="T26" fmla="+- 0 3874 3873"/>
                  <a:gd name="T27" fmla="*/ 3874 h 111"/>
                  <a:gd name="T28" fmla="+- 0 2204 2142"/>
                  <a:gd name="T29" fmla="*/ T28 w 62"/>
                  <a:gd name="T30" fmla="+- 0 3896 3873"/>
                  <a:gd name="T31" fmla="*/ 3896 h 111"/>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62" h="111">
                    <a:moveTo>
                      <a:pt x="62" y="23"/>
                    </a:moveTo>
                    <a:lnTo>
                      <a:pt x="25" y="23"/>
                    </a:lnTo>
                    <a:lnTo>
                      <a:pt x="31" y="8"/>
                    </a:lnTo>
                    <a:lnTo>
                      <a:pt x="44" y="0"/>
                    </a:lnTo>
                    <a:lnTo>
                      <a:pt x="58" y="0"/>
                    </a:lnTo>
                    <a:lnTo>
                      <a:pt x="60" y="0"/>
                    </a:lnTo>
                    <a:lnTo>
                      <a:pt x="62" y="1"/>
                    </a:lnTo>
                    <a:lnTo>
                      <a:pt x="62" y="2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1" name="Freeform 482"/>
              <p:cNvSpPr>
                <a:spLocks/>
              </p:cNvSpPr>
              <p:nvPr/>
            </p:nvSpPr>
            <p:spPr bwMode="auto">
              <a:xfrm>
                <a:off x="2142" y="3873"/>
                <a:ext cx="62" cy="111"/>
              </a:xfrm>
              <a:custGeom>
                <a:avLst/>
                <a:gdLst>
                  <a:gd name="T0" fmla="+- 0 2170 2142"/>
                  <a:gd name="T1" fmla="*/ T0 w 62"/>
                  <a:gd name="T2" fmla="+- 0 3983 3873"/>
                  <a:gd name="T3" fmla="*/ 3983 h 111"/>
                  <a:gd name="T4" fmla="+- 0 2143 2142"/>
                  <a:gd name="T5" fmla="*/ T4 w 62"/>
                  <a:gd name="T6" fmla="+- 0 3983 3873"/>
                  <a:gd name="T7" fmla="*/ 3983 h 111"/>
                  <a:gd name="T8" fmla="+- 0 2143 2142"/>
                  <a:gd name="T9" fmla="*/ T8 w 62"/>
                  <a:gd name="T10" fmla="+- 0 3896 3873"/>
                  <a:gd name="T11" fmla="*/ 3896 h 111"/>
                  <a:gd name="T12" fmla="+- 0 2143 2142"/>
                  <a:gd name="T13" fmla="*/ T12 w 62"/>
                  <a:gd name="T14" fmla="+- 0 3885 3873"/>
                  <a:gd name="T15" fmla="*/ 3885 h 111"/>
                  <a:gd name="T16" fmla="+- 0 2142 2142"/>
                  <a:gd name="T17" fmla="*/ T16 w 62"/>
                  <a:gd name="T18" fmla="+- 0 3876 3873"/>
                  <a:gd name="T19" fmla="*/ 3876 h 111"/>
                  <a:gd name="T20" fmla="+- 0 2166 2142"/>
                  <a:gd name="T21" fmla="*/ T20 w 62"/>
                  <a:gd name="T22" fmla="+- 0 3876 3873"/>
                  <a:gd name="T23" fmla="*/ 3876 h 111"/>
                  <a:gd name="T24" fmla="+- 0 2167 2142"/>
                  <a:gd name="T25" fmla="*/ T24 w 62"/>
                  <a:gd name="T26" fmla="+- 0 3896 3873"/>
                  <a:gd name="T27" fmla="*/ 3896 h 111"/>
                  <a:gd name="T28" fmla="+- 0 2204 2142"/>
                  <a:gd name="T29" fmla="*/ T28 w 62"/>
                  <a:gd name="T30" fmla="+- 0 3896 3873"/>
                  <a:gd name="T31" fmla="*/ 3896 h 111"/>
                  <a:gd name="T32" fmla="+- 0 2204 2142"/>
                  <a:gd name="T33" fmla="*/ T32 w 62"/>
                  <a:gd name="T34" fmla="+- 0 3899 3873"/>
                  <a:gd name="T35" fmla="*/ 3899 h 111"/>
                  <a:gd name="T36" fmla="+- 0 2183 2142"/>
                  <a:gd name="T37" fmla="*/ T36 w 62"/>
                  <a:gd name="T38" fmla="+- 0 3899 3873"/>
                  <a:gd name="T39" fmla="*/ 3899 h 111"/>
                  <a:gd name="T40" fmla="+- 0 2174 2142"/>
                  <a:gd name="T41" fmla="*/ T40 w 62"/>
                  <a:gd name="T42" fmla="+- 0 3907 3873"/>
                  <a:gd name="T43" fmla="*/ 3907 h 111"/>
                  <a:gd name="T44" fmla="+- 0 2171 2142"/>
                  <a:gd name="T45" fmla="*/ T44 w 62"/>
                  <a:gd name="T46" fmla="+- 0 3919 3873"/>
                  <a:gd name="T47" fmla="*/ 3919 h 111"/>
                  <a:gd name="T48" fmla="+- 0 2171 2142"/>
                  <a:gd name="T49" fmla="*/ T48 w 62"/>
                  <a:gd name="T50" fmla="+- 0 3922 3873"/>
                  <a:gd name="T51" fmla="*/ 3922 h 111"/>
                  <a:gd name="T52" fmla="+- 0 2170 2142"/>
                  <a:gd name="T53" fmla="*/ T52 w 62"/>
                  <a:gd name="T54" fmla="+- 0 3983 3873"/>
                  <a:gd name="T55" fmla="*/ 3983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62" h="111">
                    <a:moveTo>
                      <a:pt x="28" y="110"/>
                    </a:moveTo>
                    <a:lnTo>
                      <a:pt x="1" y="110"/>
                    </a:lnTo>
                    <a:lnTo>
                      <a:pt x="1" y="23"/>
                    </a:lnTo>
                    <a:lnTo>
                      <a:pt x="1" y="12"/>
                    </a:lnTo>
                    <a:lnTo>
                      <a:pt x="0" y="3"/>
                    </a:lnTo>
                    <a:lnTo>
                      <a:pt x="24" y="3"/>
                    </a:lnTo>
                    <a:lnTo>
                      <a:pt x="25" y="23"/>
                    </a:lnTo>
                    <a:lnTo>
                      <a:pt x="62" y="23"/>
                    </a:lnTo>
                    <a:lnTo>
                      <a:pt x="62" y="26"/>
                    </a:lnTo>
                    <a:lnTo>
                      <a:pt x="41" y="26"/>
                    </a:lnTo>
                    <a:lnTo>
                      <a:pt x="32" y="34"/>
                    </a:lnTo>
                    <a:lnTo>
                      <a:pt x="29" y="46"/>
                    </a:lnTo>
                    <a:lnTo>
                      <a:pt x="29" y="49"/>
                    </a:lnTo>
                    <a:lnTo>
                      <a:pt x="28"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2" name="Freeform 483"/>
              <p:cNvSpPr>
                <a:spLocks/>
              </p:cNvSpPr>
              <p:nvPr/>
            </p:nvSpPr>
            <p:spPr bwMode="auto">
              <a:xfrm>
                <a:off x="2142" y="3873"/>
                <a:ext cx="62" cy="111"/>
              </a:xfrm>
              <a:custGeom>
                <a:avLst/>
                <a:gdLst>
                  <a:gd name="T0" fmla="+- 0 2204 2142"/>
                  <a:gd name="T1" fmla="*/ T0 w 62"/>
                  <a:gd name="T2" fmla="+- 0 3899 3873"/>
                  <a:gd name="T3" fmla="*/ 3899 h 111"/>
                  <a:gd name="T4" fmla="+- 0 2201 2142"/>
                  <a:gd name="T5" fmla="*/ T4 w 62"/>
                  <a:gd name="T6" fmla="+- 0 3899 3873"/>
                  <a:gd name="T7" fmla="*/ 3899 h 111"/>
                  <a:gd name="T8" fmla="+- 0 2199 2142"/>
                  <a:gd name="T9" fmla="*/ T8 w 62"/>
                  <a:gd name="T10" fmla="+- 0 3899 3873"/>
                  <a:gd name="T11" fmla="*/ 3899 h 111"/>
                  <a:gd name="T12" fmla="+- 0 2204 2142"/>
                  <a:gd name="T13" fmla="*/ T12 w 62"/>
                  <a:gd name="T14" fmla="+- 0 3899 3873"/>
                  <a:gd name="T15" fmla="*/ 3899 h 111"/>
                  <a:gd name="T16" fmla="+- 0 2204 2142"/>
                  <a:gd name="T17" fmla="*/ T16 w 62"/>
                  <a:gd name="T18" fmla="+- 0 3899 3873"/>
                  <a:gd name="T19" fmla="*/ 3899 h 111"/>
                </a:gdLst>
                <a:ahLst/>
                <a:cxnLst>
                  <a:cxn ang="0">
                    <a:pos x="T1" y="T3"/>
                  </a:cxn>
                  <a:cxn ang="0">
                    <a:pos x="T5" y="T7"/>
                  </a:cxn>
                  <a:cxn ang="0">
                    <a:pos x="T9" y="T11"/>
                  </a:cxn>
                  <a:cxn ang="0">
                    <a:pos x="T13" y="T15"/>
                  </a:cxn>
                  <a:cxn ang="0">
                    <a:pos x="T17" y="T19"/>
                  </a:cxn>
                </a:cxnLst>
                <a:rect l="0" t="0" r="r" b="b"/>
                <a:pathLst>
                  <a:path w="62" h="111">
                    <a:moveTo>
                      <a:pt x="62" y="26"/>
                    </a:moveTo>
                    <a:lnTo>
                      <a:pt x="59" y="26"/>
                    </a:lnTo>
                    <a:lnTo>
                      <a:pt x="57" y="26"/>
                    </a:lnTo>
                    <a:lnTo>
                      <a:pt x="62" y="2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20" name="Group 484"/>
            <p:cNvGrpSpPr>
              <a:grpSpLocks/>
            </p:cNvGrpSpPr>
            <p:nvPr/>
          </p:nvGrpSpPr>
          <p:grpSpPr bwMode="auto">
            <a:xfrm>
              <a:off x="2215" y="3874"/>
              <a:ext cx="109" cy="108"/>
              <a:chOff x="2215" y="3874"/>
              <a:chExt cx="109" cy="108"/>
            </a:xfrm>
          </p:grpSpPr>
          <p:sp>
            <p:nvSpPr>
              <p:cNvPr id="1818" name="Freeform 485"/>
              <p:cNvSpPr>
                <a:spLocks/>
              </p:cNvSpPr>
              <p:nvPr/>
            </p:nvSpPr>
            <p:spPr bwMode="auto">
              <a:xfrm>
                <a:off x="2215" y="3874"/>
                <a:ext cx="109" cy="108"/>
              </a:xfrm>
              <a:custGeom>
                <a:avLst/>
                <a:gdLst>
                  <a:gd name="T0" fmla="+- 0 2288 2215"/>
                  <a:gd name="T1" fmla="*/ T0 w 109"/>
                  <a:gd name="T2" fmla="+- 0 3982 3874"/>
                  <a:gd name="T3" fmla="*/ 3982 h 108"/>
                  <a:gd name="T4" fmla="+- 0 2259 2215"/>
                  <a:gd name="T5" fmla="*/ T4 w 109"/>
                  <a:gd name="T6" fmla="+- 0 3981 3874"/>
                  <a:gd name="T7" fmla="*/ 3981 h 108"/>
                  <a:gd name="T8" fmla="+- 0 2238 2215"/>
                  <a:gd name="T9" fmla="*/ T8 w 109"/>
                  <a:gd name="T10" fmla="+- 0 3974 3874"/>
                  <a:gd name="T11" fmla="*/ 3974 h 108"/>
                  <a:gd name="T12" fmla="+- 0 2223 2215"/>
                  <a:gd name="T13" fmla="*/ T12 w 109"/>
                  <a:gd name="T14" fmla="+- 0 3962 3874"/>
                  <a:gd name="T15" fmla="*/ 3962 h 108"/>
                  <a:gd name="T16" fmla="+- 0 2215 2215"/>
                  <a:gd name="T17" fmla="*/ T16 w 109"/>
                  <a:gd name="T18" fmla="+- 0 3946 3874"/>
                  <a:gd name="T19" fmla="*/ 3946 h 108"/>
                  <a:gd name="T20" fmla="+- 0 2217 2215"/>
                  <a:gd name="T21" fmla="*/ T20 w 109"/>
                  <a:gd name="T22" fmla="+- 0 3917 3874"/>
                  <a:gd name="T23" fmla="*/ 3917 h 108"/>
                  <a:gd name="T24" fmla="+- 0 2226 2215"/>
                  <a:gd name="T25" fmla="*/ T24 w 109"/>
                  <a:gd name="T26" fmla="+- 0 3895 3874"/>
                  <a:gd name="T27" fmla="*/ 3895 h 108"/>
                  <a:gd name="T28" fmla="+- 0 2239 2215"/>
                  <a:gd name="T29" fmla="*/ T28 w 109"/>
                  <a:gd name="T30" fmla="+- 0 3882 3874"/>
                  <a:gd name="T31" fmla="*/ 3882 h 108"/>
                  <a:gd name="T32" fmla="+- 0 2257 2215"/>
                  <a:gd name="T33" fmla="*/ T32 w 109"/>
                  <a:gd name="T34" fmla="+- 0 3874 3874"/>
                  <a:gd name="T35" fmla="*/ 3874 h 108"/>
                  <a:gd name="T36" fmla="+- 0 2284 2215"/>
                  <a:gd name="T37" fmla="*/ T36 w 109"/>
                  <a:gd name="T38" fmla="+- 0 3877 3874"/>
                  <a:gd name="T39" fmla="*/ 3877 h 108"/>
                  <a:gd name="T40" fmla="+- 0 2304 2215"/>
                  <a:gd name="T41" fmla="*/ T40 w 109"/>
                  <a:gd name="T42" fmla="+- 0 3886 3874"/>
                  <a:gd name="T43" fmla="*/ 3886 h 108"/>
                  <a:gd name="T44" fmla="+- 0 2313 2215"/>
                  <a:gd name="T45" fmla="*/ T44 w 109"/>
                  <a:gd name="T46" fmla="+- 0 3897 3874"/>
                  <a:gd name="T47" fmla="*/ 3897 h 108"/>
                  <a:gd name="T48" fmla="+- 0 2282 2215"/>
                  <a:gd name="T49" fmla="*/ T48 w 109"/>
                  <a:gd name="T50" fmla="+- 0 3897 3874"/>
                  <a:gd name="T51" fmla="*/ 3897 h 108"/>
                  <a:gd name="T52" fmla="+- 0 2256 2215"/>
                  <a:gd name="T53" fmla="*/ T52 w 109"/>
                  <a:gd name="T54" fmla="+- 0 3900 3874"/>
                  <a:gd name="T55" fmla="*/ 3900 h 108"/>
                  <a:gd name="T56" fmla="+- 0 2244 2215"/>
                  <a:gd name="T57" fmla="*/ T56 w 109"/>
                  <a:gd name="T58" fmla="+- 0 3914 3874"/>
                  <a:gd name="T59" fmla="*/ 3914 h 108"/>
                  <a:gd name="T60" fmla="+- 0 2242 2215"/>
                  <a:gd name="T61" fmla="*/ T60 w 109"/>
                  <a:gd name="T62" fmla="+- 0 3930 3874"/>
                  <a:gd name="T63" fmla="*/ 3930 h 108"/>
                  <a:gd name="T64" fmla="+- 0 2247 2215"/>
                  <a:gd name="T65" fmla="*/ T64 w 109"/>
                  <a:gd name="T66" fmla="+- 0 3953 3874"/>
                  <a:gd name="T67" fmla="*/ 3953 h 108"/>
                  <a:gd name="T68" fmla="+- 0 2263 2215"/>
                  <a:gd name="T69" fmla="*/ T68 w 109"/>
                  <a:gd name="T70" fmla="+- 0 3965 3874"/>
                  <a:gd name="T71" fmla="*/ 3965 h 108"/>
                  <a:gd name="T72" fmla="+- 0 2310 2215"/>
                  <a:gd name="T73" fmla="*/ T72 w 109"/>
                  <a:gd name="T74" fmla="+- 0 3965 3874"/>
                  <a:gd name="T75" fmla="*/ 3965 h 108"/>
                  <a:gd name="T76" fmla="+- 0 2306 2215"/>
                  <a:gd name="T77" fmla="*/ T76 w 109"/>
                  <a:gd name="T78" fmla="+- 0 3972 3874"/>
                  <a:gd name="T79" fmla="*/ 3972 h 108"/>
                  <a:gd name="T80" fmla="+- 0 2288 2215"/>
                  <a:gd name="T81" fmla="*/ T80 w 109"/>
                  <a:gd name="T82" fmla="+- 0 3982 3874"/>
                  <a:gd name="T83" fmla="*/ 3982 h 1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9" h="108">
                    <a:moveTo>
                      <a:pt x="73" y="108"/>
                    </a:moveTo>
                    <a:lnTo>
                      <a:pt x="44" y="107"/>
                    </a:lnTo>
                    <a:lnTo>
                      <a:pt x="23" y="100"/>
                    </a:lnTo>
                    <a:lnTo>
                      <a:pt x="8" y="88"/>
                    </a:lnTo>
                    <a:lnTo>
                      <a:pt x="0" y="72"/>
                    </a:lnTo>
                    <a:lnTo>
                      <a:pt x="2" y="43"/>
                    </a:lnTo>
                    <a:lnTo>
                      <a:pt x="11" y="21"/>
                    </a:lnTo>
                    <a:lnTo>
                      <a:pt x="24" y="8"/>
                    </a:lnTo>
                    <a:lnTo>
                      <a:pt x="42" y="0"/>
                    </a:lnTo>
                    <a:lnTo>
                      <a:pt x="69" y="3"/>
                    </a:lnTo>
                    <a:lnTo>
                      <a:pt x="89" y="12"/>
                    </a:lnTo>
                    <a:lnTo>
                      <a:pt x="98" y="23"/>
                    </a:lnTo>
                    <a:lnTo>
                      <a:pt x="67" y="23"/>
                    </a:lnTo>
                    <a:lnTo>
                      <a:pt x="41" y="26"/>
                    </a:lnTo>
                    <a:lnTo>
                      <a:pt x="29" y="40"/>
                    </a:lnTo>
                    <a:lnTo>
                      <a:pt x="27" y="56"/>
                    </a:lnTo>
                    <a:lnTo>
                      <a:pt x="32" y="79"/>
                    </a:lnTo>
                    <a:lnTo>
                      <a:pt x="48" y="91"/>
                    </a:lnTo>
                    <a:lnTo>
                      <a:pt x="95" y="91"/>
                    </a:lnTo>
                    <a:lnTo>
                      <a:pt x="91" y="98"/>
                    </a:lnTo>
                    <a:lnTo>
                      <a:pt x="73" y="10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9" name="Freeform 486"/>
              <p:cNvSpPr>
                <a:spLocks/>
              </p:cNvSpPr>
              <p:nvPr/>
            </p:nvSpPr>
            <p:spPr bwMode="auto">
              <a:xfrm>
                <a:off x="2215" y="3874"/>
                <a:ext cx="109" cy="108"/>
              </a:xfrm>
              <a:custGeom>
                <a:avLst/>
                <a:gdLst>
                  <a:gd name="T0" fmla="+- 0 2310 2215"/>
                  <a:gd name="T1" fmla="*/ T0 w 109"/>
                  <a:gd name="T2" fmla="+- 0 3965 3874"/>
                  <a:gd name="T3" fmla="*/ 3965 h 108"/>
                  <a:gd name="T4" fmla="+- 0 2263 2215"/>
                  <a:gd name="T5" fmla="*/ T4 w 109"/>
                  <a:gd name="T6" fmla="+- 0 3965 3874"/>
                  <a:gd name="T7" fmla="*/ 3965 h 108"/>
                  <a:gd name="T8" fmla="+- 0 2284 2215"/>
                  <a:gd name="T9" fmla="*/ T8 w 109"/>
                  <a:gd name="T10" fmla="+- 0 3959 3874"/>
                  <a:gd name="T11" fmla="*/ 3959 h 108"/>
                  <a:gd name="T12" fmla="+- 0 2294 2215"/>
                  <a:gd name="T13" fmla="*/ T12 w 109"/>
                  <a:gd name="T14" fmla="+- 0 3941 3874"/>
                  <a:gd name="T15" fmla="*/ 3941 h 108"/>
                  <a:gd name="T16" fmla="+- 0 2292 2215"/>
                  <a:gd name="T17" fmla="*/ T16 w 109"/>
                  <a:gd name="T18" fmla="+- 0 3914 3874"/>
                  <a:gd name="T19" fmla="*/ 3914 h 108"/>
                  <a:gd name="T20" fmla="+- 0 2282 2215"/>
                  <a:gd name="T21" fmla="*/ T20 w 109"/>
                  <a:gd name="T22" fmla="+- 0 3897 3874"/>
                  <a:gd name="T23" fmla="*/ 3897 h 108"/>
                  <a:gd name="T24" fmla="+- 0 2313 2215"/>
                  <a:gd name="T25" fmla="*/ T24 w 109"/>
                  <a:gd name="T26" fmla="+- 0 3897 3874"/>
                  <a:gd name="T27" fmla="*/ 3897 h 108"/>
                  <a:gd name="T28" fmla="+- 0 2317 2215"/>
                  <a:gd name="T29" fmla="*/ T28 w 109"/>
                  <a:gd name="T30" fmla="+- 0 3901 3874"/>
                  <a:gd name="T31" fmla="*/ 3901 h 108"/>
                  <a:gd name="T32" fmla="+- 0 2323 2215"/>
                  <a:gd name="T33" fmla="*/ T32 w 109"/>
                  <a:gd name="T34" fmla="+- 0 3920 3874"/>
                  <a:gd name="T35" fmla="*/ 3920 h 108"/>
                  <a:gd name="T36" fmla="+- 0 2323 2215"/>
                  <a:gd name="T37" fmla="*/ T36 w 109"/>
                  <a:gd name="T38" fmla="+- 0 3928 3874"/>
                  <a:gd name="T39" fmla="*/ 3928 h 108"/>
                  <a:gd name="T40" fmla="+- 0 2318 2215"/>
                  <a:gd name="T41" fmla="*/ T40 w 109"/>
                  <a:gd name="T42" fmla="+- 0 3954 3874"/>
                  <a:gd name="T43" fmla="*/ 3954 h 108"/>
                  <a:gd name="T44" fmla="+- 0 2310 2215"/>
                  <a:gd name="T45" fmla="*/ T44 w 109"/>
                  <a:gd name="T46" fmla="+- 0 3965 3874"/>
                  <a:gd name="T47" fmla="*/ 3965 h 1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09" h="108">
                    <a:moveTo>
                      <a:pt x="95" y="91"/>
                    </a:moveTo>
                    <a:lnTo>
                      <a:pt x="48" y="91"/>
                    </a:lnTo>
                    <a:lnTo>
                      <a:pt x="69" y="85"/>
                    </a:lnTo>
                    <a:lnTo>
                      <a:pt x="79" y="67"/>
                    </a:lnTo>
                    <a:lnTo>
                      <a:pt x="77" y="40"/>
                    </a:lnTo>
                    <a:lnTo>
                      <a:pt x="67" y="23"/>
                    </a:lnTo>
                    <a:lnTo>
                      <a:pt x="98" y="23"/>
                    </a:lnTo>
                    <a:lnTo>
                      <a:pt x="102" y="27"/>
                    </a:lnTo>
                    <a:lnTo>
                      <a:pt x="108" y="46"/>
                    </a:lnTo>
                    <a:lnTo>
                      <a:pt x="108" y="54"/>
                    </a:lnTo>
                    <a:lnTo>
                      <a:pt x="103" y="80"/>
                    </a:lnTo>
                    <a:lnTo>
                      <a:pt x="95" y="9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21" name="Group 487"/>
            <p:cNvGrpSpPr>
              <a:grpSpLocks/>
            </p:cNvGrpSpPr>
            <p:nvPr/>
          </p:nvGrpSpPr>
          <p:grpSpPr bwMode="auto">
            <a:xfrm>
              <a:off x="2340" y="3873"/>
              <a:ext cx="105" cy="156"/>
              <a:chOff x="2340" y="3873"/>
              <a:chExt cx="105" cy="156"/>
            </a:xfrm>
          </p:grpSpPr>
          <p:sp>
            <p:nvSpPr>
              <p:cNvPr id="1813" name="Freeform 488"/>
              <p:cNvSpPr>
                <a:spLocks/>
              </p:cNvSpPr>
              <p:nvPr/>
            </p:nvSpPr>
            <p:spPr bwMode="auto">
              <a:xfrm>
                <a:off x="2340" y="3873"/>
                <a:ext cx="105" cy="156"/>
              </a:xfrm>
              <a:custGeom>
                <a:avLst/>
                <a:gdLst>
                  <a:gd name="T0" fmla="+- 0 2399 2340"/>
                  <a:gd name="T1" fmla="*/ T0 w 105"/>
                  <a:gd name="T2" fmla="+- 0 3983 3873"/>
                  <a:gd name="T3" fmla="*/ 3983 h 156"/>
                  <a:gd name="T4" fmla="+- 0 2385 2340"/>
                  <a:gd name="T5" fmla="*/ T4 w 105"/>
                  <a:gd name="T6" fmla="+- 0 3983 3873"/>
                  <a:gd name="T7" fmla="*/ 3983 h 156"/>
                  <a:gd name="T8" fmla="+- 0 2364 2340"/>
                  <a:gd name="T9" fmla="*/ T8 w 105"/>
                  <a:gd name="T10" fmla="+- 0 3977 3873"/>
                  <a:gd name="T11" fmla="*/ 3977 h 156"/>
                  <a:gd name="T12" fmla="+- 0 2349 2340"/>
                  <a:gd name="T13" fmla="*/ T12 w 105"/>
                  <a:gd name="T14" fmla="+- 0 3963 3873"/>
                  <a:gd name="T15" fmla="*/ 3963 h 156"/>
                  <a:gd name="T16" fmla="+- 0 2340 2340"/>
                  <a:gd name="T17" fmla="*/ T16 w 105"/>
                  <a:gd name="T18" fmla="+- 0 3942 3873"/>
                  <a:gd name="T19" fmla="*/ 3942 h 156"/>
                  <a:gd name="T20" fmla="+- 0 2343 2340"/>
                  <a:gd name="T21" fmla="*/ T20 w 105"/>
                  <a:gd name="T22" fmla="+- 0 3913 3873"/>
                  <a:gd name="T23" fmla="*/ 3913 h 156"/>
                  <a:gd name="T24" fmla="+- 0 2352 2340"/>
                  <a:gd name="T25" fmla="*/ T24 w 105"/>
                  <a:gd name="T26" fmla="+- 0 3892 3873"/>
                  <a:gd name="T27" fmla="*/ 3892 h 156"/>
                  <a:gd name="T28" fmla="+- 0 2366 2340"/>
                  <a:gd name="T29" fmla="*/ T28 w 105"/>
                  <a:gd name="T30" fmla="+- 0 3879 3873"/>
                  <a:gd name="T31" fmla="*/ 3879 h 156"/>
                  <a:gd name="T32" fmla="+- 0 2383 2340"/>
                  <a:gd name="T33" fmla="*/ T32 w 105"/>
                  <a:gd name="T34" fmla="+- 0 3873 3873"/>
                  <a:gd name="T35" fmla="*/ 3873 h 156"/>
                  <a:gd name="T36" fmla="+- 0 2407 2340"/>
                  <a:gd name="T37" fmla="*/ T36 w 105"/>
                  <a:gd name="T38" fmla="+- 0 3878 3873"/>
                  <a:gd name="T39" fmla="*/ 3878 h 156"/>
                  <a:gd name="T40" fmla="+- 0 2419 2340"/>
                  <a:gd name="T41" fmla="*/ T40 w 105"/>
                  <a:gd name="T42" fmla="+- 0 3890 3873"/>
                  <a:gd name="T43" fmla="*/ 3890 h 156"/>
                  <a:gd name="T44" fmla="+- 0 2420 2340"/>
                  <a:gd name="T45" fmla="*/ T44 w 105"/>
                  <a:gd name="T46" fmla="+- 0 3890 3873"/>
                  <a:gd name="T47" fmla="*/ 3890 h 156"/>
                  <a:gd name="T48" fmla="+- 0 2444 2340"/>
                  <a:gd name="T49" fmla="*/ T48 w 105"/>
                  <a:gd name="T50" fmla="+- 0 3890 3873"/>
                  <a:gd name="T51" fmla="*/ 3890 h 156"/>
                  <a:gd name="T52" fmla="+- 0 2444 2340"/>
                  <a:gd name="T53" fmla="*/ T52 w 105"/>
                  <a:gd name="T54" fmla="+- 0 3894 3873"/>
                  <a:gd name="T55" fmla="*/ 3894 h 156"/>
                  <a:gd name="T56" fmla="+- 0 2393 2340"/>
                  <a:gd name="T57" fmla="*/ T56 w 105"/>
                  <a:gd name="T58" fmla="+- 0 3894 3873"/>
                  <a:gd name="T59" fmla="*/ 3894 h 156"/>
                  <a:gd name="T60" fmla="+- 0 2376 2340"/>
                  <a:gd name="T61" fmla="*/ T60 w 105"/>
                  <a:gd name="T62" fmla="+- 0 3902 3873"/>
                  <a:gd name="T63" fmla="*/ 3902 h 156"/>
                  <a:gd name="T64" fmla="+- 0 2367 2340"/>
                  <a:gd name="T65" fmla="*/ T64 w 105"/>
                  <a:gd name="T66" fmla="+- 0 3923 3873"/>
                  <a:gd name="T67" fmla="*/ 3923 h 156"/>
                  <a:gd name="T68" fmla="+- 0 2372 2340"/>
                  <a:gd name="T69" fmla="*/ T68 w 105"/>
                  <a:gd name="T70" fmla="+- 0 3948 3873"/>
                  <a:gd name="T71" fmla="*/ 3948 h 156"/>
                  <a:gd name="T72" fmla="+- 0 2386 2340"/>
                  <a:gd name="T73" fmla="*/ T72 w 105"/>
                  <a:gd name="T74" fmla="+- 0 3961 3873"/>
                  <a:gd name="T75" fmla="*/ 3961 h 156"/>
                  <a:gd name="T76" fmla="+- 0 2404 2340"/>
                  <a:gd name="T77" fmla="*/ T76 w 105"/>
                  <a:gd name="T78" fmla="+- 0 3962 3873"/>
                  <a:gd name="T79" fmla="*/ 3962 h 156"/>
                  <a:gd name="T80" fmla="+- 0 2444 2340"/>
                  <a:gd name="T81" fmla="*/ T80 w 105"/>
                  <a:gd name="T82" fmla="+- 0 3962 3873"/>
                  <a:gd name="T83" fmla="*/ 3962 h 156"/>
                  <a:gd name="T84" fmla="+- 0 2444 2340"/>
                  <a:gd name="T85" fmla="*/ T84 w 105"/>
                  <a:gd name="T86" fmla="+- 0 3967 3873"/>
                  <a:gd name="T87" fmla="*/ 3967 h 156"/>
                  <a:gd name="T88" fmla="+- 0 2417 2340"/>
                  <a:gd name="T89" fmla="*/ T88 w 105"/>
                  <a:gd name="T90" fmla="+- 0 3967 3873"/>
                  <a:gd name="T91" fmla="*/ 3967 h 156"/>
                  <a:gd name="T92" fmla="+- 0 2410 2340"/>
                  <a:gd name="T93" fmla="*/ T92 w 105"/>
                  <a:gd name="T94" fmla="+- 0 3976 3873"/>
                  <a:gd name="T95" fmla="*/ 3976 h 156"/>
                  <a:gd name="T96" fmla="+- 0 2399 2340"/>
                  <a:gd name="T97" fmla="*/ T96 w 105"/>
                  <a:gd name="T98" fmla="+- 0 3983 3873"/>
                  <a:gd name="T99" fmla="*/ 3983 h 1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05" h="156">
                    <a:moveTo>
                      <a:pt x="59" y="110"/>
                    </a:moveTo>
                    <a:lnTo>
                      <a:pt x="45" y="110"/>
                    </a:lnTo>
                    <a:lnTo>
                      <a:pt x="24" y="104"/>
                    </a:lnTo>
                    <a:lnTo>
                      <a:pt x="9" y="90"/>
                    </a:lnTo>
                    <a:lnTo>
                      <a:pt x="0" y="69"/>
                    </a:lnTo>
                    <a:lnTo>
                      <a:pt x="3" y="40"/>
                    </a:lnTo>
                    <a:lnTo>
                      <a:pt x="12" y="19"/>
                    </a:lnTo>
                    <a:lnTo>
                      <a:pt x="26" y="6"/>
                    </a:lnTo>
                    <a:lnTo>
                      <a:pt x="43" y="0"/>
                    </a:lnTo>
                    <a:lnTo>
                      <a:pt x="67" y="5"/>
                    </a:lnTo>
                    <a:lnTo>
                      <a:pt x="79" y="17"/>
                    </a:lnTo>
                    <a:lnTo>
                      <a:pt x="80" y="17"/>
                    </a:lnTo>
                    <a:lnTo>
                      <a:pt x="104" y="17"/>
                    </a:lnTo>
                    <a:lnTo>
                      <a:pt x="104" y="21"/>
                    </a:lnTo>
                    <a:lnTo>
                      <a:pt x="53" y="21"/>
                    </a:lnTo>
                    <a:lnTo>
                      <a:pt x="36" y="29"/>
                    </a:lnTo>
                    <a:lnTo>
                      <a:pt x="27" y="50"/>
                    </a:lnTo>
                    <a:lnTo>
                      <a:pt x="32" y="75"/>
                    </a:lnTo>
                    <a:lnTo>
                      <a:pt x="46" y="88"/>
                    </a:lnTo>
                    <a:lnTo>
                      <a:pt x="64" y="89"/>
                    </a:lnTo>
                    <a:lnTo>
                      <a:pt x="104" y="89"/>
                    </a:lnTo>
                    <a:lnTo>
                      <a:pt x="104" y="94"/>
                    </a:lnTo>
                    <a:lnTo>
                      <a:pt x="77" y="94"/>
                    </a:lnTo>
                    <a:lnTo>
                      <a:pt x="70" y="103"/>
                    </a:lnTo>
                    <a:lnTo>
                      <a:pt x="59"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4" name="Freeform 489"/>
              <p:cNvSpPr>
                <a:spLocks/>
              </p:cNvSpPr>
              <p:nvPr/>
            </p:nvSpPr>
            <p:spPr bwMode="auto">
              <a:xfrm>
                <a:off x="2340" y="3873"/>
                <a:ext cx="105" cy="156"/>
              </a:xfrm>
              <a:custGeom>
                <a:avLst/>
                <a:gdLst>
                  <a:gd name="T0" fmla="+- 0 2444 2340"/>
                  <a:gd name="T1" fmla="*/ T0 w 105"/>
                  <a:gd name="T2" fmla="+- 0 3890 3873"/>
                  <a:gd name="T3" fmla="*/ 3890 h 156"/>
                  <a:gd name="T4" fmla="+- 0 2420 2340"/>
                  <a:gd name="T5" fmla="*/ T4 w 105"/>
                  <a:gd name="T6" fmla="+- 0 3890 3873"/>
                  <a:gd name="T7" fmla="*/ 3890 h 156"/>
                  <a:gd name="T8" fmla="+- 0 2421 2340"/>
                  <a:gd name="T9" fmla="*/ T8 w 105"/>
                  <a:gd name="T10" fmla="+- 0 3876 3873"/>
                  <a:gd name="T11" fmla="*/ 3876 h 156"/>
                  <a:gd name="T12" fmla="+- 0 2445 2340"/>
                  <a:gd name="T13" fmla="*/ T12 w 105"/>
                  <a:gd name="T14" fmla="+- 0 3876 3873"/>
                  <a:gd name="T15" fmla="*/ 3876 h 156"/>
                  <a:gd name="T16" fmla="+- 0 2444 2340"/>
                  <a:gd name="T17" fmla="*/ T16 w 105"/>
                  <a:gd name="T18" fmla="+- 0 3883 3873"/>
                  <a:gd name="T19" fmla="*/ 3883 h 156"/>
                  <a:gd name="T20" fmla="+- 0 2444 2340"/>
                  <a:gd name="T21" fmla="*/ T20 w 105"/>
                  <a:gd name="T22" fmla="+- 0 3890 3873"/>
                  <a:gd name="T23" fmla="*/ 3890 h 156"/>
                </a:gdLst>
                <a:ahLst/>
                <a:cxnLst>
                  <a:cxn ang="0">
                    <a:pos x="T1" y="T3"/>
                  </a:cxn>
                  <a:cxn ang="0">
                    <a:pos x="T5" y="T7"/>
                  </a:cxn>
                  <a:cxn ang="0">
                    <a:pos x="T9" y="T11"/>
                  </a:cxn>
                  <a:cxn ang="0">
                    <a:pos x="T13" y="T15"/>
                  </a:cxn>
                  <a:cxn ang="0">
                    <a:pos x="T17" y="T19"/>
                  </a:cxn>
                  <a:cxn ang="0">
                    <a:pos x="T21" y="T23"/>
                  </a:cxn>
                </a:cxnLst>
                <a:rect l="0" t="0" r="r" b="b"/>
                <a:pathLst>
                  <a:path w="105" h="156">
                    <a:moveTo>
                      <a:pt x="104" y="17"/>
                    </a:moveTo>
                    <a:lnTo>
                      <a:pt x="80" y="17"/>
                    </a:lnTo>
                    <a:lnTo>
                      <a:pt x="81" y="3"/>
                    </a:lnTo>
                    <a:lnTo>
                      <a:pt x="105" y="3"/>
                    </a:lnTo>
                    <a:lnTo>
                      <a:pt x="104" y="10"/>
                    </a:lnTo>
                    <a:lnTo>
                      <a:pt x="104" y="1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5" name="Freeform 490"/>
              <p:cNvSpPr>
                <a:spLocks/>
              </p:cNvSpPr>
              <p:nvPr/>
            </p:nvSpPr>
            <p:spPr bwMode="auto">
              <a:xfrm>
                <a:off x="2340" y="3873"/>
                <a:ext cx="105" cy="156"/>
              </a:xfrm>
              <a:custGeom>
                <a:avLst/>
                <a:gdLst>
                  <a:gd name="T0" fmla="+- 0 2444 2340"/>
                  <a:gd name="T1" fmla="*/ T0 w 105"/>
                  <a:gd name="T2" fmla="+- 0 3962 3873"/>
                  <a:gd name="T3" fmla="*/ 3962 h 156"/>
                  <a:gd name="T4" fmla="+- 0 2404 2340"/>
                  <a:gd name="T5" fmla="*/ T4 w 105"/>
                  <a:gd name="T6" fmla="+- 0 3962 3873"/>
                  <a:gd name="T7" fmla="*/ 3962 h 156"/>
                  <a:gd name="T8" fmla="+- 0 2412 2340"/>
                  <a:gd name="T9" fmla="*/ T8 w 105"/>
                  <a:gd name="T10" fmla="+- 0 3956 3873"/>
                  <a:gd name="T11" fmla="*/ 3956 h 156"/>
                  <a:gd name="T12" fmla="+- 0 2416 2340"/>
                  <a:gd name="T13" fmla="*/ T12 w 105"/>
                  <a:gd name="T14" fmla="+- 0 3946 3873"/>
                  <a:gd name="T15" fmla="*/ 3946 h 156"/>
                  <a:gd name="T16" fmla="+- 0 2416 2340"/>
                  <a:gd name="T17" fmla="*/ T16 w 105"/>
                  <a:gd name="T18" fmla="+- 0 3943 3873"/>
                  <a:gd name="T19" fmla="*/ 3943 h 156"/>
                  <a:gd name="T20" fmla="+- 0 2416 2340"/>
                  <a:gd name="T21" fmla="*/ T20 w 105"/>
                  <a:gd name="T22" fmla="+- 0 3942 3873"/>
                  <a:gd name="T23" fmla="*/ 3942 h 156"/>
                  <a:gd name="T24" fmla="+- 0 2417 2340"/>
                  <a:gd name="T25" fmla="*/ T24 w 105"/>
                  <a:gd name="T26" fmla="+- 0 3916 3873"/>
                  <a:gd name="T27" fmla="*/ 3916 h 156"/>
                  <a:gd name="T28" fmla="+- 0 2416 2340"/>
                  <a:gd name="T29" fmla="*/ T28 w 105"/>
                  <a:gd name="T30" fmla="+- 0 3914 3873"/>
                  <a:gd name="T31" fmla="*/ 3914 h 156"/>
                  <a:gd name="T32" fmla="+- 0 2413 2340"/>
                  <a:gd name="T33" fmla="*/ T32 w 105"/>
                  <a:gd name="T34" fmla="+- 0 3901 3873"/>
                  <a:gd name="T35" fmla="*/ 3901 h 156"/>
                  <a:gd name="T36" fmla="+- 0 2405 2340"/>
                  <a:gd name="T37" fmla="*/ T36 w 105"/>
                  <a:gd name="T38" fmla="+- 0 3894 3873"/>
                  <a:gd name="T39" fmla="*/ 3894 h 156"/>
                  <a:gd name="T40" fmla="+- 0 2444 2340"/>
                  <a:gd name="T41" fmla="*/ T40 w 105"/>
                  <a:gd name="T42" fmla="+- 0 3894 3873"/>
                  <a:gd name="T43" fmla="*/ 3894 h 156"/>
                  <a:gd name="T44" fmla="+- 0 2444 2340"/>
                  <a:gd name="T45" fmla="*/ T44 w 105"/>
                  <a:gd name="T46" fmla="+- 0 3962 3873"/>
                  <a:gd name="T47" fmla="*/ 3962 h 1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05" h="156">
                    <a:moveTo>
                      <a:pt x="104" y="89"/>
                    </a:moveTo>
                    <a:lnTo>
                      <a:pt x="64" y="89"/>
                    </a:lnTo>
                    <a:lnTo>
                      <a:pt x="72" y="83"/>
                    </a:lnTo>
                    <a:lnTo>
                      <a:pt x="76" y="73"/>
                    </a:lnTo>
                    <a:lnTo>
                      <a:pt x="76" y="70"/>
                    </a:lnTo>
                    <a:lnTo>
                      <a:pt x="76" y="69"/>
                    </a:lnTo>
                    <a:lnTo>
                      <a:pt x="77" y="43"/>
                    </a:lnTo>
                    <a:lnTo>
                      <a:pt x="76" y="41"/>
                    </a:lnTo>
                    <a:lnTo>
                      <a:pt x="73" y="28"/>
                    </a:lnTo>
                    <a:lnTo>
                      <a:pt x="65" y="21"/>
                    </a:lnTo>
                    <a:lnTo>
                      <a:pt x="104" y="21"/>
                    </a:lnTo>
                    <a:lnTo>
                      <a:pt x="104" y="8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6" name="Freeform 491"/>
              <p:cNvSpPr>
                <a:spLocks/>
              </p:cNvSpPr>
              <p:nvPr/>
            </p:nvSpPr>
            <p:spPr bwMode="auto">
              <a:xfrm>
                <a:off x="2340" y="3873"/>
                <a:ext cx="105" cy="156"/>
              </a:xfrm>
              <a:custGeom>
                <a:avLst/>
                <a:gdLst>
                  <a:gd name="T0" fmla="+- 0 2435 2340"/>
                  <a:gd name="T1" fmla="*/ T0 w 105"/>
                  <a:gd name="T2" fmla="+- 0 4008 3873"/>
                  <a:gd name="T3" fmla="*/ 4008 h 156"/>
                  <a:gd name="T4" fmla="+- 0 2386 2340"/>
                  <a:gd name="T5" fmla="*/ T4 w 105"/>
                  <a:gd name="T6" fmla="+- 0 4008 3873"/>
                  <a:gd name="T7" fmla="*/ 4008 h 156"/>
                  <a:gd name="T8" fmla="+- 0 2406 2340"/>
                  <a:gd name="T9" fmla="*/ T8 w 105"/>
                  <a:gd name="T10" fmla="+- 0 4003 3873"/>
                  <a:gd name="T11" fmla="*/ 4003 h 156"/>
                  <a:gd name="T12" fmla="+- 0 2417 2340"/>
                  <a:gd name="T13" fmla="*/ T12 w 105"/>
                  <a:gd name="T14" fmla="+- 0 3983 3873"/>
                  <a:gd name="T15" fmla="*/ 3983 h 156"/>
                  <a:gd name="T16" fmla="+- 0 2417 2340"/>
                  <a:gd name="T17" fmla="*/ T16 w 105"/>
                  <a:gd name="T18" fmla="+- 0 3967 3873"/>
                  <a:gd name="T19" fmla="*/ 3967 h 156"/>
                  <a:gd name="T20" fmla="+- 0 2444 2340"/>
                  <a:gd name="T21" fmla="*/ T20 w 105"/>
                  <a:gd name="T22" fmla="+- 0 3967 3873"/>
                  <a:gd name="T23" fmla="*/ 3967 h 156"/>
                  <a:gd name="T24" fmla="+- 0 2444 2340"/>
                  <a:gd name="T25" fmla="*/ T24 w 105"/>
                  <a:gd name="T26" fmla="+- 0 3968 3873"/>
                  <a:gd name="T27" fmla="*/ 3968 h 156"/>
                  <a:gd name="T28" fmla="+- 0 2442 2340"/>
                  <a:gd name="T29" fmla="*/ T28 w 105"/>
                  <a:gd name="T30" fmla="+- 0 3991 3873"/>
                  <a:gd name="T31" fmla="*/ 3991 h 156"/>
                  <a:gd name="T32" fmla="+- 0 2435 2340"/>
                  <a:gd name="T33" fmla="*/ T32 w 105"/>
                  <a:gd name="T34" fmla="+- 0 4008 3873"/>
                  <a:gd name="T35" fmla="*/ 4008 h 1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5" h="156">
                    <a:moveTo>
                      <a:pt x="95" y="135"/>
                    </a:moveTo>
                    <a:lnTo>
                      <a:pt x="46" y="135"/>
                    </a:lnTo>
                    <a:lnTo>
                      <a:pt x="66" y="130"/>
                    </a:lnTo>
                    <a:lnTo>
                      <a:pt x="77" y="110"/>
                    </a:lnTo>
                    <a:lnTo>
                      <a:pt x="77" y="94"/>
                    </a:lnTo>
                    <a:lnTo>
                      <a:pt x="104" y="94"/>
                    </a:lnTo>
                    <a:lnTo>
                      <a:pt x="104" y="95"/>
                    </a:lnTo>
                    <a:lnTo>
                      <a:pt x="102" y="118"/>
                    </a:lnTo>
                    <a:lnTo>
                      <a:pt x="95" y="13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7" name="Freeform 492"/>
              <p:cNvSpPr>
                <a:spLocks/>
              </p:cNvSpPr>
              <p:nvPr/>
            </p:nvSpPr>
            <p:spPr bwMode="auto">
              <a:xfrm>
                <a:off x="2340" y="3873"/>
                <a:ext cx="105" cy="156"/>
              </a:xfrm>
              <a:custGeom>
                <a:avLst/>
                <a:gdLst>
                  <a:gd name="T0" fmla="+- 0 2397 2340"/>
                  <a:gd name="T1" fmla="*/ T0 w 105"/>
                  <a:gd name="T2" fmla="+- 0 4029 3873"/>
                  <a:gd name="T3" fmla="*/ 4029 h 156"/>
                  <a:gd name="T4" fmla="+- 0 2372 2340"/>
                  <a:gd name="T5" fmla="*/ T4 w 105"/>
                  <a:gd name="T6" fmla="+- 0 4028 3873"/>
                  <a:gd name="T7" fmla="*/ 4028 h 156"/>
                  <a:gd name="T8" fmla="+- 0 2354 2340"/>
                  <a:gd name="T9" fmla="*/ T8 w 105"/>
                  <a:gd name="T10" fmla="+- 0 4024 3873"/>
                  <a:gd name="T11" fmla="*/ 4024 h 156"/>
                  <a:gd name="T12" fmla="+- 0 2354 2340"/>
                  <a:gd name="T13" fmla="*/ T12 w 105"/>
                  <a:gd name="T14" fmla="+- 0 4000 3873"/>
                  <a:gd name="T15" fmla="*/ 4000 h 156"/>
                  <a:gd name="T16" fmla="+- 0 2361 2340"/>
                  <a:gd name="T17" fmla="*/ T16 w 105"/>
                  <a:gd name="T18" fmla="+- 0 4004 3873"/>
                  <a:gd name="T19" fmla="*/ 4004 h 156"/>
                  <a:gd name="T20" fmla="+- 0 2373 2340"/>
                  <a:gd name="T21" fmla="*/ T20 w 105"/>
                  <a:gd name="T22" fmla="+- 0 4008 3873"/>
                  <a:gd name="T23" fmla="*/ 4008 h 156"/>
                  <a:gd name="T24" fmla="+- 0 2435 2340"/>
                  <a:gd name="T25" fmla="*/ T24 w 105"/>
                  <a:gd name="T26" fmla="+- 0 4008 3873"/>
                  <a:gd name="T27" fmla="*/ 4008 h 156"/>
                  <a:gd name="T28" fmla="+- 0 2435 2340"/>
                  <a:gd name="T29" fmla="*/ T28 w 105"/>
                  <a:gd name="T30" fmla="+- 0 4009 3873"/>
                  <a:gd name="T31" fmla="*/ 4009 h 156"/>
                  <a:gd name="T32" fmla="+- 0 2415 2340"/>
                  <a:gd name="T33" fmla="*/ T32 w 105"/>
                  <a:gd name="T34" fmla="+- 0 4023 3873"/>
                  <a:gd name="T35" fmla="*/ 4023 h 156"/>
                  <a:gd name="T36" fmla="+- 0 2397 2340"/>
                  <a:gd name="T37" fmla="*/ T36 w 105"/>
                  <a:gd name="T38" fmla="+- 0 4029 3873"/>
                  <a:gd name="T39" fmla="*/ 4029 h 1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05" h="156">
                    <a:moveTo>
                      <a:pt x="57" y="156"/>
                    </a:moveTo>
                    <a:lnTo>
                      <a:pt x="32" y="155"/>
                    </a:lnTo>
                    <a:lnTo>
                      <a:pt x="14" y="151"/>
                    </a:lnTo>
                    <a:lnTo>
                      <a:pt x="14" y="127"/>
                    </a:lnTo>
                    <a:lnTo>
                      <a:pt x="21" y="131"/>
                    </a:lnTo>
                    <a:lnTo>
                      <a:pt x="33" y="135"/>
                    </a:lnTo>
                    <a:lnTo>
                      <a:pt x="95" y="135"/>
                    </a:lnTo>
                    <a:lnTo>
                      <a:pt x="95" y="136"/>
                    </a:lnTo>
                    <a:lnTo>
                      <a:pt x="75" y="150"/>
                    </a:lnTo>
                    <a:lnTo>
                      <a:pt x="57" y="15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22" name="Group 493"/>
            <p:cNvGrpSpPr>
              <a:grpSpLocks/>
            </p:cNvGrpSpPr>
            <p:nvPr/>
          </p:nvGrpSpPr>
          <p:grpSpPr bwMode="auto">
            <a:xfrm>
              <a:off x="2470" y="3876"/>
              <a:ext cx="97" cy="110"/>
              <a:chOff x="2470" y="3876"/>
              <a:chExt cx="97" cy="110"/>
            </a:xfrm>
          </p:grpSpPr>
          <p:sp>
            <p:nvSpPr>
              <p:cNvPr id="1810" name="Freeform 494"/>
              <p:cNvSpPr>
                <a:spLocks/>
              </p:cNvSpPr>
              <p:nvPr/>
            </p:nvSpPr>
            <p:spPr bwMode="auto">
              <a:xfrm>
                <a:off x="2470" y="3876"/>
                <a:ext cx="97" cy="110"/>
              </a:xfrm>
              <a:custGeom>
                <a:avLst/>
                <a:gdLst>
                  <a:gd name="T0" fmla="+- 0 2538 2470"/>
                  <a:gd name="T1" fmla="*/ T0 w 97"/>
                  <a:gd name="T2" fmla="+- 0 3985 3876"/>
                  <a:gd name="T3" fmla="*/ 3985 h 110"/>
                  <a:gd name="T4" fmla="+- 0 2522 2470"/>
                  <a:gd name="T5" fmla="*/ T4 w 97"/>
                  <a:gd name="T6" fmla="+- 0 3985 3876"/>
                  <a:gd name="T7" fmla="*/ 3985 h 110"/>
                  <a:gd name="T8" fmla="+- 0 2498 2470"/>
                  <a:gd name="T9" fmla="*/ T8 w 97"/>
                  <a:gd name="T10" fmla="+- 0 3981 3876"/>
                  <a:gd name="T11" fmla="*/ 3981 h 110"/>
                  <a:gd name="T12" fmla="+- 0 2481 2470"/>
                  <a:gd name="T13" fmla="*/ T12 w 97"/>
                  <a:gd name="T14" fmla="+- 0 3970 3876"/>
                  <a:gd name="T15" fmla="*/ 3970 h 110"/>
                  <a:gd name="T16" fmla="+- 0 2470 2470"/>
                  <a:gd name="T17" fmla="*/ T16 w 97"/>
                  <a:gd name="T18" fmla="+- 0 3952 3876"/>
                  <a:gd name="T19" fmla="*/ 3952 h 110"/>
                  <a:gd name="T20" fmla="+- 0 2470 2470"/>
                  <a:gd name="T21" fmla="*/ T20 w 97"/>
                  <a:gd name="T22" fmla="+- 0 3923 3876"/>
                  <a:gd name="T23" fmla="*/ 3923 h 110"/>
                  <a:gd name="T24" fmla="+- 0 2476 2470"/>
                  <a:gd name="T25" fmla="*/ T24 w 97"/>
                  <a:gd name="T26" fmla="+- 0 3901 3876"/>
                  <a:gd name="T27" fmla="*/ 3901 h 110"/>
                  <a:gd name="T28" fmla="+- 0 2487 2470"/>
                  <a:gd name="T29" fmla="*/ T28 w 97"/>
                  <a:gd name="T30" fmla="+- 0 3885 3876"/>
                  <a:gd name="T31" fmla="*/ 3885 h 110"/>
                  <a:gd name="T32" fmla="+- 0 2503 2470"/>
                  <a:gd name="T33" fmla="*/ T32 w 97"/>
                  <a:gd name="T34" fmla="+- 0 3876 3876"/>
                  <a:gd name="T35" fmla="*/ 3876 h 110"/>
                  <a:gd name="T36" fmla="+- 0 2534 2470"/>
                  <a:gd name="T37" fmla="*/ T36 w 97"/>
                  <a:gd name="T38" fmla="+- 0 3879 3876"/>
                  <a:gd name="T39" fmla="*/ 3879 h 110"/>
                  <a:gd name="T40" fmla="+- 0 2553 2470"/>
                  <a:gd name="T41" fmla="*/ T40 w 97"/>
                  <a:gd name="T42" fmla="+- 0 3889 3876"/>
                  <a:gd name="T43" fmla="*/ 3889 h 110"/>
                  <a:gd name="T44" fmla="+- 0 2554 2470"/>
                  <a:gd name="T45" fmla="*/ T44 w 97"/>
                  <a:gd name="T46" fmla="+- 0 3892 3876"/>
                  <a:gd name="T47" fmla="*/ 3892 h 110"/>
                  <a:gd name="T48" fmla="+- 0 2501 2470"/>
                  <a:gd name="T49" fmla="*/ T48 w 97"/>
                  <a:gd name="T50" fmla="+- 0 3892 3876"/>
                  <a:gd name="T51" fmla="*/ 3892 h 110"/>
                  <a:gd name="T52" fmla="+- 0 2494 2470"/>
                  <a:gd name="T53" fmla="*/ T52 w 97"/>
                  <a:gd name="T54" fmla="+- 0 3907 3876"/>
                  <a:gd name="T55" fmla="*/ 3907 h 110"/>
                  <a:gd name="T56" fmla="+- 0 2493 2470"/>
                  <a:gd name="T57" fmla="*/ T56 w 97"/>
                  <a:gd name="T58" fmla="+- 0 3918 3876"/>
                  <a:gd name="T59" fmla="*/ 3918 h 110"/>
                  <a:gd name="T60" fmla="+- 0 2565 2470"/>
                  <a:gd name="T61" fmla="*/ T60 w 97"/>
                  <a:gd name="T62" fmla="+- 0 3918 3876"/>
                  <a:gd name="T63" fmla="*/ 3918 h 110"/>
                  <a:gd name="T64" fmla="+- 0 2566 2470"/>
                  <a:gd name="T65" fmla="*/ T64 w 97"/>
                  <a:gd name="T66" fmla="+- 0 3922 3876"/>
                  <a:gd name="T67" fmla="*/ 3922 h 110"/>
                  <a:gd name="T68" fmla="+- 0 2566 2470"/>
                  <a:gd name="T69" fmla="*/ T68 w 97"/>
                  <a:gd name="T70" fmla="+- 0 3931 3876"/>
                  <a:gd name="T71" fmla="*/ 3931 h 110"/>
                  <a:gd name="T72" fmla="+- 0 2566 2470"/>
                  <a:gd name="T73" fmla="*/ T72 w 97"/>
                  <a:gd name="T74" fmla="+- 0 3935 3876"/>
                  <a:gd name="T75" fmla="*/ 3935 h 110"/>
                  <a:gd name="T76" fmla="+- 0 2565 2470"/>
                  <a:gd name="T77" fmla="*/ T76 w 97"/>
                  <a:gd name="T78" fmla="+- 0 3937 3876"/>
                  <a:gd name="T79" fmla="*/ 3937 h 110"/>
                  <a:gd name="T80" fmla="+- 0 2493 2470"/>
                  <a:gd name="T81" fmla="*/ T80 w 97"/>
                  <a:gd name="T82" fmla="+- 0 3937 3876"/>
                  <a:gd name="T83" fmla="*/ 3937 h 110"/>
                  <a:gd name="T84" fmla="+- 0 2502 2470"/>
                  <a:gd name="T85" fmla="*/ T84 w 97"/>
                  <a:gd name="T86" fmla="+- 0 3957 3876"/>
                  <a:gd name="T87" fmla="*/ 3957 h 110"/>
                  <a:gd name="T88" fmla="+- 0 2522 2470"/>
                  <a:gd name="T89" fmla="*/ T88 w 97"/>
                  <a:gd name="T90" fmla="+- 0 3965 3876"/>
                  <a:gd name="T91" fmla="*/ 3965 h 110"/>
                  <a:gd name="T92" fmla="+- 0 2557 2470"/>
                  <a:gd name="T93" fmla="*/ T92 w 97"/>
                  <a:gd name="T94" fmla="+- 0 3965 3876"/>
                  <a:gd name="T95" fmla="*/ 3965 h 110"/>
                  <a:gd name="T96" fmla="+- 0 2560 2470"/>
                  <a:gd name="T97" fmla="*/ T96 w 97"/>
                  <a:gd name="T98" fmla="+- 0 3979 3876"/>
                  <a:gd name="T99" fmla="*/ 3979 h 110"/>
                  <a:gd name="T100" fmla="+- 0 2551 2470"/>
                  <a:gd name="T101" fmla="*/ T100 w 97"/>
                  <a:gd name="T102" fmla="+- 0 3983 3876"/>
                  <a:gd name="T103" fmla="*/ 3983 h 110"/>
                  <a:gd name="T104" fmla="+- 0 2538 2470"/>
                  <a:gd name="T105" fmla="*/ T104 w 97"/>
                  <a:gd name="T106" fmla="+- 0 3985 3876"/>
                  <a:gd name="T107" fmla="*/ 3985 h 1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97" h="110">
                    <a:moveTo>
                      <a:pt x="68" y="109"/>
                    </a:moveTo>
                    <a:lnTo>
                      <a:pt x="52" y="109"/>
                    </a:lnTo>
                    <a:lnTo>
                      <a:pt x="28" y="105"/>
                    </a:lnTo>
                    <a:lnTo>
                      <a:pt x="11" y="94"/>
                    </a:lnTo>
                    <a:lnTo>
                      <a:pt x="0" y="76"/>
                    </a:lnTo>
                    <a:lnTo>
                      <a:pt x="0" y="47"/>
                    </a:lnTo>
                    <a:lnTo>
                      <a:pt x="6" y="25"/>
                    </a:lnTo>
                    <a:lnTo>
                      <a:pt x="17" y="9"/>
                    </a:lnTo>
                    <a:lnTo>
                      <a:pt x="33" y="0"/>
                    </a:lnTo>
                    <a:lnTo>
                      <a:pt x="64" y="3"/>
                    </a:lnTo>
                    <a:lnTo>
                      <a:pt x="83" y="13"/>
                    </a:lnTo>
                    <a:lnTo>
                      <a:pt x="84" y="16"/>
                    </a:lnTo>
                    <a:lnTo>
                      <a:pt x="31" y="16"/>
                    </a:lnTo>
                    <a:lnTo>
                      <a:pt x="24" y="31"/>
                    </a:lnTo>
                    <a:lnTo>
                      <a:pt x="23" y="42"/>
                    </a:lnTo>
                    <a:lnTo>
                      <a:pt x="95" y="42"/>
                    </a:lnTo>
                    <a:lnTo>
                      <a:pt x="96" y="46"/>
                    </a:lnTo>
                    <a:lnTo>
                      <a:pt x="96" y="55"/>
                    </a:lnTo>
                    <a:lnTo>
                      <a:pt x="96" y="59"/>
                    </a:lnTo>
                    <a:lnTo>
                      <a:pt x="95" y="61"/>
                    </a:lnTo>
                    <a:lnTo>
                      <a:pt x="23" y="61"/>
                    </a:lnTo>
                    <a:lnTo>
                      <a:pt x="32" y="81"/>
                    </a:lnTo>
                    <a:lnTo>
                      <a:pt x="52" y="89"/>
                    </a:lnTo>
                    <a:lnTo>
                      <a:pt x="87" y="89"/>
                    </a:lnTo>
                    <a:lnTo>
                      <a:pt x="90" y="103"/>
                    </a:lnTo>
                    <a:lnTo>
                      <a:pt x="81" y="107"/>
                    </a:lnTo>
                    <a:lnTo>
                      <a:pt x="68" y="10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1" name="Freeform 495"/>
              <p:cNvSpPr>
                <a:spLocks/>
              </p:cNvSpPr>
              <p:nvPr/>
            </p:nvSpPr>
            <p:spPr bwMode="auto">
              <a:xfrm>
                <a:off x="2470" y="3876"/>
                <a:ext cx="97" cy="110"/>
              </a:xfrm>
              <a:custGeom>
                <a:avLst/>
                <a:gdLst>
                  <a:gd name="T0" fmla="+- 0 2565 2470"/>
                  <a:gd name="T1" fmla="*/ T0 w 97"/>
                  <a:gd name="T2" fmla="+- 0 3918 3876"/>
                  <a:gd name="T3" fmla="*/ 3918 h 110"/>
                  <a:gd name="T4" fmla="+- 0 2540 2470"/>
                  <a:gd name="T5" fmla="*/ T4 w 97"/>
                  <a:gd name="T6" fmla="+- 0 3918 3876"/>
                  <a:gd name="T7" fmla="*/ 3918 h 110"/>
                  <a:gd name="T8" fmla="+- 0 2541 2470"/>
                  <a:gd name="T9" fmla="*/ T8 w 97"/>
                  <a:gd name="T10" fmla="+- 0 3908 3876"/>
                  <a:gd name="T11" fmla="*/ 3908 h 110"/>
                  <a:gd name="T12" fmla="+- 0 2536 2470"/>
                  <a:gd name="T13" fmla="*/ T12 w 97"/>
                  <a:gd name="T14" fmla="+- 0 3892 3876"/>
                  <a:gd name="T15" fmla="*/ 3892 h 110"/>
                  <a:gd name="T16" fmla="+- 0 2554 2470"/>
                  <a:gd name="T17" fmla="*/ T16 w 97"/>
                  <a:gd name="T18" fmla="+- 0 3892 3876"/>
                  <a:gd name="T19" fmla="*/ 3892 h 110"/>
                  <a:gd name="T20" fmla="+- 0 2563 2470"/>
                  <a:gd name="T21" fmla="*/ T20 w 97"/>
                  <a:gd name="T22" fmla="+- 0 3905 3876"/>
                  <a:gd name="T23" fmla="*/ 3905 h 110"/>
                  <a:gd name="T24" fmla="+- 0 2565 2470"/>
                  <a:gd name="T25" fmla="*/ T24 w 97"/>
                  <a:gd name="T26" fmla="+- 0 3918 3876"/>
                  <a:gd name="T27" fmla="*/ 3918 h 110"/>
                </a:gdLst>
                <a:ahLst/>
                <a:cxnLst>
                  <a:cxn ang="0">
                    <a:pos x="T1" y="T3"/>
                  </a:cxn>
                  <a:cxn ang="0">
                    <a:pos x="T5" y="T7"/>
                  </a:cxn>
                  <a:cxn ang="0">
                    <a:pos x="T9" y="T11"/>
                  </a:cxn>
                  <a:cxn ang="0">
                    <a:pos x="T13" y="T15"/>
                  </a:cxn>
                  <a:cxn ang="0">
                    <a:pos x="T17" y="T19"/>
                  </a:cxn>
                  <a:cxn ang="0">
                    <a:pos x="T21" y="T23"/>
                  </a:cxn>
                  <a:cxn ang="0">
                    <a:pos x="T25" y="T27"/>
                  </a:cxn>
                </a:cxnLst>
                <a:rect l="0" t="0" r="r" b="b"/>
                <a:pathLst>
                  <a:path w="97" h="110">
                    <a:moveTo>
                      <a:pt x="95" y="42"/>
                    </a:moveTo>
                    <a:lnTo>
                      <a:pt x="70" y="42"/>
                    </a:lnTo>
                    <a:lnTo>
                      <a:pt x="71" y="32"/>
                    </a:lnTo>
                    <a:lnTo>
                      <a:pt x="66" y="16"/>
                    </a:lnTo>
                    <a:lnTo>
                      <a:pt x="84" y="16"/>
                    </a:lnTo>
                    <a:lnTo>
                      <a:pt x="93" y="29"/>
                    </a:lnTo>
                    <a:lnTo>
                      <a:pt x="95" y="4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2" name="Freeform 496"/>
              <p:cNvSpPr>
                <a:spLocks/>
              </p:cNvSpPr>
              <p:nvPr/>
            </p:nvSpPr>
            <p:spPr bwMode="auto">
              <a:xfrm>
                <a:off x="2470" y="3876"/>
                <a:ext cx="97" cy="110"/>
              </a:xfrm>
              <a:custGeom>
                <a:avLst/>
                <a:gdLst>
                  <a:gd name="T0" fmla="+- 0 2557 2470"/>
                  <a:gd name="T1" fmla="*/ T0 w 97"/>
                  <a:gd name="T2" fmla="+- 0 3965 3876"/>
                  <a:gd name="T3" fmla="*/ 3965 h 110"/>
                  <a:gd name="T4" fmla="+- 0 2539 2470"/>
                  <a:gd name="T5" fmla="*/ T4 w 97"/>
                  <a:gd name="T6" fmla="+- 0 3965 3876"/>
                  <a:gd name="T7" fmla="*/ 3965 h 110"/>
                  <a:gd name="T8" fmla="+- 0 2548 2470"/>
                  <a:gd name="T9" fmla="*/ T8 w 97"/>
                  <a:gd name="T10" fmla="+- 0 3963 3876"/>
                  <a:gd name="T11" fmla="*/ 3963 h 110"/>
                  <a:gd name="T12" fmla="+- 0 2556 2470"/>
                  <a:gd name="T13" fmla="*/ T12 w 97"/>
                  <a:gd name="T14" fmla="+- 0 3960 3876"/>
                  <a:gd name="T15" fmla="*/ 3960 h 110"/>
                  <a:gd name="T16" fmla="+- 0 2557 2470"/>
                  <a:gd name="T17" fmla="*/ T16 w 97"/>
                  <a:gd name="T18" fmla="+- 0 3965 3876"/>
                  <a:gd name="T19" fmla="*/ 3965 h 110"/>
                </a:gdLst>
                <a:ahLst/>
                <a:cxnLst>
                  <a:cxn ang="0">
                    <a:pos x="T1" y="T3"/>
                  </a:cxn>
                  <a:cxn ang="0">
                    <a:pos x="T5" y="T7"/>
                  </a:cxn>
                  <a:cxn ang="0">
                    <a:pos x="T9" y="T11"/>
                  </a:cxn>
                  <a:cxn ang="0">
                    <a:pos x="T13" y="T15"/>
                  </a:cxn>
                  <a:cxn ang="0">
                    <a:pos x="T17" y="T19"/>
                  </a:cxn>
                </a:cxnLst>
                <a:rect l="0" t="0" r="r" b="b"/>
                <a:pathLst>
                  <a:path w="97" h="110">
                    <a:moveTo>
                      <a:pt x="87" y="89"/>
                    </a:moveTo>
                    <a:lnTo>
                      <a:pt x="69" y="89"/>
                    </a:lnTo>
                    <a:lnTo>
                      <a:pt x="78" y="87"/>
                    </a:lnTo>
                    <a:lnTo>
                      <a:pt x="86" y="84"/>
                    </a:lnTo>
                    <a:lnTo>
                      <a:pt x="87" y="8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23" name="Group 497"/>
            <p:cNvGrpSpPr>
              <a:grpSpLocks/>
            </p:cNvGrpSpPr>
            <p:nvPr/>
          </p:nvGrpSpPr>
          <p:grpSpPr bwMode="auto">
            <a:xfrm>
              <a:off x="2587" y="3873"/>
              <a:ext cx="100" cy="111"/>
              <a:chOff x="2587" y="3873"/>
              <a:chExt cx="100" cy="111"/>
            </a:xfrm>
          </p:grpSpPr>
          <p:sp>
            <p:nvSpPr>
              <p:cNvPr id="1807" name="Freeform 498"/>
              <p:cNvSpPr>
                <a:spLocks/>
              </p:cNvSpPr>
              <p:nvPr/>
            </p:nvSpPr>
            <p:spPr bwMode="auto">
              <a:xfrm>
                <a:off x="2587" y="3873"/>
                <a:ext cx="100" cy="111"/>
              </a:xfrm>
              <a:custGeom>
                <a:avLst/>
                <a:gdLst>
                  <a:gd name="T0" fmla="+- 0 2680 2587"/>
                  <a:gd name="T1" fmla="*/ T0 w 100"/>
                  <a:gd name="T2" fmla="+- 0 3892 3873"/>
                  <a:gd name="T3" fmla="*/ 3892 h 111"/>
                  <a:gd name="T4" fmla="+- 0 2613 2587"/>
                  <a:gd name="T5" fmla="*/ T4 w 100"/>
                  <a:gd name="T6" fmla="+- 0 3892 3873"/>
                  <a:gd name="T7" fmla="*/ 3892 h 111"/>
                  <a:gd name="T8" fmla="+- 0 2618 2587"/>
                  <a:gd name="T9" fmla="*/ T8 w 100"/>
                  <a:gd name="T10" fmla="+- 0 3883 3873"/>
                  <a:gd name="T11" fmla="*/ 3883 h 111"/>
                  <a:gd name="T12" fmla="+- 0 2630 2587"/>
                  <a:gd name="T13" fmla="*/ T12 w 100"/>
                  <a:gd name="T14" fmla="+- 0 3873 3873"/>
                  <a:gd name="T15" fmla="*/ 3873 h 111"/>
                  <a:gd name="T16" fmla="+- 0 2648 2587"/>
                  <a:gd name="T17" fmla="*/ T16 w 100"/>
                  <a:gd name="T18" fmla="+- 0 3873 3873"/>
                  <a:gd name="T19" fmla="*/ 3873 h 111"/>
                  <a:gd name="T20" fmla="+- 0 2666 2587"/>
                  <a:gd name="T21" fmla="*/ T20 w 100"/>
                  <a:gd name="T22" fmla="+- 0 3878 3873"/>
                  <a:gd name="T23" fmla="*/ 3878 h 111"/>
                  <a:gd name="T24" fmla="+- 0 2680 2587"/>
                  <a:gd name="T25" fmla="*/ T24 w 100"/>
                  <a:gd name="T26" fmla="+- 0 3892 3873"/>
                  <a:gd name="T27" fmla="*/ 3892 h 111"/>
                </a:gdLst>
                <a:ahLst/>
                <a:cxnLst>
                  <a:cxn ang="0">
                    <a:pos x="T1" y="T3"/>
                  </a:cxn>
                  <a:cxn ang="0">
                    <a:pos x="T5" y="T7"/>
                  </a:cxn>
                  <a:cxn ang="0">
                    <a:pos x="T9" y="T11"/>
                  </a:cxn>
                  <a:cxn ang="0">
                    <a:pos x="T13" y="T15"/>
                  </a:cxn>
                  <a:cxn ang="0">
                    <a:pos x="T17" y="T19"/>
                  </a:cxn>
                  <a:cxn ang="0">
                    <a:pos x="T21" y="T23"/>
                  </a:cxn>
                  <a:cxn ang="0">
                    <a:pos x="T25" y="T27"/>
                  </a:cxn>
                </a:cxnLst>
                <a:rect l="0" t="0" r="r" b="b"/>
                <a:pathLst>
                  <a:path w="100" h="111">
                    <a:moveTo>
                      <a:pt x="93" y="19"/>
                    </a:moveTo>
                    <a:lnTo>
                      <a:pt x="26" y="19"/>
                    </a:lnTo>
                    <a:lnTo>
                      <a:pt x="31" y="10"/>
                    </a:lnTo>
                    <a:lnTo>
                      <a:pt x="43" y="0"/>
                    </a:lnTo>
                    <a:lnTo>
                      <a:pt x="61" y="0"/>
                    </a:lnTo>
                    <a:lnTo>
                      <a:pt x="79" y="5"/>
                    </a:lnTo>
                    <a:lnTo>
                      <a:pt x="93" y="1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8" name="Freeform 499"/>
              <p:cNvSpPr>
                <a:spLocks/>
              </p:cNvSpPr>
              <p:nvPr/>
            </p:nvSpPr>
            <p:spPr bwMode="auto">
              <a:xfrm>
                <a:off x="2587" y="3873"/>
                <a:ext cx="100" cy="111"/>
              </a:xfrm>
              <a:custGeom>
                <a:avLst/>
                <a:gdLst>
                  <a:gd name="T0" fmla="+- 0 2616 2587"/>
                  <a:gd name="T1" fmla="*/ T0 w 100"/>
                  <a:gd name="T2" fmla="+- 0 3983 3873"/>
                  <a:gd name="T3" fmla="*/ 3983 h 111"/>
                  <a:gd name="T4" fmla="+- 0 2588 2587"/>
                  <a:gd name="T5" fmla="*/ T4 w 100"/>
                  <a:gd name="T6" fmla="+- 0 3983 3873"/>
                  <a:gd name="T7" fmla="*/ 3983 h 111"/>
                  <a:gd name="T8" fmla="+- 0 2588 2587"/>
                  <a:gd name="T9" fmla="*/ T8 w 100"/>
                  <a:gd name="T10" fmla="+- 0 3892 3873"/>
                  <a:gd name="T11" fmla="*/ 3892 h 111"/>
                  <a:gd name="T12" fmla="+- 0 2587 2587"/>
                  <a:gd name="T13" fmla="*/ T12 w 100"/>
                  <a:gd name="T14" fmla="+- 0 3876 3873"/>
                  <a:gd name="T15" fmla="*/ 3876 h 111"/>
                  <a:gd name="T16" fmla="+- 0 2611 2587"/>
                  <a:gd name="T17" fmla="*/ T16 w 100"/>
                  <a:gd name="T18" fmla="+- 0 3876 3873"/>
                  <a:gd name="T19" fmla="*/ 3876 h 111"/>
                  <a:gd name="T20" fmla="+- 0 2613 2587"/>
                  <a:gd name="T21" fmla="*/ T20 w 100"/>
                  <a:gd name="T22" fmla="+- 0 3892 3873"/>
                  <a:gd name="T23" fmla="*/ 3892 h 111"/>
                  <a:gd name="T24" fmla="+- 0 2680 2587"/>
                  <a:gd name="T25" fmla="*/ T24 w 100"/>
                  <a:gd name="T26" fmla="+- 0 3892 3873"/>
                  <a:gd name="T27" fmla="*/ 3892 h 111"/>
                  <a:gd name="T28" fmla="+- 0 2681 2587"/>
                  <a:gd name="T29" fmla="*/ T28 w 100"/>
                  <a:gd name="T30" fmla="+- 0 3892 3873"/>
                  <a:gd name="T31" fmla="*/ 3892 h 111"/>
                  <a:gd name="T32" fmla="+- 0 2681 2587"/>
                  <a:gd name="T33" fmla="*/ T32 w 100"/>
                  <a:gd name="T34" fmla="+- 0 3895 3873"/>
                  <a:gd name="T35" fmla="*/ 3895 h 111"/>
                  <a:gd name="T36" fmla="+- 0 2627 2587"/>
                  <a:gd name="T37" fmla="*/ T36 w 100"/>
                  <a:gd name="T38" fmla="+- 0 3895 3873"/>
                  <a:gd name="T39" fmla="*/ 3895 h 111"/>
                  <a:gd name="T40" fmla="+- 0 2620 2587"/>
                  <a:gd name="T41" fmla="*/ T40 w 100"/>
                  <a:gd name="T42" fmla="+- 0 3903 3873"/>
                  <a:gd name="T43" fmla="*/ 3903 h 111"/>
                  <a:gd name="T44" fmla="+- 0 2617 2587"/>
                  <a:gd name="T45" fmla="*/ T44 w 100"/>
                  <a:gd name="T46" fmla="+- 0 3911 3873"/>
                  <a:gd name="T47" fmla="*/ 3911 h 111"/>
                  <a:gd name="T48" fmla="+- 0 2616 2587"/>
                  <a:gd name="T49" fmla="*/ T48 w 100"/>
                  <a:gd name="T50" fmla="+- 0 3913 3873"/>
                  <a:gd name="T51" fmla="*/ 3913 h 111"/>
                  <a:gd name="T52" fmla="+- 0 2616 2587"/>
                  <a:gd name="T53" fmla="*/ T52 w 100"/>
                  <a:gd name="T54" fmla="+- 0 3917 3873"/>
                  <a:gd name="T55" fmla="*/ 3917 h 111"/>
                  <a:gd name="T56" fmla="+- 0 2616 2587"/>
                  <a:gd name="T57" fmla="*/ T56 w 100"/>
                  <a:gd name="T58" fmla="+- 0 3983 3873"/>
                  <a:gd name="T59" fmla="*/ 3983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00" h="111">
                    <a:moveTo>
                      <a:pt x="29" y="110"/>
                    </a:moveTo>
                    <a:lnTo>
                      <a:pt x="1" y="110"/>
                    </a:lnTo>
                    <a:lnTo>
                      <a:pt x="1" y="19"/>
                    </a:lnTo>
                    <a:lnTo>
                      <a:pt x="0" y="3"/>
                    </a:lnTo>
                    <a:lnTo>
                      <a:pt x="24" y="3"/>
                    </a:lnTo>
                    <a:lnTo>
                      <a:pt x="26" y="19"/>
                    </a:lnTo>
                    <a:lnTo>
                      <a:pt x="93" y="19"/>
                    </a:lnTo>
                    <a:lnTo>
                      <a:pt x="94" y="19"/>
                    </a:lnTo>
                    <a:lnTo>
                      <a:pt x="94" y="22"/>
                    </a:lnTo>
                    <a:lnTo>
                      <a:pt x="40" y="22"/>
                    </a:lnTo>
                    <a:lnTo>
                      <a:pt x="33" y="30"/>
                    </a:lnTo>
                    <a:lnTo>
                      <a:pt x="30" y="38"/>
                    </a:lnTo>
                    <a:lnTo>
                      <a:pt x="29" y="40"/>
                    </a:lnTo>
                    <a:lnTo>
                      <a:pt x="29" y="44"/>
                    </a:lnTo>
                    <a:lnTo>
                      <a:pt x="29"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9" name="Freeform 500"/>
              <p:cNvSpPr>
                <a:spLocks/>
              </p:cNvSpPr>
              <p:nvPr/>
            </p:nvSpPr>
            <p:spPr bwMode="auto">
              <a:xfrm>
                <a:off x="2587" y="3873"/>
                <a:ext cx="100" cy="111"/>
              </a:xfrm>
              <a:custGeom>
                <a:avLst/>
                <a:gdLst>
                  <a:gd name="T0" fmla="+- 0 2686 2587"/>
                  <a:gd name="T1" fmla="*/ T0 w 100"/>
                  <a:gd name="T2" fmla="+- 0 3983 3873"/>
                  <a:gd name="T3" fmla="*/ 3983 h 111"/>
                  <a:gd name="T4" fmla="+- 0 2659 2587"/>
                  <a:gd name="T5" fmla="*/ T4 w 100"/>
                  <a:gd name="T6" fmla="+- 0 3983 3873"/>
                  <a:gd name="T7" fmla="*/ 3983 h 111"/>
                  <a:gd name="T8" fmla="+- 0 2659 2587"/>
                  <a:gd name="T9" fmla="*/ T8 w 100"/>
                  <a:gd name="T10" fmla="+- 0 3907 3873"/>
                  <a:gd name="T11" fmla="*/ 3907 h 111"/>
                  <a:gd name="T12" fmla="+- 0 2653 2587"/>
                  <a:gd name="T13" fmla="*/ T12 w 100"/>
                  <a:gd name="T14" fmla="+- 0 3895 3873"/>
                  <a:gd name="T15" fmla="*/ 3895 h 111"/>
                  <a:gd name="T16" fmla="+- 0 2681 2587"/>
                  <a:gd name="T17" fmla="*/ T16 w 100"/>
                  <a:gd name="T18" fmla="+- 0 3895 3873"/>
                  <a:gd name="T19" fmla="*/ 3895 h 111"/>
                  <a:gd name="T20" fmla="+- 0 2686 2587"/>
                  <a:gd name="T21" fmla="*/ T20 w 100"/>
                  <a:gd name="T22" fmla="+- 0 3919 3873"/>
                  <a:gd name="T23" fmla="*/ 3919 h 111"/>
                  <a:gd name="T24" fmla="+- 0 2686 2587"/>
                  <a:gd name="T25" fmla="*/ T24 w 100"/>
                  <a:gd name="T26" fmla="+- 0 3983 3873"/>
                  <a:gd name="T27" fmla="*/ 3983 h 111"/>
                </a:gdLst>
                <a:ahLst/>
                <a:cxnLst>
                  <a:cxn ang="0">
                    <a:pos x="T1" y="T3"/>
                  </a:cxn>
                  <a:cxn ang="0">
                    <a:pos x="T5" y="T7"/>
                  </a:cxn>
                  <a:cxn ang="0">
                    <a:pos x="T9" y="T11"/>
                  </a:cxn>
                  <a:cxn ang="0">
                    <a:pos x="T13" y="T15"/>
                  </a:cxn>
                  <a:cxn ang="0">
                    <a:pos x="T17" y="T19"/>
                  </a:cxn>
                  <a:cxn ang="0">
                    <a:pos x="T21" y="T23"/>
                  </a:cxn>
                  <a:cxn ang="0">
                    <a:pos x="T25" y="T27"/>
                  </a:cxn>
                </a:cxnLst>
                <a:rect l="0" t="0" r="r" b="b"/>
                <a:pathLst>
                  <a:path w="100" h="111">
                    <a:moveTo>
                      <a:pt x="99" y="110"/>
                    </a:moveTo>
                    <a:lnTo>
                      <a:pt x="72" y="110"/>
                    </a:lnTo>
                    <a:lnTo>
                      <a:pt x="72" y="34"/>
                    </a:lnTo>
                    <a:lnTo>
                      <a:pt x="66" y="22"/>
                    </a:lnTo>
                    <a:lnTo>
                      <a:pt x="94" y="22"/>
                    </a:lnTo>
                    <a:lnTo>
                      <a:pt x="99" y="46"/>
                    </a:lnTo>
                    <a:lnTo>
                      <a:pt x="99"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24" name="Group 501"/>
            <p:cNvGrpSpPr>
              <a:grpSpLocks/>
            </p:cNvGrpSpPr>
            <p:nvPr/>
          </p:nvGrpSpPr>
          <p:grpSpPr bwMode="auto">
            <a:xfrm>
              <a:off x="3452" y="3873"/>
              <a:ext cx="107" cy="154"/>
              <a:chOff x="3452" y="3873"/>
              <a:chExt cx="107" cy="154"/>
            </a:xfrm>
          </p:grpSpPr>
          <p:sp>
            <p:nvSpPr>
              <p:cNvPr id="1803" name="Freeform 502"/>
              <p:cNvSpPr>
                <a:spLocks/>
              </p:cNvSpPr>
              <p:nvPr/>
            </p:nvSpPr>
            <p:spPr bwMode="auto">
              <a:xfrm>
                <a:off x="3452" y="3873"/>
                <a:ext cx="107" cy="154"/>
              </a:xfrm>
              <a:custGeom>
                <a:avLst/>
                <a:gdLst>
                  <a:gd name="T0" fmla="+- 0 3550 3452"/>
                  <a:gd name="T1" fmla="*/ T0 w 107"/>
                  <a:gd name="T2" fmla="+- 0 3892 3873"/>
                  <a:gd name="T3" fmla="*/ 3892 h 154"/>
                  <a:gd name="T4" fmla="+- 0 3478 3452"/>
                  <a:gd name="T5" fmla="*/ T4 w 107"/>
                  <a:gd name="T6" fmla="+- 0 3892 3873"/>
                  <a:gd name="T7" fmla="*/ 3892 h 154"/>
                  <a:gd name="T8" fmla="+- 0 3493 3452"/>
                  <a:gd name="T9" fmla="*/ T8 w 107"/>
                  <a:gd name="T10" fmla="+- 0 3879 3873"/>
                  <a:gd name="T11" fmla="*/ 3879 h 154"/>
                  <a:gd name="T12" fmla="+- 0 3513 3452"/>
                  <a:gd name="T13" fmla="*/ T12 w 107"/>
                  <a:gd name="T14" fmla="+- 0 3873 3873"/>
                  <a:gd name="T15" fmla="*/ 3873 h 154"/>
                  <a:gd name="T16" fmla="+- 0 3534 3452"/>
                  <a:gd name="T17" fmla="*/ T16 w 107"/>
                  <a:gd name="T18" fmla="+- 0 3878 3873"/>
                  <a:gd name="T19" fmla="*/ 3878 h 154"/>
                  <a:gd name="T20" fmla="+- 0 3550 3452"/>
                  <a:gd name="T21" fmla="*/ T20 w 107"/>
                  <a:gd name="T22" fmla="+- 0 3891 3873"/>
                  <a:gd name="T23" fmla="*/ 3891 h 154"/>
                  <a:gd name="T24" fmla="+- 0 3550 3452"/>
                  <a:gd name="T25" fmla="*/ T24 w 107"/>
                  <a:gd name="T26" fmla="+- 0 3892 3873"/>
                  <a:gd name="T27" fmla="*/ 3892 h 154"/>
                </a:gdLst>
                <a:ahLst/>
                <a:cxnLst>
                  <a:cxn ang="0">
                    <a:pos x="T1" y="T3"/>
                  </a:cxn>
                  <a:cxn ang="0">
                    <a:pos x="T5" y="T7"/>
                  </a:cxn>
                  <a:cxn ang="0">
                    <a:pos x="T9" y="T11"/>
                  </a:cxn>
                  <a:cxn ang="0">
                    <a:pos x="T13" y="T15"/>
                  </a:cxn>
                  <a:cxn ang="0">
                    <a:pos x="T17" y="T19"/>
                  </a:cxn>
                  <a:cxn ang="0">
                    <a:pos x="T21" y="T23"/>
                  </a:cxn>
                  <a:cxn ang="0">
                    <a:pos x="T25" y="T27"/>
                  </a:cxn>
                </a:cxnLst>
                <a:rect l="0" t="0" r="r" b="b"/>
                <a:pathLst>
                  <a:path w="107" h="154">
                    <a:moveTo>
                      <a:pt x="98" y="19"/>
                    </a:moveTo>
                    <a:lnTo>
                      <a:pt x="26" y="19"/>
                    </a:lnTo>
                    <a:lnTo>
                      <a:pt x="41" y="6"/>
                    </a:lnTo>
                    <a:lnTo>
                      <a:pt x="61" y="0"/>
                    </a:lnTo>
                    <a:lnTo>
                      <a:pt x="82" y="5"/>
                    </a:lnTo>
                    <a:lnTo>
                      <a:pt x="98" y="18"/>
                    </a:lnTo>
                    <a:lnTo>
                      <a:pt x="98" y="1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4" name="Freeform 503"/>
              <p:cNvSpPr>
                <a:spLocks/>
              </p:cNvSpPr>
              <p:nvPr/>
            </p:nvSpPr>
            <p:spPr bwMode="auto">
              <a:xfrm>
                <a:off x="3452" y="3873"/>
                <a:ext cx="107" cy="154"/>
              </a:xfrm>
              <a:custGeom>
                <a:avLst/>
                <a:gdLst>
                  <a:gd name="T0" fmla="+- 0 3480 3452"/>
                  <a:gd name="T1" fmla="*/ T0 w 107"/>
                  <a:gd name="T2" fmla="+- 0 4027 3873"/>
                  <a:gd name="T3" fmla="*/ 4027 h 154"/>
                  <a:gd name="T4" fmla="+- 0 3453 3452"/>
                  <a:gd name="T5" fmla="*/ T4 w 107"/>
                  <a:gd name="T6" fmla="+- 0 4027 3873"/>
                  <a:gd name="T7" fmla="*/ 4027 h 154"/>
                  <a:gd name="T8" fmla="+- 0 3453 3452"/>
                  <a:gd name="T9" fmla="*/ T8 w 107"/>
                  <a:gd name="T10" fmla="+- 0 3896 3873"/>
                  <a:gd name="T11" fmla="*/ 3896 h 154"/>
                  <a:gd name="T12" fmla="+- 0 3452 3452"/>
                  <a:gd name="T13" fmla="*/ T12 w 107"/>
                  <a:gd name="T14" fmla="+- 0 3876 3873"/>
                  <a:gd name="T15" fmla="*/ 3876 h 154"/>
                  <a:gd name="T16" fmla="+- 0 3476 3452"/>
                  <a:gd name="T17" fmla="*/ T16 w 107"/>
                  <a:gd name="T18" fmla="+- 0 3876 3873"/>
                  <a:gd name="T19" fmla="*/ 3876 h 154"/>
                  <a:gd name="T20" fmla="+- 0 3478 3452"/>
                  <a:gd name="T21" fmla="*/ T20 w 107"/>
                  <a:gd name="T22" fmla="+- 0 3892 3873"/>
                  <a:gd name="T23" fmla="*/ 3892 h 154"/>
                  <a:gd name="T24" fmla="+- 0 3550 3452"/>
                  <a:gd name="T25" fmla="*/ T24 w 107"/>
                  <a:gd name="T26" fmla="+- 0 3892 3873"/>
                  <a:gd name="T27" fmla="*/ 3892 h 154"/>
                  <a:gd name="T28" fmla="+- 0 3552 3452"/>
                  <a:gd name="T29" fmla="*/ T28 w 107"/>
                  <a:gd name="T30" fmla="+- 0 3896 3873"/>
                  <a:gd name="T31" fmla="*/ 3896 h 154"/>
                  <a:gd name="T32" fmla="+- 0 3515 3452"/>
                  <a:gd name="T33" fmla="*/ T32 w 107"/>
                  <a:gd name="T34" fmla="+- 0 3896 3873"/>
                  <a:gd name="T35" fmla="*/ 3896 h 154"/>
                  <a:gd name="T36" fmla="+- 0 3492 3452"/>
                  <a:gd name="T37" fmla="*/ T36 w 107"/>
                  <a:gd name="T38" fmla="+- 0 3900 3873"/>
                  <a:gd name="T39" fmla="*/ 3900 h 154"/>
                  <a:gd name="T40" fmla="+- 0 3481 3452"/>
                  <a:gd name="T41" fmla="*/ T40 w 107"/>
                  <a:gd name="T42" fmla="+- 0 3914 3873"/>
                  <a:gd name="T43" fmla="*/ 3914 h 154"/>
                  <a:gd name="T44" fmla="+- 0 3481 3452"/>
                  <a:gd name="T45" fmla="*/ T44 w 107"/>
                  <a:gd name="T46" fmla="+- 0 3917 3873"/>
                  <a:gd name="T47" fmla="*/ 3917 h 154"/>
                  <a:gd name="T48" fmla="+- 0 3480 3452"/>
                  <a:gd name="T49" fmla="*/ T48 w 107"/>
                  <a:gd name="T50" fmla="+- 0 3919 3873"/>
                  <a:gd name="T51" fmla="*/ 3919 h 154"/>
                  <a:gd name="T52" fmla="+- 0 3481 3452"/>
                  <a:gd name="T53" fmla="*/ T52 w 107"/>
                  <a:gd name="T54" fmla="+- 0 3943 3873"/>
                  <a:gd name="T55" fmla="*/ 3943 h 154"/>
                  <a:gd name="T56" fmla="+- 0 3481 3452"/>
                  <a:gd name="T57" fmla="*/ T56 w 107"/>
                  <a:gd name="T58" fmla="+- 0 3946 3873"/>
                  <a:gd name="T59" fmla="*/ 3946 h 154"/>
                  <a:gd name="T60" fmla="+- 0 3484 3452"/>
                  <a:gd name="T61" fmla="*/ T60 w 107"/>
                  <a:gd name="T62" fmla="+- 0 3957 3873"/>
                  <a:gd name="T63" fmla="*/ 3957 h 154"/>
                  <a:gd name="T64" fmla="+- 0 3494 3452"/>
                  <a:gd name="T65" fmla="*/ T64 w 107"/>
                  <a:gd name="T66" fmla="+- 0 3965 3873"/>
                  <a:gd name="T67" fmla="*/ 3965 h 154"/>
                  <a:gd name="T68" fmla="+- 0 3548 3452"/>
                  <a:gd name="T69" fmla="*/ T68 w 107"/>
                  <a:gd name="T70" fmla="+- 0 3965 3873"/>
                  <a:gd name="T71" fmla="*/ 3965 h 154"/>
                  <a:gd name="T72" fmla="+- 0 3548 3452"/>
                  <a:gd name="T73" fmla="*/ T72 w 107"/>
                  <a:gd name="T74" fmla="+- 0 3965 3873"/>
                  <a:gd name="T75" fmla="*/ 3965 h 154"/>
                  <a:gd name="T76" fmla="+- 0 3542 3452"/>
                  <a:gd name="T77" fmla="*/ T76 w 107"/>
                  <a:gd name="T78" fmla="+- 0 3971 3873"/>
                  <a:gd name="T79" fmla="*/ 3971 h 154"/>
                  <a:gd name="T80" fmla="+- 0 3480 3452"/>
                  <a:gd name="T81" fmla="*/ T80 w 107"/>
                  <a:gd name="T82" fmla="+- 0 3971 3873"/>
                  <a:gd name="T83" fmla="*/ 3971 h 154"/>
                  <a:gd name="T84" fmla="+- 0 3480 3452"/>
                  <a:gd name="T85" fmla="*/ T84 w 107"/>
                  <a:gd name="T86" fmla="+- 0 4027 3873"/>
                  <a:gd name="T87" fmla="*/ 4027 h 1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07" h="154">
                    <a:moveTo>
                      <a:pt x="28" y="154"/>
                    </a:moveTo>
                    <a:lnTo>
                      <a:pt x="1" y="154"/>
                    </a:lnTo>
                    <a:lnTo>
                      <a:pt x="1" y="23"/>
                    </a:lnTo>
                    <a:lnTo>
                      <a:pt x="0" y="3"/>
                    </a:lnTo>
                    <a:lnTo>
                      <a:pt x="24" y="3"/>
                    </a:lnTo>
                    <a:lnTo>
                      <a:pt x="26" y="19"/>
                    </a:lnTo>
                    <a:lnTo>
                      <a:pt x="98" y="19"/>
                    </a:lnTo>
                    <a:lnTo>
                      <a:pt x="100" y="23"/>
                    </a:lnTo>
                    <a:lnTo>
                      <a:pt x="63" y="23"/>
                    </a:lnTo>
                    <a:lnTo>
                      <a:pt x="40" y="27"/>
                    </a:lnTo>
                    <a:lnTo>
                      <a:pt x="29" y="41"/>
                    </a:lnTo>
                    <a:lnTo>
                      <a:pt x="29" y="44"/>
                    </a:lnTo>
                    <a:lnTo>
                      <a:pt x="28" y="46"/>
                    </a:lnTo>
                    <a:lnTo>
                      <a:pt x="29" y="70"/>
                    </a:lnTo>
                    <a:lnTo>
                      <a:pt x="29" y="73"/>
                    </a:lnTo>
                    <a:lnTo>
                      <a:pt x="32" y="84"/>
                    </a:lnTo>
                    <a:lnTo>
                      <a:pt x="42" y="92"/>
                    </a:lnTo>
                    <a:lnTo>
                      <a:pt x="96" y="92"/>
                    </a:lnTo>
                    <a:lnTo>
                      <a:pt x="90" y="98"/>
                    </a:lnTo>
                    <a:lnTo>
                      <a:pt x="28" y="98"/>
                    </a:lnTo>
                    <a:lnTo>
                      <a:pt x="28" y="15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5" name="Freeform 504"/>
              <p:cNvSpPr>
                <a:spLocks/>
              </p:cNvSpPr>
              <p:nvPr/>
            </p:nvSpPr>
            <p:spPr bwMode="auto">
              <a:xfrm>
                <a:off x="3452" y="3873"/>
                <a:ext cx="107" cy="154"/>
              </a:xfrm>
              <a:custGeom>
                <a:avLst/>
                <a:gdLst>
                  <a:gd name="T0" fmla="+- 0 3548 3452"/>
                  <a:gd name="T1" fmla="*/ T0 w 107"/>
                  <a:gd name="T2" fmla="+- 0 3965 3873"/>
                  <a:gd name="T3" fmla="*/ 3965 h 154"/>
                  <a:gd name="T4" fmla="+- 0 3505 3452"/>
                  <a:gd name="T5" fmla="*/ T4 w 107"/>
                  <a:gd name="T6" fmla="+- 0 3965 3873"/>
                  <a:gd name="T7" fmla="*/ 3965 h 154"/>
                  <a:gd name="T8" fmla="+- 0 3524 3452"/>
                  <a:gd name="T9" fmla="*/ T8 w 107"/>
                  <a:gd name="T10" fmla="+- 0 3957 3873"/>
                  <a:gd name="T11" fmla="*/ 3957 h 154"/>
                  <a:gd name="T12" fmla="+- 0 3533 3452"/>
                  <a:gd name="T13" fmla="*/ T12 w 107"/>
                  <a:gd name="T14" fmla="+- 0 3936 3873"/>
                  <a:gd name="T15" fmla="*/ 3936 h 154"/>
                  <a:gd name="T16" fmla="+- 0 3528 3452"/>
                  <a:gd name="T17" fmla="*/ T16 w 107"/>
                  <a:gd name="T18" fmla="+- 0 3910 3873"/>
                  <a:gd name="T19" fmla="*/ 3910 h 154"/>
                  <a:gd name="T20" fmla="+- 0 3515 3452"/>
                  <a:gd name="T21" fmla="*/ T20 w 107"/>
                  <a:gd name="T22" fmla="+- 0 3896 3873"/>
                  <a:gd name="T23" fmla="*/ 3896 h 154"/>
                  <a:gd name="T24" fmla="+- 0 3552 3452"/>
                  <a:gd name="T25" fmla="*/ T24 w 107"/>
                  <a:gd name="T26" fmla="+- 0 3896 3873"/>
                  <a:gd name="T27" fmla="*/ 3896 h 154"/>
                  <a:gd name="T28" fmla="+- 0 3559 3452"/>
                  <a:gd name="T29" fmla="*/ T28 w 107"/>
                  <a:gd name="T30" fmla="+- 0 3911 3873"/>
                  <a:gd name="T31" fmla="*/ 3911 h 154"/>
                  <a:gd name="T32" fmla="+- 0 3559 3452"/>
                  <a:gd name="T33" fmla="*/ T32 w 107"/>
                  <a:gd name="T34" fmla="+- 0 3914 3873"/>
                  <a:gd name="T35" fmla="*/ 3914 h 154"/>
                  <a:gd name="T36" fmla="+- 0 3557 3452"/>
                  <a:gd name="T37" fmla="*/ T36 w 107"/>
                  <a:gd name="T38" fmla="+- 0 3943 3873"/>
                  <a:gd name="T39" fmla="*/ 3943 h 154"/>
                  <a:gd name="T40" fmla="+- 0 3548 3452"/>
                  <a:gd name="T41" fmla="*/ T40 w 107"/>
                  <a:gd name="T42" fmla="+- 0 3965 3873"/>
                  <a:gd name="T43" fmla="*/ 3965 h 1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07" h="154">
                    <a:moveTo>
                      <a:pt x="96" y="92"/>
                    </a:moveTo>
                    <a:lnTo>
                      <a:pt x="53" y="92"/>
                    </a:lnTo>
                    <a:lnTo>
                      <a:pt x="72" y="84"/>
                    </a:lnTo>
                    <a:lnTo>
                      <a:pt x="81" y="63"/>
                    </a:lnTo>
                    <a:lnTo>
                      <a:pt x="76" y="37"/>
                    </a:lnTo>
                    <a:lnTo>
                      <a:pt x="63" y="23"/>
                    </a:lnTo>
                    <a:lnTo>
                      <a:pt x="100" y="23"/>
                    </a:lnTo>
                    <a:lnTo>
                      <a:pt x="107" y="38"/>
                    </a:lnTo>
                    <a:lnTo>
                      <a:pt x="107" y="41"/>
                    </a:lnTo>
                    <a:lnTo>
                      <a:pt x="105" y="70"/>
                    </a:lnTo>
                    <a:lnTo>
                      <a:pt x="96" y="9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6" name="Freeform 505"/>
              <p:cNvSpPr>
                <a:spLocks/>
              </p:cNvSpPr>
              <p:nvPr/>
            </p:nvSpPr>
            <p:spPr bwMode="auto">
              <a:xfrm>
                <a:off x="3452" y="3873"/>
                <a:ext cx="107" cy="154"/>
              </a:xfrm>
              <a:custGeom>
                <a:avLst/>
                <a:gdLst>
                  <a:gd name="T0" fmla="+- 0 3520 3452"/>
                  <a:gd name="T1" fmla="*/ T0 w 107"/>
                  <a:gd name="T2" fmla="+- 0 3985 3873"/>
                  <a:gd name="T3" fmla="*/ 3985 h 154"/>
                  <a:gd name="T4" fmla="+- 0 3495 3452"/>
                  <a:gd name="T5" fmla="*/ T4 w 107"/>
                  <a:gd name="T6" fmla="+- 0 3982 3873"/>
                  <a:gd name="T7" fmla="*/ 3982 h 154"/>
                  <a:gd name="T8" fmla="+- 0 3482 3452"/>
                  <a:gd name="T9" fmla="*/ T8 w 107"/>
                  <a:gd name="T10" fmla="+- 0 3972 3873"/>
                  <a:gd name="T11" fmla="*/ 3972 h 154"/>
                  <a:gd name="T12" fmla="+- 0 3480 3452"/>
                  <a:gd name="T13" fmla="*/ T12 w 107"/>
                  <a:gd name="T14" fmla="+- 0 3971 3873"/>
                  <a:gd name="T15" fmla="*/ 3971 h 154"/>
                  <a:gd name="T16" fmla="+- 0 3542 3452"/>
                  <a:gd name="T17" fmla="*/ T16 w 107"/>
                  <a:gd name="T18" fmla="+- 0 3971 3873"/>
                  <a:gd name="T19" fmla="*/ 3971 h 154"/>
                  <a:gd name="T20" fmla="+- 0 3535 3452"/>
                  <a:gd name="T21" fmla="*/ T20 w 107"/>
                  <a:gd name="T22" fmla="+- 0 3979 3873"/>
                  <a:gd name="T23" fmla="*/ 3979 h 154"/>
                  <a:gd name="T24" fmla="+- 0 3520 3452"/>
                  <a:gd name="T25" fmla="*/ T24 w 107"/>
                  <a:gd name="T26" fmla="+- 0 3985 3873"/>
                  <a:gd name="T27" fmla="*/ 3985 h 154"/>
                </a:gdLst>
                <a:ahLst/>
                <a:cxnLst>
                  <a:cxn ang="0">
                    <a:pos x="T1" y="T3"/>
                  </a:cxn>
                  <a:cxn ang="0">
                    <a:pos x="T5" y="T7"/>
                  </a:cxn>
                  <a:cxn ang="0">
                    <a:pos x="T9" y="T11"/>
                  </a:cxn>
                  <a:cxn ang="0">
                    <a:pos x="T13" y="T15"/>
                  </a:cxn>
                  <a:cxn ang="0">
                    <a:pos x="T17" y="T19"/>
                  </a:cxn>
                  <a:cxn ang="0">
                    <a:pos x="T21" y="T23"/>
                  </a:cxn>
                  <a:cxn ang="0">
                    <a:pos x="T25" y="T27"/>
                  </a:cxn>
                </a:cxnLst>
                <a:rect l="0" t="0" r="r" b="b"/>
                <a:pathLst>
                  <a:path w="107" h="154">
                    <a:moveTo>
                      <a:pt x="68" y="112"/>
                    </a:moveTo>
                    <a:lnTo>
                      <a:pt x="43" y="109"/>
                    </a:lnTo>
                    <a:lnTo>
                      <a:pt x="30" y="99"/>
                    </a:lnTo>
                    <a:lnTo>
                      <a:pt x="28" y="98"/>
                    </a:lnTo>
                    <a:lnTo>
                      <a:pt x="90" y="98"/>
                    </a:lnTo>
                    <a:lnTo>
                      <a:pt x="83" y="106"/>
                    </a:lnTo>
                    <a:lnTo>
                      <a:pt x="68" y="1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25" name="Group 506"/>
            <p:cNvGrpSpPr>
              <a:grpSpLocks/>
            </p:cNvGrpSpPr>
            <p:nvPr/>
          </p:nvGrpSpPr>
          <p:grpSpPr bwMode="auto">
            <a:xfrm>
              <a:off x="3583" y="3826"/>
              <a:ext cx="99" cy="157"/>
              <a:chOff x="3583" y="3826"/>
              <a:chExt cx="99" cy="157"/>
            </a:xfrm>
          </p:grpSpPr>
          <p:sp>
            <p:nvSpPr>
              <p:cNvPr id="1800" name="Freeform 507"/>
              <p:cNvSpPr>
                <a:spLocks/>
              </p:cNvSpPr>
              <p:nvPr/>
            </p:nvSpPr>
            <p:spPr bwMode="auto">
              <a:xfrm>
                <a:off x="3583" y="3826"/>
                <a:ext cx="99" cy="157"/>
              </a:xfrm>
              <a:custGeom>
                <a:avLst/>
                <a:gdLst>
                  <a:gd name="T0" fmla="+- 0 3611 3583"/>
                  <a:gd name="T1" fmla="*/ T0 w 99"/>
                  <a:gd name="T2" fmla="+- 0 3983 3826"/>
                  <a:gd name="T3" fmla="*/ 3983 h 157"/>
                  <a:gd name="T4" fmla="+- 0 3583 3583"/>
                  <a:gd name="T5" fmla="*/ T4 w 99"/>
                  <a:gd name="T6" fmla="+- 0 3983 3826"/>
                  <a:gd name="T7" fmla="*/ 3983 h 157"/>
                  <a:gd name="T8" fmla="+- 0 3583 3583"/>
                  <a:gd name="T9" fmla="*/ T8 w 99"/>
                  <a:gd name="T10" fmla="+- 0 3826 3826"/>
                  <a:gd name="T11" fmla="*/ 3826 h 157"/>
                  <a:gd name="T12" fmla="+- 0 3611 3583"/>
                  <a:gd name="T13" fmla="*/ T12 w 99"/>
                  <a:gd name="T14" fmla="+- 0 3826 3826"/>
                  <a:gd name="T15" fmla="*/ 3826 h 157"/>
                  <a:gd name="T16" fmla="+- 0 3611 3583"/>
                  <a:gd name="T17" fmla="*/ T16 w 99"/>
                  <a:gd name="T18" fmla="+- 0 3890 3826"/>
                  <a:gd name="T19" fmla="*/ 3890 h 157"/>
                  <a:gd name="T20" fmla="+- 0 3674 3583"/>
                  <a:gd name="T21" fmla="*/ T20 w 99"/>
                  <a:gd name="T22" fmla="+- 0 3890 3826"/>
                  <a:gd name="T23" fmla="*/ 3890 h 157"/>
                  <a:gd name="T24" fmla="+- 0 3676 3583"/>
                  <a:gd name="T25" fmla="*/ T24 w 99"/>
                  <a:gd name="T26" fmla="+- 0 3892 3826"/>
                  <a:gd name="T27" fmla="*/ 3892 h 157"/>
                  <a:gd name="T28" fmla="+- 0 3676 3583"/>
                  <a:gd name="T29" fmla="*/ T28 w 99"/>
                  <a:gd name="T30" fmla="+- 0 3895 3826"/>
                  <a:gd name="T31" fmla="*/ 3895 h 157"/>
                  <a:gd name="T32" fmla="+- 0 3622 3583"/>
                  <a:gd name="T33" fmla="*/ T32 w 99"/>
                  <a:gd name="T34" fmla="+- 0 3895 3826"/>
                  <a:gd name="T35" fmla="*/ 3895 h 157"/>
                  <a:gd name="T36" fmla="+- 0 3615 3583"/>
                  <a:gd name="T37" fmla="*/ T36 w 99"/>
                  <a:gd name="T38" fmla="+- 0 3902 3826"/>
                  <a:gd name="T39" fmla="*/ 3902 h 157"/>
                  <a:gd name="T40" fmla="+- 0 3612 3583"/>
                  <a:gd name="T41" fmla="*/ T40 w 99"/>
                  <a:gd name="T42" fmla="+- 0 3911 3826"/>
                  <a:gd name="T43" fmla="*/ 3911 h 157"/>
                  <a:gd name="T44" fmla="+- 0 3611 3583"/>
                  <a:gd name="T45" fmla="*/ T44 w 99"/>
                  <a:gd name="T46" fmla="+- 0 3913 3826"/>
                  <a:gd name="T47" fmla="*/ 3913 h 157"/>
                  <a:gd name="T48" fmla="+- 0 3611 3583"/>
                  <a:gd name="T49" fmla="*/ T48 w 99"/>
                  <a:gd name="T50" fmla="+- 0 3983 3826"/>
                  <a:gd name="T51" fmla="*/ 3983 h 1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99" h="157">
                    <a:moveTo>
                      <a:pt x="28" y="157"/>
                    </a:moveTo>
                    <a:lnTo>
                      <a:pt x="0" y="157"/>
                    </a:lnTo>
                    <a:lnTo>
                      <a:pt x="0" y="0"/>
                    </a:lnTo>
                    <a:lnTo>
                      <a:pt x="28" y="0"/>
                    </a:lnTo>
                    <a:lnTo>
                      <a:pt x="28" y="64"/>
                    </a:lnTo>
                    <a:lnTo>
                      <a:pt x="91" y="64"/>
                    </a:lnTo>
                    <a:lnTo>
                      <a:pt x="93" y="66"/>
                    </a:lnTo>
                    <a:lnTo>
                      <a:pt x="93" y="69"/>
                    </a:lnTo>
                    <a:lnTo>
                      <a:pt x="39" y="69"/>
                    </a:lnTo>
                    <a:lnTo>
                      <a:pt x="32" y="76"/>
                    </a:lnTo>
                    <a:lnTo>
                      <a:pt x="29" y="85"/>
                    </a:lnTo>
                    <a:lnTo>
                      <a:pt x="28" y="87"/>
                    </a:lnTo>
                    <a:lnTo>
                      <a:pt x="28" y="15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1" name="Freeform 508"/>
              <p:cNvSpPr>
                <a:spLocks/>
              </p:cNvSpPr>
              <p:nvPr/>
            </p:nvSpPr>
            <p:spPr bwMode="auto">
              <a:xfrm>
                <a:off x="3583" y="3826"/>
                <a:ext cx="99" cy="157"/>
              </a:xfrm>
              <a:custGeom>
                <a:avLst/>
                <a:gdLst>
                  <a:gd name="T0" fmla="+- 0 3674 3583"/>
                  <a:gd name="T1" fmla="*/ T0 w 99"/>
                  <a:gd name="T2" fmla="+- 0 3890 3826"/>
                  <a:gd name="T3" fmla="*/ 3890 h 157"/>
                  <a:gd name="T4" fmla="+- 0 3611 3583"/>
                  <a:gd name="T5" fmla="*/ T4 w 99"/>
                  <a:gd name="T6" fmla="+- 0 3890 3826"/>
                  <a:gd name="T7" fmla="*/ 3890 h 157"/>
                  <a:gd name="T8" fmla="+- 0 3614 3583"/>
                  <a:gd name="T9" fmla="*/ T8 w 99"/>
                  <a:gd name="T10" fmla="+- 0 3885 3826"/>
                  <a:gd name="T11" fmla="*/ 3885 h 157"/>
                  <a:gd name="T12" fmla="+- 0 3619 3583"/>
                  <a:gd name="T13" fmla="*/ T12 w 99"/>
                  <a:gd name="T14" fmla="+- 0 3881 3826"/>
                  <a:gd name="T15" fmla="*/ 3881 h 157"/>
                  <a:gd name="T16" fmla="+- 0 3625 3583"/>
                  <a:gd name="T17" fmla="*/ T16 w 99"/>
                  <a:gd name="T18" fmla="+- 0 3878 3826"/>
                  <a:gd name="T19" fmla="*/ 3878 h 157"/>
                  <a:gd name="T20" fmla="+- 0 3630 3583"/>
                  <a:gd name="T21" fmla="*/ T20 w 99"/>
                  <a:gd name="T22" fmla="+- 0 3875 3826"/>
                  <a:gd name="T23" fmla="*/ 3875 h 157"/>
                  <a:gd name="T24" fmla="+- 0 3637 3583"/>
                  <a:gd name="T25" fmla="*/ T24 w 99"/>
                  <a:gd name="T26" fmla="+- 0 3873 3826"/>
                  <a:gd name="T27" fmla="*/ 3873 h 157"/>
                  <a:gd name="T28" fmla="+- 0 3644 3583"/>
                  <a:gd name="T29" fmla="*/ T28 w 99"/>
                  <a:gd name="T30" fmla="+- 0 3873 3826"/>
                  <a:gd name="T31" fmla="*/ 3873 h 157"/>
                  <a:gd name="T32" fmla="+- 0 3662 3583"/>
                  <a:gd name="T33" fmla="*/ T32 w 99"/>
                  <a:gd name="T34" fmla="+- 0 3878 3826"/>
                  <a:gd name="T35" fmla="*/ 3878 h 157"/>
                  <a:gd name="T36" fmla="+- 0 3674 3583"/>
                  <a:gd name="T37" fmla="*/ T36 w 99"/>
                  <a:gd name="T38" fmla="+- 0 3890 3826"/>
                  <a:gd name="T39" fmla="*/ 3890 h 1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9" h="157">
                    <a:moveTo>
                      <a:pt x="91" y="64"/>
                    </a:moveTo>
                    <a:lnTo>
                      <a:pt x="28" y="64"/>
                    </a:lnTo>
                    <a:lnTo>
                      <a:pt x="31" y="59"/>
                    </a:lnTo>
                    <a:lnTo>
                      <a:pt x="36" y="55"/>
                    </a:lnTo>
                    <a:lnTo>
                      <a:pt x="42" y="52"/>
                    </a:lnTo>
                    <a:lnTo>
                      <a:pt x="47" y="49"/>
                    </a:lnTo>
                    <a:lnTo>
                      <a:pt x="54" y="47"/>
                    </a:lnTo>
                    <a:lnTo>
                      <a:pt x="61" y="47"/>
                    </a:lnTo>
                    <a:lnTo>
                      <a:pt x="79" y="52"/>
                    </a:lnTo>
                    <a:lnTo>
                      <a:pt x="91" y="6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2" name="Freeform 509"/>
              <p:cNvSpPr>
                <a:spLocks/>
              </p:cNvSpPr>
              <p:nvPr/>
            </p:nvSpPr>
            <p:spPr bwMode="auto">
              <a:xfrm>
                <a:off x="3583" y="3826"/>
                <a:ext cx="99" cy="157"/>
              </a:xfrm>
              <a:custGeom>
                <a:avLst/>
                <a:gdLst>
                  <a:gd name="T0" fmla="+- 0 3681 3583"/>
                  <a:gd name="T1" fmla="*/ T0 w 99"/>
                  <a:gd name="T2" fmla="+- 0 3983 3826"/>
                  <a:gd name="T3" fmla="*/ 3983 h 157"/>
                  <a:gd name="T4" fmla="+- 0 3654 3583"/>
                  <a:gd name="T5" fmla="*/ T4 w 99"/>
                  <a:gd name="T6" fmla="+- 0 3983 3826"/>
                  <a:gd name="T7" fmla="*/ 3983 h 157"/>
                  <a:gd name="T8" fmla="+- 0 3654 3583"/>
                  <a:gd name="T9" fmla="*/ T8 w 99"/>
                  <a:gd name="T10" fmla="+- 0 3907 3826"/>
                  <a:gd name="T11" fmla="*/ 3907 h 157"/>
                  <a:gd name="T12" fmla="+- 0 3648 3583"/>
                  <a:gd name="T13" fmla="*/ T12 w 99"/>
                  <a:gd name="T14" fmla="+- 0 3895 3826"/>
                  <a:gd name="T15" fmla="*/ 3895 h 157"/>
                  <a:gd name="T16" fmla="+- 0 3676 3583"/>
                  <a:gd name="T17" fmla="*/ T16 w 99"/>
                  <a:gd name="T18" fmla="+- 0 3895 3826"/>
                  <a:gd name="T19" fmla="*/ 3895 h 157"/>
                  <a:gd name="T20" fmla="+- 0 3681 3583"/>
                  <a:gd name="T21" fmla="*/ T20 w 99"/>
                  <a:gd name="T22" fmla="+- 0 3920 3826"/>
                  <a:gd name="T23" fmla="*/ 3920 h 157"/>
                  <a:gd name="T24" fmla="+- 0 3681 3583"/>
                  <a:gd name="T25" fmla="*/ T24 w 99"/>
                  <a:gd name="T26" fmla="+- 0 3983 3826"/>
                  <a:gd name="T27" fmla="*/ 3983 h 157"/>
                </a:gdLst>
                <a:ahLst/>
                <a:cxnLst>
                  <a:cxn ang="0">
                    <a:pos x="T1" y="T3"/>
                  </a:cxn>
                  <a:cxn ang="0">
                    <a:pos x="T5" y="T7"/>
                  </a:cxn>
                  <a:cxn ang="0">
                    <a:pos x="T9" y="T11"/>
                  </a:cxn>
                  <a:cxn ang="0">
                    <a:pos x="T13" y="T15"/>
                  </a:cxn>
                  <a:cxn ang="0">
                    <a:pos x="T17" y="T19"/>
                  </a:cxn>
                  <a:cxn ang="0">
                    <a:pos x="T21" y="T23"/>
                  </a:cxn>
                  <a:cxn ang="0">
                    <a:pos x="T25" y="T27"/>
                  </a:cxn>
                </a:cxnLst>
                <a:rect l="0" t="0" r="r" b="b"/>
                <a:pathLst>
                  <a:path w="99" h="157">
                    <a:moveTo>
                      <a:pt x="98" y="157"/>
                    </a:moveTo>
                    <a:lnTo>
                      <a:pt x="71" y="157"/>
                    </a:lnTo>
                    <a:lnTo>
                      <a:pt x="71" y="81"/>
                    </a:lnTo>
                    <a:lnTo>
                      <a:pt x="65" y="69"/>
                    </a:lnTo>
                    <a:lnTo>
                      <a:pt x="93" y="69"/>
                    </a:lnTo>
                    <a:lnTo>
                      <a:pt x="98" y="94"/>
                    </a:lnTo>
                    <a:lnTo>
                      <a:pt x="98" y="15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26" name="Group 510"/>
            <p:cNvGrpSpPr>
              <a:grpSpLocks/>
            </p:cNvGrpSpPr>
            <p:nvPr/>
          </p:nvGrpSpPr>
          <p:grpSpPr bwMode="auto">
            <a:xfrm>
              <a:off x="3706" y="3874"/>
              <a:ext cx="109" cy="108"/>
              <a:chOff x="3706" y="3874"/>
              <a:chExt cx="109" cy="108"/>
            </a:xfrm>
          </p:grpSpPr>
          <p:sp>
            <p:nvSpPr>
              <p:cNvPr id="1798" name="Freeform 511"/>
              <p:cNvSpPr>
                <a:spLocks/>
              </p:cNvSpPr>
              <p:nvPr/>
            </p:nvSpPr>
            <p:spPr bwMode="auto">
              <a:xfrm>
                <a:off x="3706" y="3874"/>
                <a:ext cx="109" cy="108"/>
              </a:xfrm>
              <a:custGeom>
                <a:avLst/>
                <a:gdLst>
                  <a:gd name="T0" fmla="+- 0 3778 3706"/>
                  <a:gd name="T1" fmla="*/ T0 w 109"/>
                  <a:gd name="T2" fmla="+- 0 3982 3874"/>
                  <a:gd name="T3" fmla="*/ 3982 h 108"/>
                  <a:gd name="T4" fmla="+- 0 3750 3706"/>
                  <a:gd name="T5" fmla="*/ T4 w 109"/>
                  <a:gd name="T6" fmla="+- 0 3981 3874"/>
                  <a:gd name="T7" fmla="*/ 3981 h 108"/>
                  <a:gd name="T8" fmla="+- 0 3728 3706"/>
                  <a:gd name="T9" fmla="*/ T8 w 109"/>
                  <a:gd name="T10" fmla="+- 0 3974 3874"/>
                  <a:gd name="T11" fmla="*/ 3974 h 108"/>
                  <a:gd name="T12" fmla="+- 0 3714 3706"/>
                  <a:gd name="T13" fmla="*/ T12 w 109"/>
                  <a:gd name="T14" fmla="+- 0 3962 3874"/>
                  <a:gd name="T15" fmla="*/ 3962 h 108"/>
                  <a:gd name="T16" fmla="+- 0 3706 3706"/>
                  <a:gd name="T17" fmla="*/ T16 w 109"/>
                  <a:gd name="T18" fmla="+- 0 3946 3874"/>
                  <a:gd name="T19" fmla="*/ 3946 h 108"/>
                  <a:gd name="T20" fmla="+- 0 3708 3706"/>
                  <a:gd name="T21" fmla="*/ T20 w 109"/>
                  <a:gd name="T22" fmla="+- 0 3917 3874"/>
                  <a:gd name="T23" fmla="*/ 3917 h 108"/>
                  <a:gd name="T24" fmla="+- 0 3716 3706"/>
                  <a:gd name="T25" fmla="*/ T24 w 109"/>
                  <a:gd name="T26" fmla="+- 0 3895 3874"/>
                  <a:gd name="T27" fmla="*/ 3895 h 108"/>
                  <a:gd name="T28" fmla="+- 0 3729 3706"/>
                  <a:gd name="T29" fmla="*/ T28 w 109"/>
                  <a:gd name="T30" fmla="+- 0 3882 3874"/>
                  <a:gd name="T31" fmla="*/ 3882 h 108"/>
                  <a:gd name="T32" fmla="+- 0 3747 3706"/>
                  <a:gd name="T33" fmla="*/ T32 w 109"/>
                  <a:gd name="T34" fmla="+- 0 3874 3874"/>
                  <a:gd name="T35" fmla="*/ 3874 h 108"/>
                  <a:gd name="T36" fmla="+- 0 3774 3706"/>
                  <a:gd name="T37" fmla="*/ T36 w 109"/>
                  <a:gd name="T38" fmla="+- 0 3877 3874"/>
                  <a:gd name="T39" fmla="*/ 3877 h 108"/>
                  <a:gd name="T40" fmla="+- 0 3794 3706"/>
                  <a:gd name="T41" fmla="*/ T40 w 109"/>
                  <a:gd name="T42" fmla="+- 0 3886 3874"/>
                  <a:gd name="T43" fmla="*/ 3886 h 108"/>
                  <a:gd name="T44" fmla="+- 0 3804 3706"/>
                  <a:gd name="T45" fmla="*/ T44 w 109"/>
                  <a:gd name="T46" fmla="+- 0 3897 3874"/>
                  <a:gd name="T47" fmla="*/ 3897 h 108"/>
                  <a:gd name="T48" fmla="+- 0 3772 3706"/>
                  <a:gd name="T49" fmla="*/ T48 w 109"/>
                  <a:gd name="T50" fmla="+- 0 3897 3874"/>
                  <a:gd name="T51" fmla="*/ 3897 h 108"/>
                  <a:gd name="T52" fmla="+- 0 3747 3706"/>
                  <a:gd name="T53" fmla="*/ T52 w 109"/>
                  <a:gd name="T54" fmla="+- 0 3900 3874"/>
                  <a:gd name="T55" fmla="*/ 3900 h 108"/>
                  <a:gd name="T56" fmla="+- 0 3735 3706"/>
                  <a:gd name="T57" fmla="*/ T56 w 109"/>
                  <a:gd name="T58" fmla="+- 0 3914 3874"/>
                  <a:gd name="T59" fmla="*/ 3914 h 108"/>
                  <a:gd name="T60" fmla="+- 0 3732 3706"/>
                  <a:gd name="T61" fmla="*/ T60 w 109"/>
                  <a:gd name="T62" fmla="+- 0 3930 3874"/>
                  <a:gd name="T63" fmla="*/ 3930 h 108"/>
                  <a:gd name="T64" fmla="+- 0 3738 3706"/>
                  <a:gd name="T65" fmla="*/ T64 w 109"/>
                  <a:gd name="T66" fmla="+- 0 3953 3874"/>
                  <a:gd name="T67" fmla="*/ 3953 h 108"/>
                  <a:gd name="T68" fmla="+- 0 3753 3706"/>
                  <a:gd name="T69" fmla="*/ T68 w 109"/>
                  <a:gd name="T70" fmla="+- 0 3965 3874"/>
                  <a:gd name="T71" fmla="*/ 3965 h 108"/>
                  <a:gd name="T72" fmla="+- 0 3801 3706"/>
                  <a:gd name="T73" fmla="*/ T72 w 109"/>
                  <a:gd name="T74" fmla="+- 0 3965 3874"/>
                  <a:gd name="T75" fmla="*/ 3965 h 108"/>
                  <a:gd name="T76" fmla="+- 0 3796 3706"/>
                  <a:gd name="T77" fmla="*/ T76 w 109"/>
                  <a:gd name="T78" fmla="+- 0 3972 3874"/>
                  <a:gd name="T79" fmla="*/ 3972 h 108"/>
                  <a:gd name="T80" fmla="+- 0 3778 3706"/>
                  <a:gd name="T81" fmla="*/ T80 w 109"/>
                  <a:gd name="T82" fmla="+- 0 3982 3874"/>
                  <a:gd name="T83" fmla="*/ 3982 h 1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9" h="108">
                    <a:moveTo>
                      <a:pt x="72" y="108"/>
                    </a:moveTo>
                    <a:lnTo>
                      <a:pt x="44" y="107"/>
                    </a:lnTo>
                    <a:lnTo>
                      <a:pt x="22" y="100"/>
                    </a:lnTo>
                    <a:lnTo>
                      <a:pt x="8" y="88"/>
                    </a:lnTo>
                    <a:lnTo>
                      <a:pt x="0" y="72"/>
                    </a:lnTo>
                    <a:lnTo>
                      <a:pt x="2" y="43"/>
                    </a:lnTo>
                    <a:lnTo>
                      <a:pt x="10" y="21"/>
                    </a:lnTo>
                    <a:lnTo>
                      <a:pt x="23" y="8"/>
                    </a:lnTo>
                    <a:lnTo>
                      <a:pt x="41" y="0"/>
                    </a:lnTo>
                    <a:lnTo>
                      <a:pt x="68" y="3"/>
                    </a:lnTo>
                    <a:lnTo>
                      <a:pt x="88" y="12"/>
                    </a:lnTo>
                    <a:lnTo>
                      <a:pt x="98" y="23"/>
                    </a:lnTo>
                    <a:lnTo>
                      <a:pt x="66" y="23"/>
                    </a:lnTo>
                    <a:lnTo>
                      <a:pt x="41" y="26"/>
                    </a:lnTo>
                    <a:lnTo>
                      <a:pt x="29" y="40"/>
                    </a:lnTo>
                    <a:lnTo>
                      <a:pt x="26" y="56"/>
                    </a:lnTo>
                    <a:lnTo>
                      <a:pt x="32" y="79"/>
                    </a:lnTo>
                    <a:lnTo>
                      <a:pt x="47" y="91"/>
                    </a:lnTo>
                    <a:lnTo>
                      <a:pt x="95" y="91"/>
                    </a:lnTo>
                    <a:lnTo>
                      <a:pt x="90" y="98"/>
                    </a:lnTo>
                    <a:lnTo>
                      <a:pt x="72" y="10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9" name="Freeform 512"/>
              <p:cNvSpPr>
                <a:spLocks/>
              </p:cNvSpPr>
              <p:nvPr/>
            </p:nvSpPr>
            <p:spPr bwMode="auto">
              <a:xfrm>
                <a:off x="3706" y="3874"/>
                <a:ext cx="109" cy="108"/>
              </a:xfrm>
              <a:custGeom>
                <a:avLst/>
                <a:gdLst>
                  <a:gd name="T0" fmla="+- 0 3801 3706"/>
                  <a:gd name="T1" fmla="*/ T0 w 109"/>
                  <a:gd name="T2" fmla="+- 0 3965 3874"/>
                  <a:gd name="T3" fmla="*/ 3965 h 108"/>
                  <a:gd name="T4" fmla="+- 0 3753 3706"/>
                  <a:gd name="T5" fmla="*/ T4 w 109"/>
                  <a:gd name="T6" fmla="+- 0 3965 3874"/>
                  <a:gd name="T7" fmla="*/ 3965 h 108"/>
                  <a:gd name="T8" fmla="+- 0 3774 3706"/>
                  <a:gd name="T9" fmla="*/ T8 w 109"/>
                  <a:gd name="T10" fmla="+- 0 3959 3874"/>
                  <a:gd name="T11" fmla="*/ 3959 h 108"/>
                  <a:gd name="T12" fmla="+- 0 3784 3706"/>
                  <a:gd name="T13" fmla="*/ T12 w 109"/>
                  <a:gd name="T14" fmla="+- 0 3941 3874"/>
                  <a:gd name="T15" fmla="*/ 3941 h 108"/>
                  <a:gd name="T16" fmla="+- 0 3782 3706"/>
                  <a:gd name="T17" fmla="*/ T16 w 109"/>
                  <a:gd name="T18" fmla="+- 0 3914 3874"/>
                  <a:gd name="T19" fmla="*/ 3914 h 108"/>
                  <a:gd name="T20" fmla="+- 0 3772 3706"/>
                  <a:gd name="T21" fmla="*/ T20 w 109"/>
                  <a:gd name="T22" fmla="+- 0 3897 3874"/>
                  <a:gd name="T23" fmla="*/ 3897 h 108"/>
                  <a:gd name="T24" fmla="+- 0 3804 3706"/>
                  <a:gd name="T25" fmla="*/ T24 w 109"/>
                  <a:gd name="T26" fmla="+- 0 3897 3874"/>
                  <a:gd name="T27" fmla="*/ 3897 h 108"/>
                  <a:gd name="T28" fmla="+- 0 3807 3706"/>
                  <a:gd name="T29" fmla="*/ T28 w 109"/>
                  <a:gd name="T30" fmla="+- 0 3901 3874"/>
                  <a:gd name="T31" fmla="*/ 3901 h 108"/>
                  <a:gd name="T32" fmla="+- 0 3813 3706"/>
                  <a:gd name="T33" fmla="*/ T32 w 109"/>
                  <a:gd name="T34" fmla="+- 0 3920 3874"/>
                  <a:gd name="T35" fmla="*/ 3920 h 108"/>
                  <a:gd name="T36" fmla="+- 0 3814 3706"/>
                  <a:gd name="T37" fmla="*/ T36 w 109"/>
                  <a:gd name="T38" fmla="+- 0 3928 3874"/>
                  <a:gd name="T39" fmla="*/ 3928 h 108"/>
                  <a:gd name="T40" fmla="+- 0 3809 3706"/>
                  <a:gd name="T41" fmla="*/ T40 w 109"/>
                  <a:gd name="T42" fmla="+- 0 3954 3874"/>
                  <a:gd name="T43" fmla="*/ 3954 h 108"/>
                  <a:gd name="T44" fmla="+- 0 3801 3706"/>
                  <a:gd name="T45" fmla="*/ T44 w 109"/>
                  <a:gd name="T46" fmla="+- 0 3965 3874"/>
                  <a:gd name="T47" fmla="*/ 3965 h 1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09" h="108">
                    <a:moveTo>
                      <a:pt x="95" y="91"/>
                    </a:moveTo>
                    <a:lnTo>
                      <a:pt x="47" y="91"/>
                    </a:lnTo>
                    <a:lnTo>
                      <a:pt x="68" y="85"/>
                    </a:lnTo>
                    <a:lnTo>
                      <a:pt x="78" y="67"/>
                    </a:lnTo>
                    <a:lnTo>
                      <a:pt x="76" y="40"/>
                    </a:lnTo>
                    <a:lnTo>
                      <a:pt x="66" y="23"/>
                    </a:lnTo>
                    <a:lnTo>
                      <a:pt x="98" y="23"/>
                    </a:lnTo>
                    <a:lnTo>
                      <a:pt x="101" y="27"/>
                    </a:lnTo>
                    <a:lnTo>
                      <a:pt x="107" y="46"/>
                    </a:lnTo>
                    <a:lnTo>
                      <a:pt x="108" y="54"/>
                    </a:lnTo>
                    <a:lnTo>
                      <a:pt x="103" y="80"/>
                    </a:lnTo>
                    <a:lnTo>
                      <a:pt x="95" y="9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27" name="Group 513"/>
            <p:cNvGrpSpPr>
              <a:grpSpLocks/>
            </p:cNvGrpSpPr>
            <p:nvPr/>
          </p:nvGrpSpPr>
          <p:grpSpPr bwMode="auto">
            <a:xfrm>
              <a:off x="3833" y="3875"/>
              <a:ext cx="74" cy="109"/>
              <a:chOff x="3833" y="3875"/>
              <a:chExt cx="74" cy="109"/>
            </a:xfrm>
          </p:grpSpPr>
          <p:sp>
            <p:nvSpPr>
              <p:cNvPr id="1795" name="Freeform 514"/>
              <p:cNvSpPr>
                <a:spLocks/>
              </p:cNvSpPr>
              <p:nvPr/>
            </p:nvSpPr>
            <p:spPr bwMode="auto">
              <a:xfrm>
                <a:off x="3833" y="3875"/>
                <a:ext cx="74" cy="109"/>
              </a:xfrm>
              <a:custGeom>
                <a:avLst/>
                <a:gdLst>
                  <a:gd name="T0" fmla="+- 0 3902 3833"/>
                  <a:gd name="T1" fmla="*/ T0 w 74"/>
                  <a:gd name="T2" fmla="+- 0 3966 3875"/>
                  <a:gd name="T3" fmla="*/ 3966 h 109"/>
                  <a:gd name="T4" fmla="+- 0 3875 3833"/>
                  <a:gd name="T5" fmla="*/ T4 w 74"/>
                  <a:gd name="T6" fmla="+- 0 3966 3875"/>
                  <a:gd name="T7" fmla="*/ 3966 h 109"/>
                  <a:gd name="T8" fmla="+- 0 3880 3833"/>
                  <a:gd name="T9" fmla="*/ T8 w 74"/>
                  <a:gd name="T10" fmla="+- 0 3961 3875"/>
                  <a:gd name="T11" fmla="*/ 3961 h 109"/>
                  <a:gd name="T12" fmla="+- 0 3880 3833"/>
                  <a:gd name="T13" fmla="*/ T12 w 74"/>
                  <a:gd name="T14" fmla="+- 0 3947 3875"/>
                  <a:gd name="T15" fmla="*/ 3947 h 109"/>
                  <a:gd name="T16" fmla="+- 0 3876 3833"/>
                  <a:gd name="T17" fmla="*/ T16 w 74"/>
                  <a:gd name="T18" fmla="+- 0 3943 3875"/>
                  <a:gd name="T19" fmla="*/ 3943 h 109"/>
                  <a:gd name="T20" fmla="+- 0 3862 3833"/>
                  <a:gd name="T21" fmla="*/ T20 w 74"/>
                  <a:gd name="T22" fmla="+- 0 3938 3875"/>
                  <a:gd name="T23" fmla="*/ 3938 h 109"/>
                  <a:gd name="T24" fmla="+- 0 3841 3833"/>
                  <a:gd name="T25" fmla="*/ T24 w 74"/>
                  <a:gd name="T26" fmla="+- 0 3926 3875"/>
                  <a:gd name="T27" fmla="*/ 3926 h 109"/>
                  <a:gd name="T28" fmla="+- 0 3833 3833"/>
                  <a:gd name="T29" fmla="*/ T28 w 74"/>
                  <a:gd name="T30" fmla="+- 0 3910 3875"/>
                  <a:gd name="T31" fmla="*/ 3910 h 109"/>
                  <a:gd name="T32" fmla="+- 0 3838 3833"/>
                  <a:gd name="T33" fmla="*/ T32 w 74"/>
                  <a:gd name="T34" fmla="+- 0 3889 3875"/>
                  <a:gd name="T35" fmla="*/ 3889 h 109"/>
                  <a:gd name="T36" fmla="+- 0 3855 3833"/>
                  <a:gd name="T37" fmla="*/ T36 w 74"/>
                  <a:gd name="T38" fmla="+- 0 3876 3875"/>
                  <a:gd name="T39" fmla="*/ 3876 h 109"/>
                  <a:gd name="T40" fmla="+- 0 3884 3833"/>
                  <a:gd name="T41" fmla="*/ T40 w 74"/>
                  <a:gd name="T42" fmla="+- 0 3875 3875"/>
                  <a:gd name="T43" fmla="*/ 3875 h 109"/>
                  <a:gd name="T44" fmla="+- 0 3899 3833"/>
                  <a:gd name="T45" fmla="*/ T44 w 74"/>
                  <a:gd name="T46" fmla="+- 0 3878 3875"/>
                  <a:gd name="T47" fmla="*/ 3878 h 109"/>
                  <a:gd name="T48" fmla="+- 0 3897 3833"/>
                  <a:gd name="T49" fmla="*/ T48 w 74"/>
                  <a:gd name="T50" fmla="+- 0 3892 3875"/>
                  <a:gd name="T51" fmla="*/ 3892 h 109"/>
                  <a:gd name="T52" fmla="+- 0 3864 3833"/>
                  <a:gd name="T53" fmla="*/ T52 w 74"/>
                  <a:gd name="T54" fmla="+- 0 3892 3875"/>
                  <a:gd name="T55" fmla="*/ 3892 h 109"/>
                  <a:gd name="T56" fmla="+- 0 3859 3833"/>
                  <a:gd name="T57" fmla="*/ T56 w 74"/>
                  <a:gd name="T58" fmla="+- 0 3897 3875"/>
                  <a:gd name="T59" fmla="*/ 3897 h 109"/>
                  <a:gd name="T60" fmla="+- 0 3859 3833"/>
                  <a:gd name="T61" fmla="*/ T60 w 74"/>
                  <a:gd name="T62" fmla="+- 0 3911 3875"/>
                  <a:gd name="T63" fmla="*/ 3911 h 109"/>
                  <a:gd name="T64" fmla="+- 0 3864 3833"/>
                  <a:gd name="T65" fmla="*/ T64 w 74"/>
                  <a:gd name="T66" fmla="+- 0 3914 3875"/>
                  <a:gd name="T67" fmla="*/ 3914 h 109"/>
                  <a:gd name="T68" fmla="+- 0 3878 3833"/>
                  <a:gd name="T69" fmla="*/ T68 w 74"/>
                  <a:gd name="T70" fmla="+- 0 3919 3875"/>
                  <a:gd name="T71" fmla="*/ 3919 h 109"/>
                  <a:gd name="T72" fmla="+- 0 3898 3833"/>
                  <a:gd name="T73" fmla="*/ T72 w 74"/>
                  <a:gd name="T74" fmla="+- 0 3931 3875"/>
                  <a:gd name="T75" fmla="*/ 3931 h 109"/>
                  <a:gd name="T76" fmla="+- 0 3906 3833"/>
                  <a:gd name="T77" fmla="*/ T76 w 74"/>
                  <a:gd name="T78" fmla="+- 0 3948 3875"/>
                  <a:gd name="T79" fmla="*/ 3948 h 109"/>
                  <a:gd name="T80" fmla="+- 0 3902 3833"/>
                  <a:gd name="T81" fmla="*/ T80 w 74"/>
                  <a:gd name="T82" fmla="+- 0 3966 3875"/>
                  <a:gd name="T83" fmla="*/ 3966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 h="109">
                    <a:moveTo>
                      <a:pt x="69" y="91"/>
                    </a:moveTo>
                    <a:lnTo>
                      <a:pt x="42" y="91"/>
                    </a:lnTo>
                    <a:lnTo>
                      <a:pt x="47" y="86"/>
                    </a:lnTo>
                    <a:lnTo>
                      <a:pt x="47" y="72"/>
                    </a:lnTo>
                    <a:lnTo>
                      <a:pt x="43" y="68"/>
                    </a:lnTo>
                    <a:lnTo>
                      <a:pt x="29" y="63"/>
                    </a:lnTo>
                    <a:lnTo>
                      <a:pt x="8" y="51"/>
                    </a:lnTo>
                    <a:lnTo>
                      <a:pt x="0" y="35"/>
                    </a:lnTo>
                    <a:lnTo>
                      <a:pt x="5" y="14"/>
                    </a:lnTo>
                    <a:lnTo>
                      <a:pt x="22" y="1"/>
                    </a:lnTo>
                    <a:lnTo>
                      <a:pt x="51" y="0"/>
                    </a:lnTo>
                    <a:lnTo>
                      <a:pt x="66" y="3"/>
                    </a:lnTo>
                    <a:lnTo>
                      <a:pt x="64" y="17"/>
                    </a:lnTo>
                    <a:lnTo>
                      <a:pt x="31" y="17"/>
                    </a:lnTo>
                    <a:lnTo>
                      <a:pt x="26" y="22"/>
                    </a:lnTo>
                    <a:lnTo>
                      <a:pt x="26" y="36"/>
                    </a:lnTo>
                    <a:lnTo>
                      <a:pt x="31" y="39"/>
                    </a:lnTo>
                    <a:lnTo>
                      <a:pt x="45" y="44"/>
                    </a:lnTo>
                    <a:lnTo>
                      <a:pt x="65" y="56"/>
                    </a:lnTo>
                    <a:lnTo>
                      <a:pt x="73" y="73"/>
                    </a:lnTo>
                    <a:lnTo>
                      <a:pt x="69" y="9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6" name="Freeform 515"/>
              <p:cNvSpPr>
                <a:spLocks/>
              </p:cNvSpPr>
              <p:nvPr/>
            </p:nvSpPr>
            <p:spPr bwMode="auto">
              <a:xfrm>
                <a:off x="3833" y="3875"/>
                <a:ext cx="74" cy="109"/>
              </a:xfrm>
              <a:custGeom>
                <a:avLst/>
                <a:gdLst>
                  <a:gd name="T0" fmla="+- 0 3897 3833"/>
                  <a:gd name="T1" fmla="*/ T0 w 74"/>
                  <a:gd name="T2" fmla="+- 0 3899 3875"/>
                  <a:gd name="T3" fmla="*/ 3899 h 109"/>
                  <a:gd name="T4" fmla="+- 0 3892 3833"/>
                  <a:gd name="T5" fmla="*/ T4 w 74"/>
                  <a:gd name="T6" fmla="+- 0 3896 3875"/>
                  <a:gd name="T7" fmla="*/ 3896 h 109"/>
                  <a:gd name="T8" fmla="+- 0 3883 3833"/>
                  <a:gd name="T9" fmla="*/ T8 w 74"/>
                  <a:gd name="T10" fmla="+- 0 3892 3875"/>
                  <a:gd name="T11" fmla="*/ 3892 h 109"/>
                  <a:gd name="T12" fmla="+- 0 3897 3833"/>
                  <a:gd name="T13" fmla="*/ T12 w 74"/>
                  <a:gd name="T14" fmla="+- 0 3892 3875"/>
                  <a:gd name="T15" fmla="*/ 3892 h 109"/>
                  <a:gd name="T16" fmla="+- 0 3897 3833"/>
                  <a:gd name="T17" fmla="*/ T16 w 74"/>
                  <a:gd name="T18" fmla="+- 0 3899 3875"/>
                  <a:gd name="T19" fmla="*/ 3899 h 109"/>
                </a:gdLst>
                <a:ahLst/>
                <a:cxnLst>
                  <a:cxn ang="0">
                    <a:pos x="T1" y="T3"/>
                  </a:cxn>
                  <a:cxn ang="0">
                    <a:pos x="T5" y="T7"/>
                  </a:cxn>
                  <a:cxn ang="0">
                    <a:pos x="T9" y="T11"/>
                  </a:cxn>
                  <a:cxn ang="0">
                    <a:pos x="T13" y="T15"/>
                  </a:cxn>
                  <a:cxn ang="0">
                    <a:pos x="T17" y="T19"/>
                  </a:cxn>
                </a:cxnLst>
                <a:rect l="0" t="0" r="r" b="b"/>
                <a:pathLst>
                  <a:path w="74" h="109">
                    <a:moveTo>
                      <a:pt x="64" y="24"/>
                    </a:moveTo>
                    <a:lnTo>
                      <a:pt x="59" y="21"/>
                    </a:lnTo>
                    <a:lnTo>
                      <a:pt x="50" y="17"/>
                    </a:lnTo>
                    <a:lnTo>
                      <a:pt x="64" y="17"/>
                    </a:lnTo>
                    <a:lnTo>
                      <a:pt x="64" y="2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7" name="Freeform 516"/>
              <p:cNvSpPr>
                <a:spLocks/>
              </p:cNvSpPr>
              <p:nvPr/>
            </p:nvSpPr>
            <p:spPr bwMode="auto">
              <a:xfrm>
                <a:off x="3833" y="3875"/>
                <a:ext cx="74" cy="109"/>
              </a:xfrm>
              <a:custGeom>
                <a:avLst/>
                <a:gdLst>
                  <a:gd name="T0" fmla="+- 0 3856 3833"/>
                  <a:gd name="T1" fmla="*/ T0 w 74"/>
                  <a:gd name="T2" fmla="+- 0 3983 3875"/>
                  <a:gd name="T3" fmla="*/ 3983 h 109"/>
                  <a:gd name="T4" fmla="+- 0 3838 3833"/>
                  <a:gd name="T5" fmla="*/ T4 w 74"/>
                  <a:gd name="T6" fmla="+- 0 3981 3875"/>
                  <a:gd name="T7" fmla="*/ 3981 h 109"/>
                  <a:gd name="T8" fmla="+- 0 3835 3833"/>
                  <a:gd name="T9" fmla="*/ T8 w 74"/>
                  <a:gd name="T10" fmla="+- 0 3958 3875"/>
                  <a:gd name="T11" fmla="*/ 3958 h 109"/>
                  <a:gd name="T12" fmla="+- 0 3841 3833"/>
                  <a:gd name="T13" fmla="*/ T12 w 74"/>
                  <a:gd name="T14" fmla="+- 0 3962 3875"/>
                  <a:gd name="T15" fmla="*/ 3962 h 109"/>
                  <a:gd name="T16" fmla="+- 0 3853 3833"/>
                  <a:gd name="T17" fmla="*/ T16 w 74"/>
                  <a:gd name="T18" fmla="+- 0 3966 3875"/>
                  <a:gd name="T19" fmla="*/ 3966 h 109"/>
                  <a:gd name="T20" fmla="+- 0 3902 3833"/>
                  <a:gd name="T21" fmla="*/ T20 w 74"/>
                  <a:gd name="T22" fmla="+- 0 3966 3875"/>
                  <a:gd name="T23" fmla="*/ 3966 h 109"/>
                  <a:gd name="T24" fmla="+- 0 3901 3833"/>
                  <a:gd name="T25" fmla="*/ T24 w 74"/>
                  <a:gd name="T26" fmla="+- 0 3969 3875"/>
                  <a:gd name="T27" fmla="*/ 3969 h 109"/>
                  <a:gd name="T28" fmla="+- 0 3885 3833"/>
                  <a:gd name="T29" fmla="*/ T28 w 74"/>
                  <a:gd name="T30" fmla="+- 0 3981 3875"/>
                  <a:gd name="T31" fmla="*/ 3981 h 109"/>
                  <a:gd name="T32" fmla="+- 0 3856 3833"/>
                  <a:gd name="T33" fmla="*/ T32 w 74"/>
                  <a:gd name="T34" fmla="+- 0 3983 3875"/>
                  <a:gd name="T35" fmla="*/ 3983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74" h="109">
                    <a:moveTo>
                      <a:pt x="23" y="108"/>
                    </a:moveTo>
                    <a:lnTo>
                      <a:pt x="5" y="106"/>
                    </a:lnTo>
                    <a:lnTo>
                      <a:pt x="2" y="83"/>
                    </a:lnTo>
                    <a:lnTo>
                      <a:pt x="8" y="87"/>
                    </a:lnTo>
                    <a:lnTo>
                      <a:pt x="20" y="91"/>
                    </a:lnTo>
                    <a:lnTo>
                      <a:pt x="69" y="91"/>
                    </a:lnTo>
                    <a:lnTo>
                      <a:pt x="68" y="94"/>
                    </a:lnTo>
                    <a:lnTo>
                      <a:pt x="52" y="106"/>
                    </a:lnTo>
                    <a:lnTo>
                      <a:pt x="23" y="10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28" name="Group 517"/>
            <p:cNvGrpSpPr>
              <a:grpSpLocks/>
            </p:cNvGrpSpPr>
            <p:nvPr/>
          </p:nvGrpSpPr>
          <p:grpSpPr bwMode="auto">
            <a:xfrm>
              <a:off x="3928" y="3873"/>
              <a:ext cx="107" cy="154"/>
              <a:chOff x="3928" y="3873"/>
              <a:chExt cx="107" cy="154"/>
            </a:xfrm>
          </p:grpSpPr>
          <p:sp>
            <p:nvSpPr>
              <p:cNvPr id="1791" name="Freeform 518"/>
              <p:cNvSpPr>
                <a:spLocks/>
              </p:cNvSpPr>
              <p:nvPr/>
            </p:nvSpPr>
            <p:spPr bwMode="auto">
              <a:xfrm>
                <a:off x="3928" y="3873"/>
                <a:ext cx="107" cy="154"/>
              </a:xfrm>
              <a:custGeom>
                <a:avLst/>
                <a:gdLst>
                  <a:gd name="T0" fmla="+- 0 4026 3928"/>
                  <a:gd name="T1" fmla="*/ T0 w 107"/>
                  <a:gd name="T2" fmla="+- 0 3892 3873"/>
                  <a:gd name="T3" fmla="*/ 3892 h 154"/>
                  <a:gd name="T4" fmla="+- 0 3954 3928"/>
                  <a:gd name="T5" fmla="*/ T4 w 107"/>
                  <a:gd name="T6" fmla="+- 0 3892 3873"/>
                  <a:gd name="T7" fmla="*/ 3892 h 154"/>
                  <a:gd name="T8" fmla="+- 0 3969 3928"/>
                  <a:gd name="T9" fmla="*/ T8 w 107"/>
                  <a:gd name="T10" fmla="+- 0 3879 3873"/>
                  <a:gd name="T11" fmla="*/ 3879 h 154"/>
                  <a:gd name="T12" fmla="+- 0 3989 3928"/>
                  <a:gd name="T13" fmla="*/ T12 w 107"/>
                  <a:gd name="T14" fmla="+- 0 3873 3873"/>
                  <a:gd name="T15" fmla="*/ 3873 h 154"/>
                  <a:gd name="T16" fmla="+- 0 4010 3928"/>
                  <a:gd name="T17" fmla="*/ T16 w 107"/>
                  <a:gd name="T18" fmla="+- 0 3878 3873"/>
                  <a:gd name="T19" fmla="*/ 3878 h 154"/>
                  <a:gd name="T20" fmla="+- 0 4026 3928"/>
                  <a:gd name="T21" fmla="*/ T20 w 107"/>
                  <a:gd name="T22" fmla="+- 0 3891 3873"/>
                  <a:gd name="T23" fmla="*/ 3891 h 154"/>
                  <a:gd name="T24" fmla="+- 0 4026 3928"/>
                  <a:gd name="T25" fmla="*/ T24 w 107"/>
                  <a:gd name="T26" fmla="+- 0 3892 3873"/>
                  <a:gd name="T27" fmla="*/ 3892 h 154"/>
                </a:gdLst>
                <a:ahLst/>
                <a:cxnLst>
                  <a:cxn ang="0">
                    <a:pos x="T1" y="T3"/>
                  </a:cxn>
                  <a:cxn ang="0">
                    <a:pos x="T5" y="T7"/>
                  </a:cxn>
                  <a:cxn ang="0">
                    <a:pos x="T9" y="T11"/>
                  </a:cxn>
                  <a:cxn ang="0">
                    <a:pos x="T13" y="T15"/>
                  </a:cxn>
                  <a:cxn ang="0">
                    <a:pos x="T17" y="T19"/>
                  </a:cxn>
                  <a:cxn ang="0">
                    <a:pos x="T21" y="T23"/>
                  </a:cxn>
                  <a:cxn ang="0">
                    <a:pos x="T25" y="T27"/>
                  </a:cxn>
                </a:cxnLst>
                <a:rect l="0" t="0" r="r" b="b"/>
                <a:pathLst>
                  <a:path w="107" h="154">
                    <a:moveTo>
                      <a:pt x="98" y="19"/>
                    </a:moveTo>
                    <a:lnTo>
                      <a:pt x="26" y="19"/>
                    </a:lnTo>
                    <a:lnTo>
                      <a:pt x="41" y="6"/>
                    </a:lnTo>
                    <a:lnTo>
                      <a:pt x="61" y="0"/>
                    </a:lnTo>
                    <a:lnTo>
                      <a:pt x="82" y="5"/>
                    </a:lnTo>
                    <a:lnTo>
                      <a:pt x="98" y="18"/>
                    </a:lnTo>
                    <a:lnTo>
                      <a:pt x="98" y="1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2" name="Freeform 519"/>
              <p:cNvSpPr>
                <a:spLocks/>
              </p:cNvSpPr>
              <p:nvPr/>
            </p:nvSpPr>
            <p:spPr bwMode="auto">
              <a:xfrm>
                <a:off x="3928" y="3873"/>
                <a:ext cx="107" cy="154"/>
              </a:xfrm>
              <a:custGeom>
                <a:avLst/>
                <a:gdLst>
                  <a:gd name="T0" fmla="+- 0 3956 3928"/>
                  <a:gd name="T1" fmla="*/ T0 w 107"/>
                  <a:gd name="T2" fmla="+- 0 4027 3873"/>
                  <a:gd name="T3" fmla="*/ 4027 h 154"/>
                  <a:gd name="T4" fmla="+- 0 3929 3928"/>
                  <a:gd name="T5" fmla="*/ T4 w 107"/>
                  <a:gd name="T6" fmla="+- 0 4027 3873"/>
                  <a:gd name="T7" fmla="*/ 4027 h 154"/>
                  <a:gd name="T8" fmla="+- 0 3929 3928"/>
                  <a:gd name="T9" fmla="*/ T8 w 107"/>
                  <a:gd name="T10" fmla="+- 0 3896 3873"/>
                  <a:gd name="T11" fmla="*/ 3896 h 154"/>
                  <a:gd name="T12" fmla="+- 0 3929 3928"/>
                  <a:gd name="T13" fmla="*/ T12 w 107"/>
                  <a:gd name="T14" fmla="+- 0 3886 3873"/>
                  <a:gd name="T15" fmla="*/ 3886 h 154"/>
                  <a:gd name="T16" fmla="+- 0 3928 3928"/>
                  <a:gd name="T17" fmla="*/ T16 w 107"/>
                  <a:gd name="T18" fmla="+- 0 3876 3873"/>
                  <a:gd name="T19" fmla="*/ 3876 h 154"/>
                  <a:gd name="T20" fmla="+- 0 3952 3928"/>
                  <a:gd name="T21" fmla="*/ T20 w 107"/>
                  <a:gd name="T22" fmla="+- 0 3876 3873"/>
                  <a:gd name="T23" fmla="*/ 3876 h 154"/>
                  <a:gd name="T24" fmla="+- 0 3954 3928"/>
                  <a:gd name="T25" fmla="*/ T24 w 107"/>
                  <a:gd name="T26" fmla="+- 0 3892 3873"/>
                  <a:gd name="T27" fmla="*/ 3892 h 154"/>
                  <a:gd name="T28" fmla="+- 0 4026 3928"/>
                  <a:gd name="T29" fmla="*/ T28 w 107"/>
                  <a:gd name="T30" fmla="+- 0 3892 3873"/>
                  <a:gd name="T31" fmla="*/ 3892 h 154"/>
                  <a:gd name="T32" fmla="+- 0 4028 3928"/>
                  <a:gd name="T33" fmla="*/ T32 w 107"/>
                  <a:gd name="T34" fmla="+- 0 3896 3873"/>
                  <a:gd name="T35" fmla="*/ 3896 h 154"/>
                  <a:gd name="T36" fmla="+- 0 3991 3928"/>
                  <a:gd name="T37" fmla="*/ T36 w 107"/>
                  <a:gd name="T38" fmla="+- 0 3896 3873"/>
                  <a:gd name="T39" fmla="*/ 3896 h 154"/>
                  <a:gd name="T40" fmla="+- 0 3968 3928"/>
                  <a:gd name="T41" fmla="*/ T40 w 107"/>
                  <a:gd name="T42" fmla="+- 0 3900 3873"/>
                  <a:gd name="T43" fmla="*/ 3900 h 154"/>
                  <a:gd name="T44" fmla="+- 0 3957 3928"/>
                  <a:gd name="T45" fmla="*/ T44 w 107"/>
                  <a:gd name="T46" fmla="+- 0 3914 3873"/>
                  <a:gd name="T47" fmla="*/ 3914 h 154"/>
                  <a:gd name="T48" fmla="+- 0 3957 3928"/>
                  <a:gd name="T49" fmla="*/ T48 w 107"/>
                  <a:gd name="T50" fmla="+- 0 3917 3873"/>
                  <a:gd name="T51" fmla="*/ 3917 h 154"/>
                  <a:gd name="T52" fmla="+- 0 3956 3928"/>
                  <a:gd name="T53" fmla="*/ T52 w 107"/>
                  <a:gd name="T54" fmla="+- 0 3919 3873"/>
                  <a:gd name="T55" fmla="*/ 3919 h 154"/>
                  <a:gd name="T56" fmla="+- 0 3956 3928"/>
                  <a:gd name="T57" fmla="*/ T56 w 107"/>
                  <a:gd name="T58" fmla="+- 0 3941 3873"/>
                  <a:gd name="T59" fmla="*/ 3941 h 154"/>
                  <a:gd name="T60" fmla="+- 0 3957 3928"/>
                  <a:gd name="T61" fmla="*/ T60 w 107"/>
                  <a:gd name="T62" fmla="+- 0 3943 3873"/>
                  <a:gd name="T63" fmla="*/ 3943 h 154"/>
                  <a:gd name="T64" fmla="+- 0 3957 3928"/>
                  <a:gd name="T65" fmla="*/ T64 w 107"/>
                  <a:gd name="T66" fmla="+- 0 3946 3873"/>
                  <a:gd name="T67" fmla="*/ 3946 h 154"/>
                  <a:gd name="T68" fmla="+- 0 3960 3928"/>
                  <a:gd name="T69" fmla="*/ T68 w 107"/>
                  <a:gd name="T70" fmla="+- 0 3957 3873"/>
                  <a:gd name="T71" fmla="*/ 3957 h 154"/>
                  <a:gd name="T72" fmla="+- 0 3970 3928"/>
                  <a:gd name="T73" fmla="*/ T72 w 107"/>
                  <a:gd name="T74" fmla="+- 0 3965 3873"/>
                  <a:gd name="T75" fmla="*/ 3965 h 154"/>
                  <a:gd name="T76" fmla="+- 0 4024 3928"/>
                  <a:gd name="T77" fmla="*/ T76 w 107"/>
                  <a:gd name="T78" fmla="+- 0 3965 3873"/>
                  <a:gd name="T79" fmla="*/ 3965 h 154"/>
                  <a:gd name="T80" fmla="+- 0 4024 3928"/>
                  <a:gd name="T81" fmla="*/ T80 w 107"/>
                  <a:gd name="T82" fmla="+- 0 3965 3873"/>
                  <a:gd name="T83" fmla="*/ 3965 h 154"/>
                  <a:gd name="T84" fmla="+- 0 4018 3928"/>
                  <a:gd name="T85" fmla="*/ T84 w 107"/>
                  <a:gd name="T86" fmla="+- 0 3971 3873"/>
                  <a:gd name="T87" fmla="*/ 3971 h 154"/>
                  <a:gd name="T88" fmla="+- 0 3956 3928"/>
                  <a:gd name="T89" fmla="*/ T88 w 107"/>
                  <a:gd name="T90" fmla="+- 0 3971 3873"/>
                  <a:gd name="T91" fmla="*/ 3971 h 154"/>
                  <a:gd name="T92" fmla="+- 0 3956 3928"/>
                  <a:gd name="T93" fmla="*/ T92 w 107"/>
                  <a:gd name="T94" fmla="+- 0 4027 3873"/>
                  <a:gd name="T95" fmla="*/ 4027 h 1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07" h="154">
                    <a:moveTo>
                      <a:pt x="28" y="154"/>
                    </a:moveTo>
                    <a:lnTo>
                      <a:pt x="1" y="154"/>
                    </a:lnTo>
                    <a:lnTo>
                      <a:pt x="1" y="23"/>
                    </a:lnTo>
                    <a:lnTo>
                      <a:pt x="1" y="13"/>
                    </a:lnTo>
                    <a:lnTo>
                      <a:pt x="0" y="3"/>
                    </a:lnTo>
                    <a:lnTo>
                      <a:pt x="24" y="3"/>
                    </a:lnTo>
                    <a:lnTo>
                      <a:pt x="26" y="19"/>
                    </a:lnTo>
                    <a:lnTo>
                      <a:pt x="98" y="19"/>
                    </a:lnTo>
                    <a:lnTo>
                      <a:pt x="100" y="23"/>
                    </a:lnTo>
                    <a:lnTo>
                      <a:pt x="63" y="23"/>
                    </a:lnTo>
                    <a:lnTo>
                      <a:pt x="40" y="27"/>
                    </a:lnTo>
                    <a:lnTo>
                      <a:pt x="29" y="41"/>
                    </a:lnTo>
                    <a:lnTo>
                      <a:pt x="29" y="44"/>
                    </a:lnTo>
                    <a:lnTo>
                      <a:pt x="28" y="46"/>
                    </a:lnTo>
                    <a:lnTo>
                      <a:pt x="28" y="68"/>
                    </a:lnTo>
                    <a:lnTo>
                      <a:pt x="29" y="70"/>
                    </a:lnTo>
                    <a:lnTo>
                      <a:pt x="29" y="73"/>
                    </a:lnTo>
                    <a:lnTo>
                      <a:pt x="32" y="84"/>
                    </a:lnTo>
                    <a:lnTo>
                      <a:pt x="42" y="92"/>
                    </a:lnTo>
                    <a:lnTo>
                      <a:pt x="96" y="92"/>
                    </a:lnTo>
                    <a:lnTo>
                      <a:pt x="90" y="98"/>
                    </a:lnTo>
                    <a:lnTo>
                      <a:pt x="28" y="98"/>
                    </a:lnTo>
                    <a:lnTo>
                      <a:pt x="28" y="15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3" name="Freeform 520"/>
              <p:cNvSpPr>
                <a:spLocks/>
              </p:cNvSpPr>
              <p:nvPr/>
            </p:nvSpPr>
            <p:spPr bwMode="auto">
              <a:xfrm>
                <a:off x="3928" y="3873"/>
                <a:ext cx="107" cy="154"/>
              </a:xfrm>
              <a:custGeom>
                <a:avLst/>
                <a:gdLst>
                  <a:gd name="T0" fmla="+- 0 4024 3928"/>
                  <a:gd name="T1" fmla="*/ T0 w 107"/>
                  <a:gd name="T2" fmla="+- 0 3965 3873"/>
                  <a:gd name="T3" fmla="*/ 3965 h 154"/>
                  <a:gd name="T4" fmla="+- 0 3981 3928"/>
                  <a:gd name="T5" fmla="*/ T4 w 107"/>
                  <a:gd name="T6" fmla="+- 0 3965 3873"/>
                  <a:gd name="T7" fmla="*/ 3965 h 154"/>
                  <a:gd name="T8" fmla="+- 0 4000 3928"/>
                  <a:gd name="T9" fmla="*/ T8 w 107"/>
                  <a:gd name="T10" fmla="+- 0 3957 3873"/>
                  <a:gd name="T11" fmla="*/ 3957 h 154"/>
                  <a:gd name="T12" fmla="+- 0 4009 3928"/>
                  <a:gd name="T13" fmla="*/ T12 w 107"/>
                  <a:gd name="T14" fmla="+- 0 3936 3873"/>
                  <a:gd name="T15" fmla="*/ 3936 h 154"/>
                  <a:gd name="T16" fmla="+- 0 4004 3928"/>
                  <a:gd name="T17" fmla="*/ T16 w 107"/>
                  <a:gd name="T18" fmla="+- 0 3910 3873"/>
                  <a:gd name="T19" fmla="*/ 3910 h 154"/>
                  <a:gd name="T20" fmla="+- 0 3991 3928"/>
                  <a:gd name="T21" fmla="*/ T20 w 107"/>
                  <a:gd name="T22" fmla="+- 0 3896 3873"/>
                  <a:gd name="T23" fmla="*/ 3896 h 154"/>
                  <a:gd name="T24" fmla="+- 0 4028 3928"/>
                  <a:gd name="T25" fmla="*/ T24 w 107"/>
                  <a:gd name="T26" fmla="+- 0 3896 3873"/>
                  <a:gd name="T27" fmla="*/ 3896 h 154"/>
                  <a:gd name="T28" fmla="+- 0 4035 3928"/>
                  <a:gd name="T29" fmla="*/ T28 w 107"/>
                  <a:gd name="T30" fmla="+- 0 3911 3873"/>
                  <a:gd name="T31" fmla="*/ 3911 h 154"/>
                  <a:gd name="T32" fmla="+- 0 4035 3928"/>
                  <a:gd name="T33" fmla="*/ T32 w 107"/>
                  <a:gd name="T34" fmla="+- 0 3914 3873"/>
                  <a:gd name="T35" fmla="*/ 3914 h 154"/>
                  <a:gd name="T36" fmla="+- 0 4033 3928"/>
                  <a:gd name="T37" fmla="*/ T36 w 107"/>
                  <a:gd name="T38" fmla="+- 0 3943 3873"/>
                  <a:gd name="T39" fmla="*/ 3943 h 154"/>
                  <a:gd name="T40" fmla="+- 0 4024 3928"/>
                  <a:gd name="T41" fmla="*/ T40 w 107"/>
                  <a:gd name="T42" fmla="+- 0 3965 3873"/>
                  <a:gd name="T43" fmla="*/ 3965 h 1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07" h="154">
                    <a:moveTo>
                      <a:pt x="96" y="92"/>
                    </a:moveTo>
                    <a:lnTo>
                      <a:pt x="53" y="92"/>
                    </a:lnTo>
                    <a:lnTo>
                      <a:pt x="72" y="84"/>
                    </a:lnTo>
                    <a:lnTo>
                      <a:pt x="81" y="63"/>
                    </a:lnTo>
                    <a:lnTo>
                      <a:pt x="76" y="37"/>
                    </a:lnTo>
                    <a:lnTo>
                      <a:pt x="63" y="23"/>
                    </a:lnTo>
                    <a:lnTo>
                      <a:pt x="100" y="23"/>
                    </a:lnTo>
                    <a:lnTo>
                      <a:pt x="107" y="38"/>
                    </a:lnTo>
                    <a:lnTo>
                      <a:pt x="107" y="41"/>
                    </a:lnTo>
                    <a:lnTo>
                      <a:pt x="105" y="70"/>
                    </a:lnTo>
                    <a:lnTo>
                      <a:pt x="96" y="9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4" name="Freeform 521"/>
              <p:cNvSpPr>
                <a:spLocks/>
              </p:cNvSpPr>
              <p:nvPr/>
            </p:nvSpPr>
            <p:spPr bwMode="auto">
              <a:xfrm>
                <a:off x="3928" y="3873"/>
                <a:ext cx="107" cy="154"/>
              </a:xfrm>
              <a:custGeom>
                <a:avLst/>
                <a:gdLst>
                  <a:gd name="T0" fmla="+- 0 3996 3928"/>
                  <a:gd name="T1" fmla="*/ T0 w 107"/>
                  <a:gd name="T2" fmla="+- 0 3985 3873"/>
                  <a:gd name="T3" fmla="*/ 3985 h 154"/>
                  <a:gd name="T4" fmla="+- 0 3971 3928"/>
                  <a:gd name="T5" fmla="*/ T4 w 107"/>
                  <a:gd name="T6" fmla="+- 0 3982 3873"/>
                  <a:gd name="T7" fmla="*/ 3982 h 154"/>
                  <a:gd name="T8" fmla="+- 0 3958 3928"/>
                  <a:gd name="T9" fmla="*/ T8 w 107"/>
                  <a:gd name="T10" fmla="+- 0 3972 3873"/>
                  <a:gd name="T11" fmla="*/ 3972 h 154"/>
                  <a:gd name="T12" fmla="+- 0 3956 3928"/>
                  <a:gd name="T13" fmla="*/ T12 w 107"/>
                  <a:gd name="T14" fmla="+- 0 3971 3873"/>
                  <a:gd name="T15" fmla="*/ 3971 h 154"/>
                  <a:gd name="T16" fmla="+- 0 4018 3928"/>
                  <a:gd name="T17" fmla="*/ T16 w 107"/>
                  <a:gd name="T18" fmla="+- 0 3971 3873"/>
                  <a:gd name="T19" fmla="*/ 3971 h 154"/>
                  <a:gd name="T20" fmla="+- 0 4011 3928"/>
                  <a:gd name="T21" fmla="*/ T20 w 107"/>
                  <a:gd name="T22" fmla="+- 0 3979 3873"/>
                  <a:gd name="T23" fmla="*/ 3979 h 154"/>
                  <a:gd name="T24" fmla="+- 0 3996 3928"/>
                  <a:gd name="T25" fmla="*/ T24 w 107"/>
                  <a:gd name="T26" fmla="+- 0 3985 3873"/>
                  <a:gd name="T27" fmla="*/ 3985 h 154"/>
                </a:gdLst>
                <a:ahLst/>
                <a:cxnLst>
                  <a:cxn ang="0">
                    <a:pos x="T1" y="T3"/>
                  </a:cxn>
                  <a:cxn ang="0">
                    <a:pos x="T5" y="T7"/>
                  </a:cxn>
                  <a:cxn ang="0">
                    <a:pos x="T9" y="T11"/>
                  </a:cxn>
                  <a:cxn ang="0">
                    <a:pos x="T13" y="T15"/>
                  </a:cxn>
                  <a:cxn ang="0">
                    <a:pos x="T17" y="T19"/>
                  </a:cxn>
                  <a:cxn ang="0">
                    <a:pos x="T21" y="T23"/>
                  </a:cxn>
                  <a:cxn ang="0">
                    <a:pos x="T25" y="T27"/>
                  </a:cxn>
                </a:cxnLst>
                <a:rect l="0" t="0" r="r" b="b"/>
                <a:pathLst>
                  <a:path w="107" h="154">
                    <a:moveTo>
                      <a:pt x="68" y="112"/>
                    </a:moveTo>
                    <a:lnTo>
                      <a:pt x="43" y="109"/>
                    </a:lnTo>
                    <a:lnTo>
                      <a:pt x="30" y="99"/>
                    </a:lnTo>
                    <a:lnTo>
                      <a:pt x="28" y="98"/>
                    </a:lnTo>
                    <a:lnTo>
                      <a:pt x="90" y="98"/>
                    </a:lnTo>
                    <a:lnTo>
                      <a:pt x="83" y="106"/>
                    </a:lnTo>
                    <a:lnTo>
                      <a:pt x="68" y="1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29" name="Group 522"/>
            <p:cNvGrpSpPr>
              <a:grpSpLocks/>
            </p:cNvGrpSpPr>
            <p:nvPr/>
          </p:nvGrpSpPr>
          <p:grpSpPr bwMode="auto">
            <a:xfrm>
              <a:off x="4059" y="3826"/>
              <a:ext cx="99" cy="157"/>
              <a:chOff x="4059" y="3826"/>
              <a:chExt cx="99" cy="157"/>
            </a:xfrm>
          </p:grpSpPr>
          <p:sp>
            <p:nvSpPr>
              <p:cNvPr id="1788" name="Freeform 523"/>
              <p:cNvSpPr>
                <a:spLocks/>
              </p:cNvSpPr>
              <p:nvPr/>
            </p:nvSpPr>
            <p:spPr bwMode="auto">
              <a:xfrm>
                <a:off x="4059" y="3826"/>
                <a:ext cx="99" cy="157"/>
              </a:xfrm>
              <a:custGeom>
                <a:avLst/>
                <a:gdLst>
                  <a:gd name="T0" fmla="+- 0 4087 4059"/>
                  <a:gd name="T1" fmla="*/ T0 w 99"/>
                  <a:gd name="T2" fmla="+- 0 3983 3826"/>
                  <a:gd name="T3" fmla="*/ 3983 h 157"/>
                  <a:gd name="T4" fmla="+- 0 4059 4059"/>
                  <a:gd name="T5" fmla="*/ T4 w 99"/>
                  <a:gd name="T6" fmla="+- 0 3983 3826"/>
                  <a:gd name="T7" fmla="*/ 3983 h 157"/>
                  <a:gd name="T8" fmla="+- 0 4059 4059"/>
                  <a:gd name="T9" fmla="*/ T8 w 99"/>
                  <a:gd name="T10" fmla="+- 0 3826 3826"/>
                  <a:gd name="T11" fmla="*/ 3826 h 157"/>
                  <a:gd name="T12" fmla="+- 0 4087 4059"/>
                  <a:gd name="T13" fmla="*/ T12 w 99"/>
                  <a:gd name="T14" fmla="+- 0 3826 3826"/>
                  <a:gd name="T15" fmla="*/ 3826 h 157"/>
                  <a:gd name="T16" fmla="+- 0 4087 4059"/>
                  <a:gd name="T17" fmla="*/ T16 w 99"/>
                  <a:gd name="T18" fmla="+- 0 3890 3826"/>
                  <a:gd name="T19" fmla="*/ 3890 h 157"/>
                  <a:gd name="T20" fmla="+- 0 4150 4059"/>
                  <a:gd name="T21" fmla="*/ T20 w 99"/>
                  <a:gd name="T22" fmla="+- 0 3890 3826"/>
                  <a:gd name="T23" fmla="*/ 3890 h 157"/>
                  <a:gd name="T24" fmla="+- 0 4152 4059"/>
                  <a:gd name="T25" fmla="*/ T24 w 99"/>
                  <a:gd name="T26" fmla="+- 0 3892 3826"/>
                  <a:gd name="T27" fmla="*/ 3892 h 157"/>
                  <a:gd name="T28" fmla="+- 0 4152 4059"/>
                  <a:gd name="T29" fmla="*/ T28 w 99"/>
                  <a:gd name="T30" fmla="+- 0 3895 3826"/>
                  <a:gd name="T31" fmla="*/ 3895 h 157"/>
                  <a:gd name="T32" fmla="+- 0 4099 4059"/>
                  <a:gd name="T33" fmla="*/ T32 w 99"/>
                  <a:gd name="T34" fmla="+- 0 3895 3826"/>
                  <a:gd name="T35" fmla="*/ 3895 h 157"/>
                  <a:gd name="T36" fmla="+- 0 4091 4059"/>
                  <a:gd name="T37" fmla="*/ T36 w 99"/>
                  <a:gd name="T38" fmla="+- 0 3902 3826"/>
                  <a:gd name="T39" fmla="*/ 3902 h 157"/>
                  <a:gd name="T40" fmla="+- 0 4088 4059"/>
                  <a:gd name="T41" fmla="*/ T40 w 99"/>
                  <a:gd name="T42" fmla="+- 0 3911 3826"/>
                  <a:gd name="T43" fmla="*/ 3911 h 157"/>
                  <a:gd name="T44" fmla="+- 0 4087 4059"/>
                  <a:gd name="T45" fmla="*/ T44 w 99"/>
                  <a:gd name="T46" fmla="+- 0 3913 3826"/>
                  <a:gd name="T47" fmla="*/ 3913 h 157"/>
                  <a:gd name="T48" fmla="+- 0 4087 4059"/>
                  <a:gd name="T49" fmla="*/ T48 w 99"/>
                  <a:gd name="T50" fmla="+- 0 3916 3826"/>
                  <a:gd name="T51" fmla="*/ 3916 h 157"/>
                  <a:gd name="T52" fmla="+- 0 4087 4059"/>
                  <a:gd name="T53" fmla="*/ T52 w 99"/>
                  <a:gd name="T54" fmla="+- 0 3983 3826"/>
                  <a:gd name="T55" fmla="*/ 3983 h 1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9" h="157">
                    <a:moveTo>
                      <a:pt x="28" y="157"/>
                    </a:moveTo>
                    <a:lnTo>
                      <a:pt x="0" y="157"/>
                    </a:lnTo>
                    <a:lnTo>
                      <a:pt x="0" y="0"/>
                    </a:lnTo>
                    <a:lnTo>
                      <a:pt x="28" y="0"/>
                    </a:lnTo>
                    <a:lnTo>
                      <a:pt x="28" y="64"/>
                    </a:lnTo>
                    <a:lnTo>
                      <a:pt x="91" y="64"/>
                    </a:lnTo>
                    <a:lnTo>
                      <a:pt x="93" y="66"/>
                    </a:lnTo>
                    <a:lnTo>
                      <a:pt x="93" y="69"/>
                    </a:lnTo>
                    <a:lnTo>
                      <a:pt x="40" y="69"/>
                    </a:lnTo>
                    <a:lnTo>
                      <a:pt x="32" y="76"/>
                    </a:lnTo>
                    <a:lnTo>
                      <a:pt x="29" y="85"/>
                    </a:lnTo>
                    <a:lnTo>
                      <a:pt x="28" y="87"/>
                    </a:lnTo>
                    <a:lnTo>
                      <a:pt x="28" y="90"/>
                    </a:lnTo>
                    <a:lnTo>
                      <a:pt x="28" y="15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9" name="Freeform 524"/>
              <p:cNvSpPr>
                <a:spLocks/>
              </p:cNvSpPr>
              <p:nvPr/>
            </p:nvSpPr>
            <p:spPr bwMode="auto">
              <a:xfrm>
                <a:off x="4059" y="3826"/>
                <a:ext cx="99" cy="157"/>
              </a:xfrm>
              <a:custGeom>
                <a:avLst/>
                <a:gdLst>
                  <a:gd name="T0" fmla="+- 0 4150 4059"/>
                  <a:gd name="T1" fmla="*/ T0 w 99"/>
                  <a:gd name="T2" fmla="+- 0 3890 3826"/>
                  <a:gd name="T3" fmla="*/ 3890 h 157"/>
                  <a:gd name="T4" fmla="+- 0 4087 4059"/>
                  <a:gd name="T5" fmla="*/ T4 w 99"/>
                  <a:gd name="T6" fmla="+- 0 3890 3826"/>
                  <a:gd name="T7" fmla="*/ 3890 h 157"/>
                  <a:gd name="T8" fmla="+- 0 4090 4059"/>
                  <a:gd name="T9" fmla="*/ T8 w 99"/>
                  <a:gd name="T10" fmla="+- 0 3885 3826"/>
                  <a:gd name="T11" fmla="*/ 3885 h 157"/>
                  <a:gd name="T12" fmla="+- 0 4095 4059"/>
                  <a:gd name="T13" fmla="*/ T12 w 99"/>
                  <a:gd name="T14" fmla="+- 0 3881 3826"/>
                  <a:gd name="T15" fmla="*/ 3881 h 157"/>
                  <a:gd name="T16" fmla="+- 0 4101 4059"/>
                  <a:gd name="T17" fmla="*/ T16 w 99"/>
                  <a:gd name="T18" fmla="+- 0 3878 3826"/>
                  <a:gd name="T19" fmla="*/ 3878 h 157"/>
                  <a:gd name="T20" fmla="+- 0 4106 4059"/>
                  <a:gd name="T21" fmla="*/ T20 w 99"/>
                  <a:gd name="T22" fmla="+- 0 3875 3826"/>
                  <a:gd name="T23" fmla="*/ 3875 h 157"/>
                  <a:gd name="T24" fmla="+- 0 4113 4059"/>
                  <a:gd name="T25" fmla="*/ T24 w 99"/>
                  <a:gd name="T26" fmla="+- 0 3873 3826"/>
                  <a:gd name="T27" fmla="*/ 3873 h 157"/>
                  <a:gd name="T28" fmla="+- 0 4120 4059"/>
                  <a:gd name="T29" fmla="*/ T28 w 99"/>
                  <a:gd name="T30" fmla="+- 0 3873 3826"/>
                  <a:gd name="T31" fmla="*/ 3873 h 157"/>
                  <a:gd name="T32" fmla="+- 0 4138 4059"/>
                  <a:gd name="T33" fmla="*/ T32 w 99"/>
                  <a:gd name="T34" fmla="+- 0 3878 3826"/>
                  <a:gd name="T35" fmla="*/ 3878 h 157"/>
                  <a:gd name="T36" fmla="+- 0 4150 4059"/>
                  <a:gd name="T37" fmla="*/ T36 w 99"/>
                  <a:gd name="T38" fmla="+- 0 3890 3826"/>
                  <a:gd name="T39" fmla="*/ 3890 h 1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9" h="157">
                    <a:moveTo>
                      <a:pt x="91" y="64"/>
                    </a:moveTo>
                    <a:lnTo>
                      <a:pt x="28" y="64"/>
                    </a:lnTo>
                    <a:lnTo>
                      <a:pt x="31" y="59"/>
                    </a:lnTo>
                    <a:lnTo>
                      <a:pt x="36" y="55"/>
                    </a:lnTo>
                    <a:lnTo>
                      <a:pt x="42" y="52"/>
                    </a:lnTo>
                    <a:lnTo>
                      <a:pt x="47" y="49"/>
                    </a:lnTo>
                    <a:lnTo>
                      <a:pt x="54" y="47"/>
                    </a:lnTo>
                    <a:lnTo>
                      <a:pt x="61" y="47"/>
                    </a:lnTo>
                    <a:lnTo>
                      <a:pt x="79" y="52"/>
                    </a:lnTo>
                    <a:lnTo>
                      <a:pt x="91" y="6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0" name="Freeform 525"/>
              <p:cNvSpPr>
                <a:spLocks/>
              </p:cNvSpPr>
              <p:nvPr/>
            </p:nvSpPr>
            <p:spPr bwMode="auto">
              <a:xfrm>
                <a:off x="4059" y="3826"/>
                <a:ext cx="99" cy="157"/>
              </a:xfrm>
              <a:custGeom>
                <a:avLst/>
                <a:gdLst>
                  <a:gd name="T0" fmla="+- 0 4157 4059"/>
                  <a:gd name="T1" fmla="*/ T0 w 99"/>
                  <a:gd name="T2" fmla="+- 0 3983 3826"/>
                  <a:gd name="T3" fmla="*/ 3983 h 157"/>
                  <a:gd name="T4" fmla="+- 0 4130 4059"/>
                  <a:gd name="T5" fmla="*/ T4 w 99"/>
                  <a:gd name="T6" fmla="+- 0 3983 3826"/>
                  <a:gd name="T7" fmla="*/ 3983 h 157"/>
                  <a:gd name="T8" fmla="+- 0 4130 4059"/>
                  <a:gd name="T9" fmla="*/ T8 w 99"/>
                  <a:gd name="T10" fmla="+- 0 3907 3826"/>
                  <a:gd name="T11" fmla="*/ 3907 h 157"/>
                  <a:gd name="T12" fmla="+- 0 4124 4059"/>
                  <a:gd name="T13" fmla="*/ T12 w 99"/>
                  <a:gd name="T14" fmla="+- 0 3895 3826"/>
                  <a:gd name="T15" fmla="*/ 3895 h 157"/>
                  <a:gd name="T16" fmla="+- 0 4152 4059"/>
                  <a:gd name="T17" fmla="*/ T16 w 99"/>
                  <a:gd name="T18" fmla="+- 0 3895 3826"/>
                  <a:gd name="T19" fmla="*/ 3895 h 157"/>
                  <a:gd name="T20" fmla="+- 0 4157 4059"/>
                  <a:gd name="T21" fmla="*/ T20 w 99"/>
                  <a:gd name="T22" fmla="+- 0 3920 3826"/>
                  <a:gd name="T23" fmla="*/ 3920 h 157"/>
                  <a:gd name="T24" fmla="+- 0 4157 4059"/>
                  <a:gd name="T25" fmla="*/ T24 w 99"/>
                  <a:gd name="T26" fmla="+- 0 3983 3826"/>
                  <a:gd name="T27" fmla="*/ 3983 h 157"/>
                </a:gdLst>
                <a:ahLst/>
                <a:cxnLst>
                  <a:cxn ang="0">
                    <a:pos x="T1" y="T3"/>
                  </a:cxn>
                  <a:cxn ang="0">
                    <a:pos x="T5" y="T7"/>
                  </a:cxn>
                  <a:cxn ang="0">
                    <a:pos x="T9" y="T11"/>
                  </a:cxn>
                  <a:cxn ang="0">
                    <a:pos x="T13" y="T15"/>
                  </a:cxn>
                  <a:cxn ang="0">
                    <a:pos x="T17" y="T19"/>
                  </a:cxn>
                  <a:cxn ang="0">
                    <a:pos x="T21" y="T23"/>
                  </a:cxn>
                  <a:cxn ang="0">
                    <a:pos x="T25" y="T27"/>
                  </a:cxn>
                </a:cxnLst>
                <a:rect l="0" t="0" r="r" b="b"/>
                <a:pathLst>
                  <a:path w="99" h="157">
                    <a:moveTo>
                      <a:pt x="98" y="157"/>
                    </a:moveTo>
                    <a:lnTo>
                      <a:pt x="71" y="157"/>
                    </a:lnTo>
                    <a:lnTo>
                      <a:pt x="71" y="81"/>
                    </a:lnTo>
                    <a:lnTo>
                      <a:pt x="65" y="69"/>
                    </a:lnTo>
                    <a:lnTo>
                      <a:pt x="93" y="69"/>
                    </a:lnTo>
                    <a:lnTo>
                      <a:pt x="98" y="94"/>
                    </a:lnTo>
                    <a:lnTo>
                      <a:pt x="98" y="15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30" name="Group 526"/>
            <p:cNvGrpSpPr>
              <a:grpSpLocks/>
            </p:cNvGrpSpPr>
            <p:nvPr/>
          </p:nvGrpSpPr>
          <p:grpSpPr bwMode="auto">
            <a:xfrm>
              <a:off x="4182" y="3874"/>
              <a:ext cx="109" cy="108"/>
              <a:chOff x="4182" y="3874"/>
              <a:chExt cx="109" cy="108"/>
            </a:xfrm>
          </p:grpSpPr>
          <p:sp>
            <p:nvSpPr>
              <p:cNvPr id="1786" name="Freeform 527"/>
              <p:cNvSpPr>
                <a:spLocks/>
              </p:cNvSpPr>
              <p:nvPr/>
            </p:nvSpPr>
            <p:spPr bwMode="auto">
              <a:xfrm>
                <a:off x="4182" y="3874"/>
                <a:ext cx="109" cy="108"/>
              </a:xfrm>
              <a:custGeom>
                <a:avLst/>
                <a:gdLst>
                  <a:gd name="T0" fmla="+- 0 4254 4182"/>
                  <a:gd name="T1" fmla="*/ T0 w 109"/>
                  <a:gd name="T2" fmla="+- 0 3982 3874"/>
                  <a:gd name="T3" fmla="*/ 3982 h 108"/>
                  <a:gd name="T4" fmla="+- 0 4226 4182"/>
                  <a:gd name="T5" fmla="*/ T4 w 109"/>
                  <a:gd name="T6" fmla="+- 0 3981 3874"/>
                  <a:gd name="T7" fmla="*/ 3981 h 108"/>
                  <a:gd name="T8" fmla="+- 0 4204 4182"/>
                  <a:gd name="T9" fmla="*/ T8 w 109"/>
                  <a:gd name="T10" fmla="+- 0 3974 3874"/>
                  <a:gd name="T11" fmla="*/ 3974 h 108"/>
                  <a:gd name="T12" fmla="+- 0 4190 4182"/>
                  <a:gd name="T13" fmla="*/ T12 w 109"/>
                  <a:gd name="T14" fmla="+- 0 3962 3874"/>
                  <a:gd name="T15" fmla="*/ 3962 h 108"/>
                  <a:gd name="T16" fmla="+- 0 4182 4182"/>
                  <a:gd name="T17" fmla="*/ T16 w 109"/>
                  <a:gd name="T18" fmla="+- 0 3946 3874"/>
                  <a:gd name="T19" fmla="*/ 3946 h 108"/>
                  <a:gd name="T20" fmla="+- 0 4184 4182"/>
                  <a:gd name="T21" fmla="*/ T20 w 109"/>
                  <a:gd name="T22" fmla="+- 0 3917 3874"/>
                  <a:gd name="T23" fmla="*/ 3917 h 108"/>
                  <a:gd name="T24" fmla="+- 0 4192 4182"/>
                  <a:gd name="T25" fmla="*/ T24 w 109"/>
                  <a:gd name="T26" fmla="+- 0 3895 3874"/>
                  <a:gd name="T27" fmla="*/ 3895 h 108"/>
                  <a:gd name="T28" fmla="+- 0 4205 4182"/>
                  <a:gd name="T29" fmla="*/ T28 w 109"/>
                  <a:gd name="T30" fmla="+- 0 3882 3874"/>
                  <a:gd name="T31" fmla="*/ 3882 h 108"/>
                  <a:gd name="T32" fmla="+- 0 4223 4182"/>
                  <a:gd name="T33" fmla="*/ T32 w 109"/>
                  <a:gd name="T34" fmla="+- 0 3874 3874"/>
                  <a:gd name="T35" fmla="*/ 3874 h 108"/>
                  <a:gd name="T36" fmla="+- 0 4250 4182"/>
                  <a:gd name="T37" fmla="*/ T36 w 109"/>
                  <a:gd name="T38" fmla="+- 0 3877 3874"/>
                  <a:gd name="T39" fmla="*/ 3877 h 108"/>
                  <a:gd name="T40" fmla="+- 0 4270 4182"/>
                  <a:gd name="T41" fmla="*/ T40 w 109"/>
                  <a:gd name="T42" fmla="+- 0 3886 3874"/>
                  <a:gd name="T43" fmla="*/ 3886 h 108"/>
                  <a:gd name="T44" fmla="+- 0 4280 4182"/>
                  <a:gd name="T45" fmla="*/ T44 w 109"/>
                  <a:gd name="T46" fmla="+- 0 3897 3874"/>
                  <a:gd name="T47" fmla="*/ 3897 h 108"/>
                  <a:gd name="T48" fmla="+- 0 4248 4182"/>
                  <a:gd name="T49" fmla="*/ T48 w 109"/>
                  <a:gd name="T50" fmla="+- 0 3897 3874"/>
                  <a:gd name="T51" fmla="*/ 3897 h 108"/>
                  <a:gd name="T52" fmla="+- 0 4223 4182"/>
                  <a:gd name="T53" fmla="*/ T52 w 109"/>
                  <a:gd name="T54" fmla="+- 0 3900 3874"/>
                  <a:gd name="T55" fmla="*/ 3900 h 108"/>
                  <a:gd name="T56" fmla="+- 0 4211 4182"/>
                  <a:gd name="T57" fmla="*/ T56 w 109"/>
                  <a:gd name="T58" fmla="+- 0 3914 3874"/>
                  <a:gd name="T59" fmla="*/ 3914 h 108"/>
                  <a:gd name="T60" fmla="+- 0 4208 4182"/>
                  <a:gd name="T61" fmla="*/ T60 w 109"/>
                  <a:gd name="T62" fmla="+- 0 3930 3874"/>
                  <a:gd name="T63" fmla="*/ 3930 h 108"/>
                  <a:gd name="T64" fmla="+- 0 4214 4182"/>
                  <a:gd name="T65" fmla="*/ T64 w 109"/>
                  <a:gd name="T66" fmla="+- 0 3953 3874"/>
                  <a:gd name="T67" fmla="*/ 3953 h 108"/>
                  <a:gd name="T68" fmla="+- 0 4229 4182"/>
                  <a:gd name="T69" fmla="*/ T68 w 109"/>
                  <a:gd name="T70" fmla="+- 0 3965 3874"/>
                  <a:gd name="T71" fmla="*/ 3965 h 108"/>
                  <a:gd name="T72" fmla="+- 0 4277 4182"/>
                  <a:gd name="T73" fmla="*/ T72 w 109"/>
                  <a:gd name="T74" fmla="+- 0 3965 3874"/>
                  <a:gd name="T75" fmla="*/ 3965 h 108"/>
                  <a:gd name="T76" fmla="+- 0 4272 4182"/>
                  <a:gd name="T77" fmla="*/ T76 w 109"/>
                  <a:gd name="T78" fmla="+- 0 3972 3874"/>
                  <a:gd name="T79" fmla="*/ 3972 h 108"/>
                  <a:gd name="T80" fmla="+- 0 4254 4182"/>
                  <a:gd name="T81" fmla="*/ T80 w 109"/>
                  <a:gd name="T82" fmla="+- 0 3982 3874"/>
                  <a:gd name="T83" fmla="*/ 3982 h 1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9" h="108">
                    <a:moveTo>
                      <a:pt x="72" y="108"/>
                    </a:moveTo>
                    <a:lnTo>
                      <a:pt x="44" y="107"/>
                    </a:lnTo>
                    <a:lnTo>
                      <a:pt x="22" y="100"/>
                    </a:lnTo>
                    <a:lnTo>
                      <a:pt x="8" y="88"/>
                    </a:lnTo>
                    <a:lnTo>
                      <a:pt x="0" y="72"/>
                    </a:lnTo>
                    <a:lnTo>
                      <a:pt x="2" y="43"/>
                    </a:lnTo>
                    <a:lnTo>
                      <a:pt x="10" y="21"/>
                    </a:lnTo>
                    <a:lnTo>
                      <a:pt x="23" y="8"/>
                    </a:lnTo>
                    <a:lnTo>
                      <a:pt x="41" y="0"/>
                    </a:lnTo>
                    <a:lnTo>
                      <a:pt x="68" y="3"/>
                    </a:lnTo>
                    <a:lnTo>
                      <a:pt x="88" y="12"/>
                    </a:lnTo>
                    <a:lnTo>
                      <a:pt x="98" y="23"/>
                    </a:lnTo>
                    <a:lnTo>
                      <a:pt x="66" y="23"/>
                    </a:lnTo>
                    <a:lnTo>
                      <a:pt x="41" y="26"/>
                    </a:lnTo>
                    <a:lnTo>
                      <a:pt x="29" y="40"/>
                    </a:lnTo>
                    <a:lnTo>
                      <a:pt x="26" y="56"/>
                    </a:lnTo>
                    <a:lnTo>
                      <a:pt x="32" y="79"/>
                    </a:lnTo>
                    <a:lnTo>
                      <a:pt x="47" y="91"/>
                    </a:lnTo>
                    <a:lnTo>
                      <a:pt x="95" y="91"/>
                    </a:lnTo>
                    <a:lnTo>
                      <a:pt x="90" y="98"/>
                    </a:lnTo>
                    <a:lnTo>
                      <a:pt x="72" y="10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7" name="Freeform 528"/>
              <p:cNvSpPr>
                <a:spLocks/>
              </p:cNvSpPr>
              <p:nvPr/>
            </p:nvSpPr>
            <p:spPr bwMode="auto">
              <a:xfrm>
                <a:off x="4182" y="3874"/>
                <a:ext cx="109" cy="108"/>
              </a:xfrm>
              <a:custGeom>
                <a:avLst/>
                <a:gdLst>
                  <a:gd name="T0" fmla="+- 0 4277 4182"/>
                  <a:gd name="T1" fmla="*/ T0 w 109"/>
                  <a:gd name="T2" fmla="+- 0 3965 3874"/>
                  <a:gd name="T3" fmla="*/ 3965 h 108"/>
                  <a:gd name="T4" fmla="+- 0 4229 4182"/>
                  <a:gd name="T5" fmla="*/ T4 w 109"/>
                  <a:gd name="T6" fmla="+- 0 3965 3874"/>
                  <a:gd name="T7" fmla="*/ 3965 h 108"/>
                  <a:gd name="T8" fmla="+- 0 4250 4182"/>
                  <a:gd name="T9" fmla="*/ T8 w 109"/>
                  <a:gd name="T10" fmla="+- 0 3959 3874"/>
                  <a:gd name="T11" fmla="*/ 3959 h 108"/>
                  <a:gd name="T12" fmla="+- 0 4260 4182"/>
                  <a:gd name="T13" fmla="*/ T12 w 109"/>
                  <a:gd name="T14" fmla="+- 0 3941 3874"/>
                  <a:gd name="T15" fmla="*/ 3941 h 108"/>
                  <a:gd name="T16" fmla="+- 0 4258 4182"/>
                  <a:gd name="T17" fmla="*/ T16 w 109"/>
                  <a:gd name="T18" fmla="+- 0 3914 3874"/>
                  <a:gd name="T19" fmla="*/ 3914 h 108"/>
                  <a:gd name="T20" fmla="+- 0 4248 4182"/>
                  <a:gd name="T21" fmla="*/ T20 w 109"/>
                  <a:gd name="T22" fmla="+- 0 3897 3874"/>
                  <a:gd name="T23" fmla="*/ 3897 h 108"/>
                  <a:gd name="T24" fmla="+- 0 4280 4182"/>
                  <a:gd name="T25" fmla="*/ T24 w 109"/>
                  <a:gd name="T26" fmla="+- 0 3897 3874"/>
                  <a:gd name="T27" fmla="*/ 3897 h 108"/>
                  <a:gd name="T28" fmla="+- 0 4283 4182"/>
                  <a:gd name="T29" fmla="*/ T28 w 109"/>
                  <a:gd name="T30" fmla="+- 0 3901 3874"/>
                  <a:gd name="T31" fmla="*/ 3901 h 108"/>
                  <a:gd name="T32" fmla="+- 0 4289 4182"/>
                  <a:gd name="T33" fmla="*/ T32 w 109"/>
                  <a:gd name="T34" fmla="+- 0 3920 3874"/>
                  <a:gd name="T35" fmla="*/ 3920 h 108"/>
                  <a:gd name="T36" fmla="+- 0 4290 4182"/>
                  <a:gd name="T37" fmla="*/ T36 w 109"/>
                  <a:gd name="T38" fmla="+- 0 3928 3874"/>
                  <a:gd name="T39" fmla="*/ 3928 h 108"/>
                  <a:gd name="T40" fmla="+- 0 4285 4182"/>
                  <a:gd name="T41" fmla="*/ T40 w 109"/>
                  <a:gd name="T42" fmla="+- 0 3954 3874"/>
                  <a:gd name="T43" fmla="*/ 3954 h 108"/>
                  <a:gd name="T44" fmla="+- 0 4277 4182"/>
                  <a:gd name="T45" fmla="*/ T44 w 109"/>
                  <a:gd name="T46" fmla="+- 0 3965 3874"/>
                  <a:gd name="T47" fmla="*/ 3965 h 1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09" h="108">
                    <a:moveTo>
                      <a:pt x="95" y="91"/>
                    </a:moveTo>
                    <a:lnTo>
                      <a:pt x="47" y="91"/>
                    </a:lnTo>
                    <a:lnTo>
                      <a:pt x="68" y="85"/>
                    </a:lnTo>
                    <a:lnTo>
                      <a:pt x="78" y="67"/>
                    </a:lnTo>
                    <a:lnTo>
                      <a:pt x="76" y="40"/>
                    </a:lnTo>
                    <a:lnTo>
                      <a:pt x="66" y="23"/>
                    </a:lnTo>
                    <a:lnTo>
                      <a:pt x="98" y="23"/>
                    </a:lnTo>
                    <a:lnTo>
                      <a:pt x="101" y="27"/>
                    </a:lnTo>
                    <a:lnTo>
                      <a:pt x="107" y="46"/>
                    </a:lnTo>
                    <a:lnTo>
                      <a:pt x="108" y="54"/>
                    </a:lnTo>
                    <a:lnTo>
                      <a:pt x="103" y="80"/>
                    </a:lnTo>
                    <a:lnTo>
                      <a:pt x="95" y="9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31" name="Group 529"/>
            <p:cNvGrpSpPr>
              <a:grpSpLocks/>
            </p:cNvGrpSpPr>
            <p:nvPr/>
          </p:nvGrpSpPr>
          <p:grpSpPr bwMode="auto">
            <a:xfrm>
              <a:off x="4311" y="3873"/>
              <a:ext cx="62" cy="111"/>
              <a:chOff x="4311" y="3873"/>
              <a:chExt cx="62" cy="111"/>
            </a:xfrm>
          </p:grpSpPr>
          <p:sp>
            <p:nvSpPr>
              <p:cNvPr id="1783" name="Freeform 530"/>
              <p:cNvSpPr>
                <a:spLocks/>
              </p:cNvSpPr>
              <p:nvPr/>
            </p:nvSpPr>
            <p:spPr bwMode="auto">
              <a:xfrm>
                <a:off x="4311" y="3873"/>
                <a:ext cx="62" cy="111"/>
              </a:xfrm>
              <a:custGeom>
                <a:avLst/>
                <a:gdLst>
                  <a:gd name="T0" fmla="+- 0 4373 4311"/>
                  <a:gd name="T1" fmla="*/ T0 w 62"/>
                  <a:gd name="T2" fmla="+- 0 3896 3873"/>
                  <a:gd name="T3" fmla="*/ 3896 h 111"/>
                  <a:gd name="T4" fmla="+- 0 4337 4311"/>
                  <a:gd name="T5" fmla="*/ T4 w 62"/>
                  <a:gd name="T6" fmla="+- 0 3896 3873"/>
                  <a:gd name="T7" fmla="*/ 3896 h 111"/>
                  <a:gd name="T8" fmla="+- 0 4342 4311"/>
                  <a:gd name="T9" fmla="*/ T8 w 62"/>
                  <a:gd name="T10" fmla="+- 0 3881 3873"/>
                  <a:gd name="T11" fmla="*/ 3881 h 111"/>
                  <a:gd name="T12" fmla="+- 0 4355 4311"/>
                  <a:gd name="T13" fmla="*/ T12 w 62"/>
                  <a:gd name="T14" fmla="+- 0 3873 3873"/>
                  <a:gd name="T15" fmla="*/ 3873 h 111"/>
                  <a:gd name="T16" fmla="+- 0 4369 4311"/>
                  <a:gd name="T17" fmla="*/ T16 w 62"/>
                  <a:gd name="T18" fmla="+- 0 3873 3873"/>
                  <a:gd name="T19" fmla="*/ 3873 h 111"/>
                  <a:gd name="T20" fmla="+- 0 4371 4311"/>
                  <a:gd name="T21" fmla="*/ T20 w 62"/>
                  <a:gd name="T22" fmla="+- 0 3873 3873"/>
                  <a:gd name="T23" fmla="*/ 3873 h 111"/>
                  <a:gd name="T24" fmla="+- 0 4373 4311"/>
                  <a:gd name="T25" fmla="*/ T24 w 62"/>
                  <a:gd name="T26" fmla="+- 0 3874 3873"/>
                  <a:gd name="T27" fmla="*/ 3874 h 111"/>
                  <a:gd name="T28" fmla="+- 0 4373 4311"/>
                  <a:gd name="T29" fmla="*/ T28 w 62"/>
                  <a:gd name="T30" fmla="+- 0 3896 3873"/>
                  <a:gd name="T31" fmla="*/ 3896 h 111"/>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62" h="111">
                    <a:moveTo>
                      <a:pt x="62" y="23"/>
                    </a:moveTo>
                    <a:lnTo>
                      <a:pt x="26" y="23"/>
                    </a:lnTo>
                    <a:lnTo>
                      <a:pt x="31" y="8"/>
                    </a:lnTo>
                    <a:lnTo>
                      <a:pt x="44" y="0"/>
                    </a:lnTo>
                    <a:lnTo>
                      <a:pt x="58" y="0"/>
                    </a:lnTo>
                    <a:lnTo>
                      <a:pt x="60" y="0"/>
                    </a:lnTo>
                    <a:lnTo>
                      <a:pt x="62" y="1"/>
                    </a:lnTo>
                    <a:lnTo>
                      <a:pt x="62" y="2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4" name="Freeform 531"/>
              <p:cNvSpPr>
                <a:spLocks/>
              </p:cNvSpPr>
              <p:nvPr/>
            </p:nvSpPr>
            <p:spPr bwMode="auto">
              <a:xfrm>
                <a:off x="4311" y="3873"/>
                <a:ext cx="62" cy="111"/>
              </a:xfrm>
              <a:custGeom>
                <a:avLst/>
                <a:gdLst>
                  <a:gd name="T0" fmla="+- 0 4340 4311"/>
                  <a:gd name="T1" fmla="*/ T0 w 62"/>
                  <a:gd name="T2" fmla="+- 0 3983 3873"/>
                  <a:gd name="T3" fmla="*/ 3983 h 111"/>
                  <a:gd name="T4" fmla="+- 0 4312 4311"/>
                  <a:gd name="T5" fmla="*/ T4 w 62"/>
                  <a:gd name="T6" fmla="+- 0 3983 3873"/>
                  <a:gd name="T7" fmla="*/ 3983 h 111"/>
                  <a:gd name="T8" fmla="+- 0 4312 4311"/>
                  <a:gd name="T9" fmla="*/ T8 w 62"/>
                  <a:gd name="T10" fmla="+- 0 3885 3873"/>
                  <a:gd name="T11" fmla="*/ 3885 h 111"/>
                  <a:gd name="T12" fmla="+- 0 4311 4311"/>
                  <a:gd name="T13" fmla="*/ T12 w 62"/>
                  <a:gd name="T14" fmla="+- 0 3876 3873"/>
                  <a:gd name="T15" fmla="*/ 3876 h 111"/>
                  <a:gd name="T16" fmla="+- 0 4335 4311"/>
                  <a:gd name="T17" fmla="*/ T16 w 62"/>
                  <a:gd name="T18" fmla="+- 0 3876 3873"/>
                  <a:gd name="T19" fmla="*/ 3876 h 111"/>
                  <a:gd name="T20" fmla="+- 0 4336 4311"/>
                  <a:gd name="T21" fmla="*/ T20 w 62"/>
                  <a:gd name="T22" fmla="+- 0 3896 3873"/>
                  <a:gd name="T23" fmla="*/ 3896 h 111"/>
                  <a:gd name="T24" fmla="+- 0 4373 4311"/>
                  <a:gd name="T25" fmla="*/ T24 w 62"/>
                  <a:gd name="T26" fmla="+- 0 3896 3873"/>
                  <a:gd name="T27" fmla="*/ 3896 h 111"/>
                  <a:gd name="T28" fmla="+- 0 4373 4311"/>
                  <a:gd name="T29" fmla="*/ T28 w 62"/>
                  <a:gd name="T30" fmla="+- 0 3899 3873"/>
                  <a:gd name="T31" fmla="*/ 3899 h 111"/>
                  <a:gd name="T32" fmla="+- 0 4352 4311"/>
                  <a:gd name="T33" fmla="*/ T32 w 62"/>
                  <a:gd name="T34" fmla="+- 0 3899 3873"/>
                  <a:gd name="T35" fmla="*/ 3899 h 111"/>
                  <a:gd name="T36" fmla="+- 0 4343 4311"/>
                  <a:gd name="T37" fmla="*/ T36 w 62"/>
                  <a:gd name="T38" fmla="+- 0 3907 3873"/>
                  <a:gd name="T39" fmla="*/ 3907 h 111"/>
                  <a:gd name="T40" fmla="+- 0 4340 4311"/>
                  <a:gd name="T41" fmla="*/ T40 w 62"/>
                  <a:gd name="T42" fmla="+- 0 3919 3873"/>
                  <a:gd name="T43" fmla="*/ 3919 h 111"/>
                  <a:gd name="T44" fmla="+- 0 4340 4311"/>
                  <a:gd name="T45" fmla="*/ T44 w 62"/>
                  <a:gd name="T46" fmla="+- 0 3922 3873"/>
                  <a:gd name="T47" fmla="*/ 3922 h 111"/>
                  <a:gd name="T48" fmla="+- 0 4340 4311"/>
                  <a:gd name="T49" fmla="*/ T48 w 62"/>
                  <a:gd name="T50" fmla="+- 0 3924 3873"/>
                  <a:gd name="T51" fmla="*/ 3924 h 111"/>
                  <a:gd name="T52" fmla="+- 0 4340 4311"/>
                  <a:gd name="T53" fmla="*/ T52 w 62"/>
                  <a:gd name="T54" fmla="+- 0 3983 3873"/>
                  <a:gd name="T55" fmla="*/ 3983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62" h="111">
                    <a:moveTo>
                      <a:pt x="29" y="110"/>
                    </a:moveTo>
                    <a:lnTo>
                      <a:pt x="1" y="110"/>
                    </a:lnTo>
                    <a:lnTo>
                      <a:pt x="1" y="12"/>
                    </a:lnTo>
                    <a:lnTo>
                      <a:pt x="0" y="3"/>
                    </a:lnTo>
                    <a:lnTo>
                      <a:pt x="24" y="3"/>
                    </a:lnTo>
                    <a:lnTo>
                      <a:pt x="25" y="23"/>
                    </a:lnTo>
                    <a:lnTo>
                      <a:pt x="62" y="23"/>
                    </a:lnTo>
                    <a:lnTo>
                      <a:pt x="62" y="26"/>
                    </a:lnTo>
                    <a:lnTo>
                      <a:pt x="41" y="26"/>
                    </a:lnTo>
                    <a:lnTo>
                      <a:pt x="32" y="34"/>
                    </a:lnTo>
                    <a:lnTo>
                      <a:pt x="29" y="46"/>
                    </a:lnTo>
                    <a:lnTo>
                      <a:pt x="29" y="49"/>
                    </a:lnTo>
                    <a:lnTo>
                      <a:pt x="29" y="51"/>
                    </a:lnTo>
                    <a:lnTo>
                      <a:pt x="29"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5" name="Freeform 532"/>
              <p:cNvSpPr>
                <a:spLocks/>
              </p:cNvSpPr>
              <p:nvPr/>
            </p:nvSpPr>
            <p:spPr bwMode="auto">
              <a:xfrm>
                <a:off x="4311" y="3873"/>
                <a:ext cx="62" cy="111"/>
              </a:xfrm>
              <a:custGeom>
                <a:avLst/>
                <a:gdLst>
                  <a:gd name="T0" fmla="+- 0 4373 4311"/>
                  <a:gd name="T1" fmla="*/ T0 w 62"/>
                  <a:gd name="T2" fmla="+- 0 3899 3873"/>
                  <a:gd name="T3" fmla="*/ 3899 h 111"/>
                  <a:gd name="T4" fmla="+- 0 4371 4311"/>
                  <a:gd name="T5" fmla="*/ T4 w 62"/>
                  <a:gd name="T6" fmla="+- 0 3899 3873"/>
                  <a:gd name="T7" fmla="*/ 3899 h 111"/>
                  <a:gd name="T8" fmla="+- 0 4368 4311"/>
                  <a:gd name="T9" fmla="*/ T8 w 62"/>
                  <a:gd name="T10" fmla="+- 0 3899 3873"/>
                  <a:gd name="T11" fmla="*/ 3899 h 111"/>
                  <a:gd name="T12" fmla="+- 0 4373 4311"/>
                  <a:gd name="T13" fmla="*/ T12 w 62"/>
                  <a:gd name="T14" fmla="+- 0 3899 3873"/>
                  <a:gd name="T15" fmla="*/ 3899 h 111"/>
                  <a:gd name="T16" fmla="+- 0 4373 4311"/>
                  <a:gd name="T17" fmla="*/ T16 w 62"/>
                  <a:gd name="T18" fmla="+- 0 3899 3873"/>
                  <a:gd name="T19" fmla="*/ 3899 h 111"/>
                </a:gdLst>
                <a:ahLst/>
                <a:cxnLst>
                  <a:cxn ang="0">
                    <a:pos x="T1" y="T3"/>
                  </a:cxn>
                  <a:cxn ang="0">
                    <a:pos x="T5" y="T7"/>
                  </a:cxn>
                  <a:cxn ang="0">
                    <a:pos x="T9" y="T11"/>
                  </a:cxn>
                  <a:cxn ang="0">
                    <a:pos x="T13" y="T15"/>
                  </a:cxn>
                  <a:cxn ang="0">
                    <a:pos x="T17" y="T19"/>
                  </a:cxn>
                </a:cxnLst>
                <a:rect l="0" t="0" r="r" b="b"/>
                <a:pathLst>
                  <a:path w="62" h="111">
                    <a:moveTo>
                      <a:pt x="62" y="26"/>
                    </a:moveTo>
                    <a:lnTo>
                      <a:pt x="60" y="26"/>
                    </a:lnTo>
                    <a:lnTo>
                      <a:pt x="57" y="26"/>
                    </a:lnTo>
                    <a:lnTo>
                      <a:pt x="62" y="2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32" name="Group 533"/>
            <p:cNvGrpSpPr>
              <a:grpSpLocks/>
            </p:cNvGrpSpPr>
            <p:nvPr/>
          </p:nvGrpSpPr>
          <p:grpSpPr bwMode="auto">
            <a:xfrm>
              <a:off x="4391" y="3876"/>
              <a:ext cx="99" cy="111"/>
              <a:chOff x="4391" y="3876"/>
              <a:chExt cx="99" cy="111"/>
            </a:xfrm>
          </p:grpSpPr>
          <p:sp>
            <p:nvSpPr>
              <p:cNvPr id="1780" name="Freeform 534"/>
              <p:cNvSpPr>
                <a:spLocks/>
              </p:cNvSpPr>
              <p:nvPr/>
            </p:nvSpPr>
            <p:spPr bwMode="auto">
              <a:xfrm>
                <a:off x="4391" y="3876"/>
                <a:ext cx="99" cy="111"/>
              </a:xfrm>
              <a:custGeom>
                <a:avLst/>
                <a:gdLst>
                  <a:gd name="T0" fmla="+- 0 4448 4391"/>
                  <a:gd name="T1" fmla="*/ T0 w 99"/>
                  <a:gd name="T2" fmla="+- 0 3986 3876"/>
                  <a:gd name="T3" fmla="*/ 3986 h 111"/>
                  <a:gd name="T4" fmla="+- 0 4429 4391"/>
                  <a:gd name="T5" fmla="*/ T4 w 99"/>
                  <a:gd name="T6" fmla="+- 0 3986 3876"/>
                  <a:gd name="T7" fmla="*/ 3986 h 111"/>
                  <a:gd name="T8" fmla="+- 0 4410 4391"/>
                  <a:gd name="T9" fmla="*/ T8 w 99"/>
                  <a:gd name="T10" fmla="+- 0 3981 3876"/>
                  <a:gd name="T11" fmla="*/ 3981 h 111"/>
                  <a:gd name="T12" fmla="+- 0 4397 4391"/>
                  <a:gd name="T13" fmla="*/ T12 w 99"/>
                  <a:gd name="T14" fmla="+- 0 3967 3876"/>
                  <a:gd name="T15" fmla="*/ 3967 h 111"/>
                  <a:gd name="T16" fmla="+- 0 4391 4391"/>
                  <a:gd name="T17" fmla="*/ T16 w 99"/>
                  <a:gd name="T18" fmla="+- 0 3939 3876"/>
                  <a:gd name="T19" fmla="*/ 3939 h 111"/>
                  <a:gd name="T20" fmla="+- 0 4391 4391"/>
                  <a:gd name="T21" fmla="*/ T20 w 99"/>
                  <a:gd name="T22" fmla="+- 0 3876 3876"/>
                  <a:gd name="T23" fmla="*/ 3876 h 111"/>
                  <a:gd name="T24" fmla="+- 0 4418 4391"/>
                  <a:gd name="T25" fmla="*/ T24 w 99"/>
                  <a:gd name="T26" fmla="+- 0 3876 3876"/>
                  <a:gd name="T27" fmla="*/ 3876 h 111"/>
                  <a:gd name="T28" fmla="+- 0 4418 4391"/>
                  <a:gd name="T29" fmla="*/ T28 w 99"/>
                  <a:gd name="T30" fmla="+- 0 3952 3876"/>
                  <a:gd name="T31" fmla="*/ 3952 h 111"/>
                  <a:gd name="T32" fmla="+- 0 4424 4391"/>
                  <a:gd name="T33" fmla="*/ T32 w 99"/>
                  <a:gd name="T34" fmla="+- 0 3964 3876"/>
                  <a:gd name="T35" fmla="*/ 3964 h 111"/>
                  <a:gd name="T36" fmla="+- 0 4489 4391"/>
                  <a:gd name="T37" fmla="*/ T36 w 99"/>
                  <a:gd name="T38" fmla="+- 0 3964 3876"/>
                  <a:gd name="T39" fmla="*/ 3964 h 111"/>
                  <a:gd name="T40" fmla="+- 0 4489 4391"/>
                  <a:gd name="T41" fmla="*/ T40 w 99"/>
                  <a:gd name="T42" fmla="+- 0 3967 3876"/>
                  <a:gd name="T43" fmla="*/ 3967 h 111"/>
                  <a:gd name="T44" fmla="+- 0 4464 4391"/>
                  <a:gd name="T45" fmla="*/ T44 w 99"/>
                  <a:gd name="T46" fmla="+- 0 3967 3876"/>
                  <a:gd name="T47" fmla="*/ 3967 h 111"/>
                  <a:gd name="T48" fmla="+- 0 4459 4391"/>
                  <a:gd name="T49" fmla="*/ T48 w 99"/>
                  <a:gd name="T50" fmla="+- 0 3975 3876"/>
                  <a:gd name="T51" fmla="*/ 3975 h 111"/>
                  <a:gd name="T52" fmla="+- 0 4448 4391"/>
                  <a:gd name="T53" fmla="*/ T52 w 99"/>
                  <a:gd name="T54" fmla="+- 0 3986 3876"/>
                  <a:gd name="T55" fmla="*/ 3986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9" h="111">
                    <a:moveTo>
                      <a:pt x="57" y="110"/>
                    </a:moveTo>
                    <a:lnTo>
                      <a:pt x="38" y="110"/>
                    </a:lnTo>
                    <a:lnTo>
                      <a:pt x="19" y="105"/>
                    </a:lnTo>
                    <a:lnTo>
                      <a:pt x="6" y="91"/>
                    </a:lnTo>
                    <a:lnTo>
                      <a:pt x="0" y="63"/>
                    </a:lnTo>
                    <a:lnTo>
                      <a:pt x="0" y="0"/>
                    </a:lnTo>
                    <a:lnTo>
                      <a:pt x="27" y="0"/>
                    </a:lnTo>
                    <a:lnTo>
                      <a:pt x="27" y="76"/>
                    </a:lnTo>
                    <a:lnTo>
                      <a:pt x="33" y="88"/>
                    </a:lnTo>
                    <a:lnTo>
                      <a:pt x="98" y="88"/>
                    </a:lnTo>
                    <a:lnTo>
                      <a:pt x="98" y="91"/>
                    </a:lnTo>
                    <a:lnTo>
                      <a:pt x="73" y="91"/>
                    </a:lnTo>
                    <a:lnTo>
                      <a:pt x="68" y="99"/>
                    </a:lnTo>
                    <a:lnTo>
                      <a:pt x="57"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1" name="Freeform 535"/>
              <p:cNvSpPr>
                <a:spLocks/>
              </p:cNvSpPr>
              <p:nvPr/>
            </p:nvSpPr>
            <p:spPr bwMode="auto">
              <a:xfrm>
                <a:off x="4391" y="3876"/>
                <a:ext cx="99" cy="111"/>
              </a:xfrm>
              <a:custGeom>
                <a:avLst/>
                <a:gdLst>
                  <a:gd name="T0" fmla="+- 0 4489 4391"/>
                  <a:gd name="T1" fmla="*/ T0 w 99"/>
                  <a:gd name="T2" fmla="+- 0 3964 3876"/>
                  <a:gd name="T3" fmla="*/ 3964 h 111"/>
                  <a:gd name="T4" fmla="+- 0 4450 4391"/>
                  <a:gd name="T5" fmla="*/ T4 w 99"/>
                  <a:gd name="T6" fmla="+- 0 3964 3876"/>
                  <a:gd name="T7" fmla="*/ 3964 h 111"/>
                  <a:gd name="T8" fmla="+- 0 4457 4391"/>
                  <a:gd name="T9" fmla="*/ T8 w 99"/>
                  <a:gd name="T10" fmla="+- 0 3956 3876"/>
                  <a:gd name="T11" fmla="*/ 3956 h 111"/>
                  <a:gd name="T12" fmla="+- 0 4460 4391"/>
                  <a:gd name="T13" fmla="*/ T12 w 99"/>
                  <a:gd name="T14" fmla="+- 0 3949 3876"/>
                  <a:gd name="T15" fmla="*/ 3949 h 111"/>
                  <a:gd name="T16" fmla="+- 0 4461 4391"/>
                  <a:gd name="T17" fmla="*/ T16 w 99"/>
                  <a:gd name="T18" fmla="+- 0 3947 3876"/>
                  <a:gd name="T19" fmla="*/ 3947 h 111"/>
                  <a:gd name="T20" fmla="+- 0 4461 4391"/>
                  <a:gd name="T21" fmla="*/ T20 w 99"/>
                  <a:gd name="T22" fmla="+- 0 3944 3876"/>
                  <a:gd name="T23" fmla="*/ 3944 h 111"/>
                  <a:gd name="T24" fmla="+- 0 4461 4391"/>
                  <a:gd name="T25" fmla="*/ T24 w 99"/>
                  <a:gd name="T26" fmla="+- 0 3876 3876"/>
                  <a:gd name="T27" fmla="*/ 3876 h 111"/>
                  <a:gd name="T28" fmla="+- 0 4489 4391"/>
                  <a:gd name="T29" fmla="*/ T28 w 99"/>
                  <a:gd name="T30" fmla="+- 0 3876 3876"/>
                  <a:gd name="T31" fmla="*/ 3876 h 111"/>
                  <a:gd name="T32" fmla="+- 0 4489 4391"/>
                  <a:gd name="T33" fmla="*/ T32 w 99"/>
                  <a:gd name="T34" fmla="+- 0 3964 3876"/>
                  <a:gd name="T35" fmla="*/ 3964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9" h="111">
                    <a:moveTo>
                      <a:pt x="98" y="88"/>
                    </a:moveTo>
                    <a:lnTo>
                      <a:pt x="59" y="88"/>
                    </a:lnTo>
                    <a:lnTo>
                      <a:pt x="66" y="80"/>
                    </a:lnTo>
                    <a:lnTo>
                      <a:pt x="69" y="73"/>
                    </a:lnTo>
                    <a:lnTo>
                      <a:pt x="70" y="71"/>
                    </a:lnTo>
                    <a:lnTo>
                      <a:pt x="70" y="68"/>
                    </a:lnTo>
                    <a:lnTo>
                      <a:pt x="70" y="0"/>
                    </a:lnTo>
                    <a:lnTo>
                      <a:pt x="98" y="0"/>
                    </a:lnTo>
                    <a:lnTo>
                      <a:pt x="98" y="8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2" name="Freeform 536"/>
              <p:cNvSpPr>
                <a:spLocks/>
              </p:cNvSpPr>
              <p:nvPr/>
            </p:nvSpPr>
            <p:spPr bwMode="auto">
              <a:xfrm>
                <a:off x="4391" y="3876"/>
                <a:ext cx="99" cy="111"/>
              </a:xfrm>
              <a:custGeom>
                <a:avLst/>
                <a:gdLst>
                  <a:gd name="T0" fmla="+- 0 4489 4391"/>
                  <a:gd name="T1" fmla="*/ T0 w 99"/>
                  <a:gd name="T2" fmla="+- 0 3983 3876"/>
                  <a:gd name="T3" fmla="*/ 3983 h 111"/>
                  <a:gd name="T4" fmla="+- 0 4466 4391"/>
                  <a:gd name="T5" fmla="*/ T4 w 99"/>
                  <a:gd name="T6" fmla="+- 0 3983 3876"/>
                  <a:gd name="T7" fmla="*/ 3983 h 111"/>
                  <a:gd name="T8" fmla="+- 0 4464 4391"/>
                  <a:gd name="T9" fmla="*/ T8 w 99"/>
                  <a:gd name="T10" fmla="+- 0 3967 3876"/>
                  <a:gd name="T11" fmla="*/ 3967 h 111"/>
                  <a:gd name="T12" fmla="+- 0 4489 4391"/>
                  <a:gd name="T13" fmla="*/ T12 w 99"/>
                  <a:gd name="T14" fmla="+- 0 3967 3876"/>
                  <a:gd name="T15" fmla="*/ 3967 h 111"/>
                  <a:gd name="T16" fmla="+- 0 4489 4391"/>
                  <a:gd name="T17" fmla="*/ T16 w 99"/>
                  <a:gd name="T18" fmla="+- 0 3975 3876"/>
                  <a:gd name="T19" fmla="*/ 3975 h 111"/>
                  <a:gd name="T20" fmla="+- 0 4489 4391"/>
                  <a:gd name="T21" fmla="*/ T20 w 99"/>
                  <a:gd name="T22" fmla="+- 0 3983 3876"/>
                  <a:gd name="T23" fmla="*/ 3983 h 111"/>
                </a:gdLst>
                <a:ahLst/>
                <a:cxnLst>
                  <a:cxn ang="0">
                    <a:pos x="T1" y="T3"/>
                  </a:cxn>
                  <a:cxn ang="0">
                    <a:pos x="T5" y="T7"/>
                  </a:cxn>
                  <a:cxn ang="0">
                    <a:pos x="T9" y="T11"/>
                  </a:cxn>
                  <a:cxn ang="0">
                    <a:pos x="T13" y="T15"/>
                  </a:cxn>
                  <a:cxn ang="0">
                    <a:pos x="T17" y="T19"/>
                  </a:cxn>
                  <a:cxn ang="0">
                    <a:pos x="T21" y="T23"/>
                  </a:cxn>
                </a:cxnLst>
                <a:rect l="0" t="0" r="r" b="b"/>
                <a:pathLst>
                  <a:path w="99" h="111">
                    <a:moveTo>
                      <a:pt x="98" y="107"/>
                    </a:moveTo>
                    <a:lnTo>
                      <a:pt x="75" y="107"/>
                    </a:lnTo>
                    <a:lnTo>
                      <a:pt x="73" y="91"/>
                    </a:lnTo>
                    <a:lnTo>
                      <a:pt x="98" y="91"/>
                    </a:lnTo>
                    <a:lnTo>
                      <a:pt x="98" y="99"/>
                    </a:lnTo>
                    <a:lnTo>
                      <a:pt x="98" y="10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33" name="Group 537"/>
            <p:cNvGrpSpPr>
              <a:grpSpLocks/>
            </p:cNvGrpSpPr>
            <p:nvPr/>
          </p:nvGrpSpPr>
          <p:grpSpPr bwMode="auto">
            <a:xfrm>
              <a:off x="4515" y="3875"/>
              <a:ext cx="74" cy="109"/>
              <a:chOff x="4515" y="3875"/>
              <a:chExt cx="74" cy="109"/>
            </a:xfrm>
          </p:grpSpPr>
          <p:sp>
            <p:nvSpPr>
              <p:cNvPr id="1777" name="Freeform 538"/>
              <p:cNvSpPr>
                <a:spLocks/>
              </p:cNvSpPr>
              <p:nvPr/>
            </p:nvSpPr>
            <p:spPr bwMode="auto">
              <a:xfrm>
                <a:off x="4515" y="3875"/>
                <a:ext cx="74" cy="109"/>
              </a:xfrm>
              <a:custGeom>
                <a:avLst/>
                <a:gdLst>
                  <a:gd name="T0" fmla="+- 0 4584 4515"/>
                  <a:gd name="T1" fmla="*/ T0 w 74"/>
                  <a:gd name="T2" fmla="+- 0 3966 3875"/>
                  <a:gd name="T3" fmla="*/ 3966 h 109"/>
                  <a:gd name="T4" fmla="+- 0 4557 4515"/>
                  <a:gd name="T5" fmla="*/ T4 w 74"/>
                  <a:gd name="T6" fmla="+- 0 3966 3875"/>
                  <a:gd name="T7" fmla="*/ 3966 h 109"/>
                  <a:gd name="T8" fmla="+- 0 4562 4515"/>
                  <a:gd name="T9" fmla="*/ T8 w 74"/>
                  <a:gd name="T10" fmla="+- 0 3961 3875"/>
                  <a:gd name="T11" fmla="*/ 3961 h 109"/>
                  <a:gd name="T12" fmla="+- 0 4562 4515"/>
                  <a:gd name="T13" fmla="*/ T12 w 74"/>
                  <a:gd name="T14" fmla="+- 0 3947 3875"/>
                  <a:gd name="T15" fmla="*/ 3947 h 109"/>
                  <a:gd name="T16" fmla="+- 0 4558 4515"/>
                  <a:gd name="T17" fmla="*/ T16 w 74"/>
                  <a:gd name="T18" fmla="+- 0 3943 3875"/>
                  <a:gd name="T19" fmla="*/ 3943 h 109"/>
                  <a:gd name="T20" fmla="+- 0 4544 4515"/>
                  <a:gd name="T21" fmla="*/ T20 w 74"/>
                  <a:gd name="T22" fmla="+- 0 3938 3875"/>
                  <a:gd name="T23" fmla="*/ 3938 h 109"/>
                  <a:gd name="T24" fmla="+- 0 4523 4515"/>
                  <a:gd name="T25" fmla="*/ T24 w 74"/>
                  <a:gd name="T26" fmla="+- 0 3926 3875"/>
                  <a:gd name="T27" fmla="*/ 3926 h 109"/>
                  <a:gd name="T28" fmla="+- 0 4515 4515"/>
                  <a:gd name="T29" fmla="*/ T28 w 74"/>
                  <a:gd name="T30" fmla="+- 0 3910 3875"/>
                  <a:gd name="T31" fmla="*/ 3910 h 109"/>
                  <a:gd name="T32" fmla="+- 0 4520 4515"/>
                  <a:gd name="T33" fmla="*/ T32 w 74"/>
                  <a:gd name="T34" fmla="+- 0 3889 3875"/>
                  <a:gd name="T35" fmla="*/ 3889 h 109"/>
                  <a:gd name="T36" fmla="+- 0 4537 4515"/>
                  <a:gd name="T37" fmla="*/ T36 w 74"/>
                  <a:gd name="T38" fmla="+- 0 3876 3875"/>
                  <a:gd name="T39" fmla="*/ 3876 h 109"/>
                  <a:gd name="T40" fmla="+- 0 4566 4515"/>
                  <a:gd name="T41" fmla="*/ T40 w 74"/>
                  <a:gd name="T42" fmla="+- 0 3875 3875"/>
                  <a:gd name="T43" fmla="*/ 3875 h 109"/>
                  <a:gd name="T44" fmla="+- 0 4581 4515"/>
                  <a:gd name="T45" fmla="*/ T44 w 74"/>
                  <a:gd name="T46" fmla="+- 0 3878 3875"/>
                  <a:gd name="T47" fmla="*/ 3878 h 109"/>
                  <a:gd name="T48" fmla="+- 0 4579 4515"/>
                  <a:gd name="T49" fmla="*/ T48 w 74"/>
                  <a:gd name="T50" fmla="+- 0 3892 3875"/>
                  <a:gd name="T51" fmla="*/ 3892 h 109"/>
                  <a:gd name="T52" fmla="+- 0 4546 4515"/>
                  <a:gd name="T53" fmla="*/ T52 w 74"/>
                  <a:gd name="T54" fmla="+- 0 3892 3875"/>
                  <a:gd name="T55" fmla="*/ 3892 h 109"/>
                  <a:gd name="T56" fmla="+- 0 4541 4515"/>
                  <a:gd name="T57" fmla="*/ T56 w 74"/>
                  <a:gd name="T58" fmla="+- 0 3897 3875"/>
                  <a:gd name="T59" fmla="*/ 3897 h 109"/>
                  <a:gd name="T60" fmla="+- 0 4541 4515"/>
                  <a:gd name="T61" fmla="*/ T60 w 74"/>
                  <a:gd name="T62" fmla="+- 0 3911 3875"/>
                  <a:gd name="T63" fmla="*/ 3911 h 109"/>
                  <a:gd name="T64" fmla="+- 0 4546 4515"/>
                  <a:gd name="T65" fmla="*/ T64 w 74"/>
                  <a:gd name="T66" fmla="+- 0 3914 3875"/>
                  <a:gd name="T67" fmla="*/ 3914 h 109"/>
                  <a:gd name="T68" fmla="+- 0 4560 4515"/>
                  <a:gd name="T69" fmla="*/ T68 w 74"/>
                  <a:gd name="T70" fmla="+- 0 3919 3875"/>
                  <a:gd name="T71" fmla="*/ 3919 h 109"/>
                  <a:gd name="T72" fmla="+- 0 4580 4515"/>
                  <a:gd name="T73" fmla="*/ T72 w 74"/>
                  <a:gd name="T74" fmla="+- 0 3931 3875"/>
                  <a:gd name="T75" fmla="*/ 3931 h 109"/>
                  <a:gd name="T76" fmla="+- 0 4588 4515"/>
                  <a:gd name="T77" fmla="*/ T76 w 74"/>
                  <a:gd name="T78" fmla="+- 0 3948 3875"/>
                  <a:gd name="T79" fmla="*/ 3948 h 109"/>
                  <a:gd name="T80" fmla="+- 0 4584 4515"/>
                  <a:gd name="T81" fmla="*/ T80 w 74"/>
                  <a:gd name="T82" fmla="+- 0 3966 3875"/>
                  <a:gd name="T83" fmla="*/ 3966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 h="109">
                    <a:moveTo>
                      <a:pt x="69" y="91"/>
                    </a:moveTo>
                    <a:lnTo>
                      <a:pt x="42" y="91"/>
                    </a:lnTo>
                    <a:lnTo>
                      <a:pt x="47" y="86"/>
                    </a:lnTo>
                    <a:lnTo>
                      <a:pt x="47" y="72"/>
                    </a:lnTo>
                    <a:lnTo>
                      <a:pt x="43" y="68"/>
                    </a:lnTo>
                    <a:lnTo>
                      <a:pt x="29" y="63"/>
                    </a:lnTo>
                    <a:lnTo>
                      <a:pt x="8" y="51"/>
                    </a:lnTo>
                    <a:lnTo>
                      <a:pt x="0" y="35"/>
                    </a:lnTo>
                    <a:lnTo>
                      <a:pt x="5" y="14"/>
                    </a:lnTo>
                    <a:lnTo>
                      <a:pt x="22" y="1"/>
                    </a:lnTo>
                    <a:lnTo>
                      <a:pt x="51" y="0"/>
                    </a:lnTo>
                    <a:lnTo>
                      <a:pt x="66" y="3"/>
                    </a:lnTo>
                    <a:lnTo>
                      <a:pt x="64" y="17"/>
                    </a:lnTo>
                    <a:lnTo>
                      <a:pt x="31" y="17"/>
                    </a:lnTo>
                    <a:lnTo>
                      <a:pt x="26" y="22"/>
                    </a:lnTo>
                    <a:lnTo>
                      <a:pt x="26" y="36"/>
                    </a:lnTo>
                    <a:lnTo>
                      <a:pt x="31" y="39"/>
                    </a:lnTo>
                    <a:lnTo>
                      <a:pt x="45" y="44"/>
                    </a:lnTo>
                    <a:lnTo>
                      <a:pt x="65" y="56"/>
                    </a:lnTo>
                    <a:lnTo>
                      <a:pt x="73" y="73"/>
                    </a:lnTo>
                    <a:lnTo>
                      <a:pt x="69" y="9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8" name="Freeform 539"/>
              <p:cNvSpPr>
                <a:spLocks/>
              </p:cNvSpPr>
              <p:nvPr/>
            </p:nvSpPr>
            <p:spPr bwMode="auto">
              <a:xfrm>
                <a:off x="4515" y="3875"/>
                <a:ext cx="74" cy="109"/>
              </a:xfrm>
              <a:custGeom>
                <a:avLst/>
                <a:gdLst>
                  <a:gd name="T0" fmla="+- 0 4579 4515"/>
                  <a:gd name="T1" fmla="*/ T0 w 74"/>
                  <a:gd name="T2" fmla="+- 0 3899 3875"/>
                  <a:gd name="T3" fmla="*/ 3899 h 109"/>
                  <a:gd name="T4" fmla="+- 0 4574 4515"/>
                  <a:gd name="T5" fmla="*/ T4 w 74"/>
                  <a:gd name="T6" fmla="+- 0 3896 3875"/>
                  <a:gd name="T7" fmla="*/ 3896 h 109"/>
                  <a:gd name="T8" fmla="+- 0 4565 4515"/>
                  <a:gd name="T9" fmla="*/ T8 w 74"/>
                  <a:gd name="T10" fmla="+- 0 3892 3875"/>
                  <a:gd name="T11" fmla="*/ 3892 h 109"/>
                  <a:gd name="T12" fmla="+- 0 4579 4515"/>
                  <a:gd name="T13" fmla="*/ T12 w 74"/>
                  <a:gd name="T14" fmla="+- 0 3892 3875"/>
                  <a:gd name="T15" fmla="*/ 3892 h 109"/>
                  <a:gd name="T16" fmla="+- 0 4579 4515"/>
                  <a:gd name="T17" fmla="*/ T16 w 74"/>
                  <a:gd name="T18" fmla="+- 0 3899 3875"/>
                  <a:gd name="T19" fmla="*/ 3899 h 109"/>
                </a:gdLst>
                <a:ahLst/>
                <a:cxnLst>
                  <a:cxn ang="0">
                    <a:pos x="T1" y="T3"/>
                  </a:cxn>
                  <a:cxn ang="0">
                    <a:pos x="T5" y="T7"/>
                  </a:cxn>
                  <a:cxn ang="0">
                    <a:pos x="T9" y="T11"/>
                  </a:cxn>
                  <a:cxn ang="0">
                    <a:pos x="T13" y="T15"/>
                  </a:cxn>
                  <a:cxn ang="0">
                    <a:pos x="T17" y="T19"/>
                  </a:cxn>
                </a:cxnLst>
                <a:rect l="0" t="0" r="r" b="b"/>
                <a:pathLst>
                  <a:path w="74" h="109">
                    <a:moveTo>
                      <a:pt x="64" y="24"/>
                    </a:moveTo>
                    <a:lnTo>
                      <a:pt x="59" y="21"/>
                    </a:lnTo>
                    <a:lnTo>
                      <a:pt x="50" y="17"/>
                    </a:lnTo>
                    <a:lnTo>
                      <a:pt x="64" y="17"/>
                    </a:lnTo>
                    <a:lnTo>
                      <a:pt x="64" y="2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9" name="Freeform 540"/>
              <p:cNvSpPr>
                <a:spLocks/>
              </p:cNvSpPr>
              <p:nvPr/>
            </p:nvSpPr>
            <p:spPr bwMode="auto">
              <a:xfrm>
                <a:off x="4515" y="3875"/>
                <a:ext cx="74" cy="109"/>
              </a:xfrm>
              <a:custGeom>
                <a:avLst/>
                <a:gdLst>
                  <a:gd name="T0" fmla="+- 0 4538 4515"/>
                  <a:gd name="T1" fmla="*/ T0 w 74"/>
                  <a:gd name="T2" fmla="+- 0 3983 3875"/>
                  <a:gd name="T3" fmla="*/ 3983 h 109"/>
                  <a:gd name="T4" fmla="+- 0 4520 4515"/>
                  <a:gd name="T5" fmla="*/ T4 w 74"/>
                  <a:gd name="T6" fmla="+- 0 3981 3875"/>
                  <a:gd name="T7" fmla="*/ 3981 h 109"/>
                  <a:gd name="T8" fmla="+- 0 4517 4515"/>
                  <a:gd name="T9" fmla="*/ T8 w 74"/>
                  <a:gd name="T10" fmla="+- 0 3958 3875"/>
                  <a:gd name="T11" fmla="*/ 3958 h 109"/>
                  <a:gd name="T12" fmla="+- 0 4523 4515"/>
                  <a:gd name="T13" fmla="*/ T12 w 74"/>
                  <a:gd name="T14" fmla="+- 0 3962 3875"/>
                  <a:gd name="T15" fmla="*/ 3962 h 109"/>
                  <a:gd name="T16" fmla="+- 0 4535 4515"/>
                  <a:gd name="T17" fmla="*/ T16 w 74"/>
                  <a:gd name="T18" fmla="+- 0 3966 3875"/>
                  <a:gd name="T19" fmla="*/ 3966 h 109"/>
                  <a:gd name="T20" fmla="+- 0 4584 4515"/>
                  <a:gd name="T21" fmla="*/ T20 w 74"/>
                  <a:gd name="T22" fmla="+- 0 3966 3875"/>
                  <a:gd name="T23" fmla="*/ 3966 h 109"/>
                  <a:gd name="T24" fmla="+- 0 4583 4515"/>
                  <a:gd name="T25" fmla="*/ T24 w 74"/>
                  <a:gd name="T26" fmla="+- 0 3969 3875"/>
                  <a:gd name="T27" fmla="*/ 3969 h 109"/>
                  <a:gd name="T28" fmla="+- 0 4567 4515"/>
                  <a:gd name="T29" fmla="*/ T28 w 74"/>
                  <a:gd name="T30" fmla="+- 0 3981 3875"/>
                  <a:gd name="T31" fmla="*/ 3981 h 109"/>
                  <a:gd name="T32" fmla="+- 0 4538 4515"/>
                  <a:gd name="T33" fmla="*/ T32 w 74"/>
                  <a:gd name="T34" fmla="+- 0 3983 3875"/>
                  <a:gd name="T35" fmla="*/ 3983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74" h="109">
                    <a:moveTo>
                      <a:pt x="23" y="108"/>
                    </a:moveTo>
                    <a:lnTo>
                      <a:pt x="5" y="106"/>
                    </a:lnTo>
                    <a:lnTo>
                      <a:pt x="2" y="83"/>
                    </a:lnTo>
                    <a:lnTo>
                      <a:pt x="8" y="87"/>
                    </a:lnTo>
                    <a:lnTo>
                      <a:pt x="20" y="91"/>
                    </a:lnTo>
                    <a:lnTo>
                      <a:pt x="69" y="91"/>
                    </a:lnTo>
                    <a:lnTo>
                      <a:pt x="68" y="94"/>
                    </a:lnTo>
                    <a:lnTo>
                      <a:pt x="52" y="106"/>
                    </a:lnTo>
                    <a:lnTo>
                      <a:pt x="23" y="10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34" name="Group 541"/>
            <p:cNvGrpSpPr>
              <a:grpSpLocks/>
            </p:cNvGrpSpPr>
            <p:nvPr/>
          </p:nvGrpSpPr>
          <p:grpSpPr bwMode="auto">
            <a:xfrm>
              <a:off x="5348" y="3873"/>
              <a:ext cx="107" cy="154"/>
              <a:chOff x="5348" y="3873"/>
              <a:chExt cx="107" cy="154"/>
            </a:xfrm>
          </p:grpSpPr>
          <p:sp>
            <p:nvSpPr>
              <p:cNvPr id="1773" name="Freeform 542"/>
              <p:cNvSpPr>
                <a:spLocks/>
              </p:cNvSpPr>
              <p:nvPr/>
            </p:nvSpPr>
            <p:spPr bwMode="auto">
              <a:xfrm>
                <a:off x="5348" y="3873"/>
                <a:ext cx="107" cy="154"/>
              </a:xfrm>
              <a:custGeom>
                <a:avLst/>
                <a:gdLst>
                  <a:gd name="T0" fmla="+- 0 5446 5348"/>
                  <a:gd name="T1" fmla="*/ T0 w 107"/>
                  <a:gd name="T2" fmla="+- 0 3892 3873"/>
                  <a:gd name="T3" fmla="*/ 3892 h 154"/>
                  <a:gd name="T4" fmla="+- 0 5374 5348"/>
                  <a:gd name="T5" fmla="*/ T4 w 107"/>
                  <a:gd name="T6" fmla="+- 0 3892 3873"/>
                  <a:gd name="T7" fmla="*/ 3892 h 154"/>
                  <a:gd name="T8" fmla="+- 0 5388 5348"/>
                  <a:gd name="T9" fmla="*/ T8 w 107"/>
                  <a:gd name="T10" fmla="+- 0 3879 3873"/>
                  <a:gd name="T11" fmla="*/ 3879 h 154"/>
                  <a:gd name="T12" fmla="+- 0 5409 5348"/>
                  <a:gd name="T13" fmla="*/ T12 w 107"/>
                  <a:gd name="T14" fmla="+- 0 3873 3873"/>
                  <a:gd name="T15" fmla="*/ 3873 h 154"/>
                  <a:gd name="T16" fmla="+- 0 5429 5348"/>
                  <a:gd name="T17" fmla="*/ T16 w 107"/>
                  <a:gd name="T18" fmla="+- 0 3878 3873"/>
                  <a:gd name="T19" fmla="*/ 3878 h 154"/>
                  <a:gd name="T20" fmla="+- 0 5445 5348"/>
                  <a:gd name="T21" fmla="*/ T20 w 107"/>
                  <a:gd name="T22" fmla="+- 0 3891 3873"/>
                  <a:gd name="T23" fmla="*/ 3891 h 154"/>
                  <a:gd name="T24" fmla="+- 0 5446 5348"/>
                  <a:gd name="T25" fmla="*/ T24 w 107"/>
                  <a:gd name="T26" fmla="+- 0 3892 3873"/>
                  <a:gd name="T27" fmla="*/ 3892 h 154"/>
                </a:gdLst>
                <a:ahLst/>
                <a:cxnLst>
                  <a:cxn ang="0">
                    <a:pos x="T1" y="T3"/>
                  </a:cxn>
                  <a:cxn ang="0">
                    <a:pos x="T5" y="T7"/>
                  </a:cxn>
                  <a:cxn ang="0">
                    <a:pos x="T9" y="T11"/>
                  </a:cxn>
                  <a:cxn ang="0">
                    <a:pos x="T13" y="T15"/>
                  </a:cxn>
                  <a:cxn ang="0">
                    <a:pos x="T17" y="T19"/>
                  </a:cxn>
                  <a:cxn ang="0">
                    <a:pos x="T21" y="T23"/>
                  </a:cxn>
                  <a:cxn ang="0">
                    <a:pos x="T25" y="T27"/>
                  </a:cxn>
                </a:cxnLst>
                <a:rect l="0" t="0" r="r" b="b"/>
                <a:pathLst>
                  <a:path w="107" h="154">
                    <a:moveTo>
                      <a:pt x="98" y="19"/>
                    </a:moveTo>
                    <a:lnTo>
                      <a:pt x="26" y="19"/>
                    </a:lnTo>
                    <a:lnTo>
                      <a:pt x="40" y="6"/>
                    </a:lnTo>
                    <a:lnTo>
                      <a:pt x="61" y="0"/>
                    </a:lnTo>
                    <a:lnTo>
                      <a:pt x="81" y="5"/>
                    </a:lnTo>
                    <a:lnTo>
                      <a:pt x="97" y="18"/>
                    </a:lnTo>
                    <a:lnTo>
                      <a:pt x="98" y="1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4" name="Freeform 543"/>
              <p:cNvSpPr>
                <a:spLocks/>
              </p:cNvSpPr>
              <p:nvPr/>
            </p:nvSpPr>
            <p:spPr bwMode="auto">
              <a:xfrm>
                <a:off x="5348" y="3873"/>
                <a:ext cx="107" cy="154"/>
              </a:xfrm>
              <a:custGeom>
                <a:avLst/>
                <a:gdLst>
                  <a:gd name="T0" fmla="+- 0 5376 5348"/>
                  <a:gd name="T1" fmla="*/ T0 w 107"/>
                  <a:gd name="T2" fmla="+- 0 4027 3873"/>
                  <a:gd name="T3" fmla="*/ 4027 h 154"/>
                  <a:gd name="T4" fmla="+- 0 5349 5348"/>
                  <a:gd name="T5" fmla="*/ T4 w 107"/>
                  <a:gd name="T6" fmla="+- 0 4027 3873"/>
                  <a:gd name="T7" fmla="*/ 4027 h 154"/>
                  <a:gd name="T8" fmla="+- 0 5349 5348"/>
                  <a:gd name="T9" fmla="*/ T8 w 107"/>
                  <a:gd name="T10" fmla="+- 0 3896 3873"/>
                  <a:gd name="T11" fmla="*/ 3896 h 154"/>
                  <a:gd name="T12" fmla="+- 0 5348 5348"/>
                  <a:gd name="T13" fmla="*/ T12 w 107"/>
                  <a:gd name="T14" fmla="+- 0 3876 3873"/>
                  <a:gd name="T15" fmla="*/ 3876 h 154"/>
                  <a:gd name="T16" fmla="+- 0 5372 5348"/>
                  <a:gd name="T17" fmla="*/ T16 w 107"/>
                  <a:gd name="T18" fmla="+- 0 3876 3873"/>
                  <a:gd name="T19" fmla="*/ 3876 h 154"/>
                  <a:gd name="T20" fmla="+- 0 5373 5348"/>
                  <a:gd name="T21" fmla="*/ T20 w 107"/>
                  <a:gd name="T22" fmla="+- 0 3892 3873"/>
                  <a:gd name="T23" fmla="*/ 3892 h 154"/>
                  <a:gd name="T24" fmla="+- 0 5446 5348"/>
                  <a:gd name="T25" fmla="*/ T24 w 107"/>
                  <a:gd name="T26" fmla="+- 0 3892 3873"/>
                  <a:gd name="T27" fmla="*/ 3892 h 154"/>
                  <a:gd name="T28" fmla="+- 0 5448 5348"/>
                  <a:gd name="T29" fmla="*/ T28 w 107"/>
                  <a:gd name="T30" fmla="+- 0 3896 3873"/>
                  <a:gd name="T31" fmla="*/ 3896 h 154"/>
                  <a:gd name="T32" fmla="+- 0 5411 5348"/>
                  <a:gd name="T33" fmla="*/ T32 w 107"/>
                  <a:gd name="T34" fmla="+- 0 3896 3873"/>
                  <a:gd name="T35" fmla="*/ 3896 h 154"/>
                  <a:gd name="T36" fmla="+- 0 5387 5348"/>
                  <a:gd name="T37" fmla="*/ T36 w 107"/>
                  <a:gd name="T38" fmla="+- 0 3900 3873"/>
                  <a:gd name="T39" fmla="*/ 3900 h 154"/>
                  <a:gd name="T40" fmla="+- 0 5377 5348"/>
                  <a:gd name="T41" fmla="*/ T40 w 107"/>
                  <a:gd name="T42" fmla="+- 0 3914 3873"/>
                  <a:gd name="T43" fmla="*/ 3914 h 154"/>
                  <a:gd name="T44" fmla="+- 0 5376 5348"/>
                  <a:gd name="T45" fmla="*/ T44 w 107"/>
                  <a:gd name="T46" fmla="+- 0 3919 3873"/>
                  <a:gd name="T47" fmla="*/ 3919 h 154"/>
                  <a:gd name="T48" fmla="+- 0 5376 5348"/>
                  <a:gd name="T49" fmla="*/ T48 w 107"/>
                  <a:gd name="T50" fmla="+- 0 3941 3873"/>
                  <a:gd name="T51" fmla="*/ 3941 h 154"/>
                  <a:gd name="T52" fmla="+- 0 5376 5348"/>
                  <a:gd name="T53" fmla="*/ T52 w 107"/>
                  <a:gd name="T54" fmla="+- 0 3943 3873"/>
                  <a:gd name="T55" fmla="*/ 3943 h 154"/>
                  <a:gd name="T56" fmla="+- 0 5377 5348"/>
                  <a:gd name="T57" fmla="*/ T56 w 107"/>
                  <a:gd name="T58" fmla="+- 0 3946 3873"/>
                  <a:gd name="T59" fmla="*/ 3946 h 154"/>
                  <a:gd name="T60" fmla="+- 0 5380 5348"/>
                  <a:gd name="T61" fmla="*/ T60 w 107"/>
                  <a:gd name="T62" fmla="+- 0 3957 3873"/>
                  <a:gd name="T63" fmla="*/ 3957 h 154"/>
                  <a:gd name="T64" fmla="+- 0 5389 5348"/>
                  <a:gd name="T65" fmla="*/ T64 w 107"/>
                  <a:gd name="T66" fmla="+- 0 3965 3873"/>
                  <a:gd name="T67" fmla="*/ 3965 h 154"/>
                  <a:gd name="T68" fmla="+- 0 5444 5348"/>
                  <a:gd name="T69" fmla="*/ T68 w 107"/>
                  <a:gd name="T70" fmla="+- 0 3965 3873"/>
                  <a:gd name="T71" fmla="*/ 3965 h 154"/>
                  <a:gd name="T72" fmla="+- 0 5444 5348"/>
                  <a:gd name="T73" fmla="*/ T72 w 107"/>
                  <a:gd name="T74" fmla="+- 0 3965 3873"/>
                  <a:gd name="T75" fmla="*/ 3965 h 154"/>
                  <a:gd name="T76" fmla="+- 0 5438 5348"/>
                  <a:gd name="T77" fmla="*/ T76 w 107"/>
                  <a:gd name="T78" fmla="+- 0 3971 3873"/>
                  <a:gd name="T79" fmla="*/ 3971 h 154"/>
                  <a:gd name="T80" fmla="+- 0 5376 5348"/>
                  <a:gd name="T81" fmla="*/ T80 w 107"/>
                  <a:gd name="T82" fmla="+- 0 3971 3873"/>
                  <a:gd name="T83" fmla="*/ 3971 h 154"/>
                  <a:gd name="T84" fmla="+- 0 5376 5348"/>
                  <a:gd name="T85" fmla="*/ T84 w 107"/>
                  <a:gd name="T86" fmla="+- 0 4027 3873"/>
                  <a:gd name="T87" fmla="*/ 4027 h 1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07" h="154">
                    <a:moveTo>
                      <a:pt x="28" y="154"/>
                    </a:moveTo>
                    <a:lnTo>
                      <a:pt x="1" y="154"/>
                    </a:lnTo>
                    <a:lnTo>
                      <a:pt x="1" y="23"/>
                    </a:lnTo>
                    <a:lnTo>
                      <a:pt x="0" y="3"/>
                    </a:lnTo>
                    <a:lnTo>
                      <a:pt x="24" y="3"/>
                    </a:lnTo>
                    <a:lnTo>
                      <a:pt x="25" y="19"/>
                    </a:lnTo>
                    <a:lnTo>
                      <a:pt x="98" y="19"/>
                    </a:lnTo>
                    <a:lnTo>
                      <a:pt x="100" y="23"/>
                    </a:lnTo>
                    <a:lnTo>
                      <a:pt x="63" y="23"/>
                    </a:lnTo>
                    <a:lnTo>
                      <a:pt x="39" y="27"/>
                    </a:lnTo>
                    <a:lnTo>
                      <a:pt x="29" y="41"/>
                    </a:lnTo>
                    <a:lnTo>
                      <a:pt x="28" y="46"/>
                    </a:lnTo>
                    <a:lnTo>
                      <a:pt x="28" y="68"/>
                    </a:lnTo>
                    <a:lnTo>
                      <a:pt x="28" y="70"/>
                    </a:lnTo>
                    <a:lnTo>
                      <a:pt x="29" y="73"/>
                    </a:lnTo>
                    <a:lnTo>
                      <a:pt x="32" y="84"/>
                    </a:lnTo>
                    <a:lnTo>
                      <a:pt x="41" y="92"/>
                    </a:lnTo>
                    <a:lnTo>
                      <a:pt x="96" y="92"/>
                    </a:lnTo>
                    <a:lnTo>
                      <a:pt x="90" y="98"/>
                    </a:lnTo>
                    <a:lnTo>
                      <a:pt x="28" y="98"/>
                    </a:lnTo>
                    <a:lnTo>
                      <a:pt x="28" y="15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5" name="Freeform 544"/>
              <p:cNvSpPr>
                <a:spLocks/>
              </p:cNvSpPr>
              <p:nvPr/>
            </p:nvSpPr>
            <p:spPr bwMode="auto">
              <a:xfrm>
                <a:off x="5348" y="3873"/>
                <a:ext cx="107" cy="154"/>
              </a:xfrm>
              <a:custGeom>
                <a:avLst/>
                <a:gdLst>
                  <a:gd name="T0" fmla="+- 0 5444 5348"/>
                  <a:gd name="T1" fmla="*/ T0 w 107"/>
                  <a:gd name="T2" fmla="+- 0 3965 3873"/>
                  <a:gd name="T3" fmla="*/ 3965 h 154"/>
                  <a:gd name="T4" fmla="+- 0 5401 5348"/>
                  <a:gd name="T5" fmla="*/ T4 w 107"/>
                  <a:gd name="T6" fmla="+- 0 3965 3873"/>
                  <a:gd name="T7" fmla="*/ 3965 h 154"/>
                  <a:gd name="T8" fmla="+- 0 5420 5348"/>
                  <a:gd name="T9" fmla="*/ T8 w 107"/>
                  <a:gd name="T10" fmla="+- 0 3957 3873"/>
                  <a:gd name="T11" fmla="*/ 3957 h 154"/>
                  <a:gd name="T12" fmla="+- 0 5428 5348"/>
                  <a:gd name="T13" fmla="*/ T12 w 107"/>
                  <a:gd name="T14" fmla="+- 0 3936 3873"/>
                  <a:gd name="T15" fmla="*/ 3936 h 154"/>
                  <a:gd name="T16" fmla="+- 0 5424 5348"/>
                  <a:gd name="T17" fmla="*/ T16 w 107"/>
                  <a:gd name="T18" fmla="+- 0 3910 3873"/>
                  <a:gd name="T19" fmla="*/ 3910 h 154"/>
                  <a:gd name="T20" fmla="+- 0 5411 5348"/>
                  <a:gd name="T21" fmla="*/ T20 w 107"/>
                  <a:gd name="T22" fmla="+- 0 3896 3873"/>
                  <a:gd name="T23" fmla="*/ 3896 h 154"/>
                  <a:gd name="T24" fmla="+- 0 5448 5348"/>
                  <a:gd name="T25" fmla="*/ T24 w 107"/>
                  <a:gd name="T26" fmla="+- 0 3896 3873"/>
                  <a:gd name="T27" fmla="*/ 3896 h 154"/>
                  <a:gd name="T28" fmla="+- 0 5454 5348"/>
                  <a:gd name="T29" fmla="*/ T28 w 107"/>
                  <a:gd name="T30" fmla="+- 0 3911 3873"/>
                  <a:gd name="T31" fmla="*/ 3911 h 154"/>
                  <a:gd name="T32" fmla="+- 0 5454 5348"/>
                  <a:gd name="T33" fmla="*/ T32 w 107"/>
                  <a:gd name="T34" fmla="+- 0 3914 3873"/>
                  <a:gd name="T35" fmla="*/ 3914 h 154"/>
                  <a:gd name="T36" fmla="+- 0 5452 5348"/>
                  <a:gd name="T37" fmla="*/ T36 w 107"/>
                  <a:gd name="T38" fmla="+- 0 3943 3873"/>
                  <a:gd name="T39" fmla="*/ 3943 h 154"/>
                  <a:gd name="T40" fmla="+- 0 5444 5348"/>
                  <a:gd name="T41" fmla="*/ T40 w 107"/>
                  <a:gd name="T42" fmla="+- 0 3965 3873"/>
                  <a:gd name="T43" fmla="*/ 3965 h 1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07" h="154">
                    <a:moveTo>
                      <a:pt x="96" y="92"/>
                    </a:moveTo>
                    <a:lnTo>
                      <a:pt x="53" y="92"/>
                    </a:lnTo>
                    <a:lnTo>
                      <a:pt x="72" y="84"/>
                    </a:lnTo>
                    <a:lnTo>
                      <a:pt x="80" y="63"/>
                    </a:lnTo>
                    <a:lnTo>
                      <a:pt x="76" y="37"/>
                    </a:lnTo>
                    <a:lnTo>
                      <a:pt x="63" y="23"/>
                    </a:lnTo>
                    <a:lnTo>
                      <a:pt x="100" y="23"/>
                    </a:lnTo>
                    <a:lnTo>
                      <a:pt x="106" y="38"/>
                    </a:lnTo>
                    <a:lnTo>
                      <a:pt x="106" y="41"/>
                    </a:lnTo>
                    <a:lnTo>
                      <a:pt x="104" y="70"/>
                    </a:lnTo>
                    <a:lnTo>
                      <a:pt x="96" y="9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6" name="Freeform 545"/>
              <p:cNvSpPr>
                <a:spLocks/>
              </p:cNvSpPr>
              <p:nvPr/>
            </p:nvSpPr>
            <p:spPr bwMode="auto">
              <a:xfrm>
                <a:off x="5348" y="3873"/>
                <a:ext cx="107" cy="154"/>
              </a:xfrm>
              <a:custGeom>
                <a:avLst/>
                <a:gdLst>
                  <a:gd name="T0" fmla="+- 0 5415 5348"/>
                  <a:gd name="T1" fmla="*/ T0 w 107"/>
                  <a:gd name="T2" fmla="+- 0 3985 3873"/>
                  <a:gd name="T3" fmla="*/ 3985 h 154"/>
                  <a:gd name="T4" fmla="+- 0 5390 5348"/>
                  <a:gd name="T5" fmla="*/ T4 w 107"/>
                  <a:gd name="T6" fmla="+- 0 3982 3873"/>
                  <a:gd name="T7" fmla="*/ 3982 h 154"/>
                  <a:gd name="T8" fmla="+- 0 5377 5348"/>
                  <a:gd name="T9" fmla="*/ T8 w 107"/>
                  <a:gd name="T10" fmla="+- 0 3972 3873"/>
                  <a:gd name="T11" fmla="*/ 3972 h 154"/>
                  <a:gd name="T12" fmla="+- 0 5376 5348"/>
                  <a:gd name="T13" fmla="*/ T12 w 107"/>
                  <a:gd name="T14" fmla="+- 0 3971 3873"/>
                  <a:gd name="T15" fmla="*/ 3971 h 154"/>
                  <a:gd name="T16" fmla="+- 0 5438 5348"/>
                  <a:gd name="T17" fmla="*/ T16 w 107"/>
                  <a:gd name="T18" fmla="+- 0 3971 3873"/>
                  <a:gd name="T19" fmla="*/ 3971 h 154"/>
                  <a:gd name="T20" fmla="+- 0 5431 5348"/>
                  <a:gd name="T21" fmla="*/ T20 w 107"/>
                  <a:gd name="T22" fmla="+- 0 3979 3873"/>
                  <a:gd name="T23" fmla="*/ 3979 h 154"/>
                  <a:gd name="T24" fmla="+- 0 5415 5348"/>
                  <a:gd name="T25" fmla="*/ T24 w 107"/>
                  <a:gd name="T26" fmla="+- 0 3985 3873"/>
                  <a:gd name="T27" fmla="*/ 3985 h 154"/>
                </a:gdLst>
                <a:ahLst/>
                <a:cxnLst>
                  <a:cxn ang="0">
                    <a:pos x="T1" y="T3"/>
                  </a:cxn>
                  <a:cxn ang="0">
                    <a:pos x="T5" y="T7"/>
                  </a:cxn>
                  <a:cxn ang="0">
                    <a:pos x="T9" y="T11"/>
                  </a:cxn>
                  <a:cxn ang="0">
                    <a:pos x="T13" y="T15"/>
                  </a:cxn>
                  <a:cxn ang="0">
                    <a:pos x="T17" y="T19"/>
                  </a:cxn>
                  <a:cxn ang="0">
                    <a:pos x="T21" y="T23"/>
                  </a:cxn>
                  <a:cxn ang="0">
                    <a:pos x="T25" y="T27"/>
                  </a:cxn>
                </a:cxnLst>
                <a:rect l="0" t="0" r="r" b="b"/>
                <a:pathLst>
                  <a:path w="107" h="154">
                    <a:moveTo>
                      <a:pt x="67" y="112"/>
                    </a:moveTo>
                    <a:lnTo>
                      <a:pt x="42" y="109"/>
                    </a:lnTo>
                    <a:lnTo>
                      <a:pt x="29" y="99"/>
                    </a:lnTo>
                    <a:lnTo>
                      <a:pt x="28" y="98"/>
                    </a:lnTo>
                    <a:lnTo>
                      <a:pt x="90" y="98"/>
                    </a:lnTo>
                    <a:lnTo>
                      <a:pt x="83" y="106"/>
                    </a:lnTo>
                    <a:lnTo>
                      <a:pt x="67" y="1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35" name="Group 546"/>
            <p:cNvGrpSpPr>
              <a:grpSpLocks/>
            </p:cNvGrpSpPr>
            <p:nvPr/>
          </p:nvGrpSpPr>
          <p:grpSpPr bwMode="auto">
            <a:xfrm>
              <a:off x="5474" y="3874"/>
              <a:ext cx="109" cy="108"/>
              <a:chOff x="5474" y="3874"/>
              <a:chExt cx="109" cy="108"/>
            </a:xfrm>
          </p:grpSpPr>
          <p:sp>
            <p:nvSpPr>
              <p:cNvPr id="1771" name="Freeform 547"/>
              <p:cNvSpPr>
                <a:spLocks/>
              </p:cNvSpPr>
              <p:nvPr/>
            </p:nvSpPr>
            <p:spPr bwMode="auto">
              <a:xfrm>
                <a:off x="5474" y="3874"/>
                <a:ext cx="109" cy="108"/>
              </a:xfrm>
              <a:custGeom>
                <a:avLst/>
                <a:gdLst>
                  <a:gd name="T0" fmla="+- 0 5546 5474"/>
                  <a:gd name="T1" fmla="*/ T0 w 109"/>
                  <a:gd name="T2" fmla="+- 0 3982 3874"/>
                  <a:gd name="T3" fmla="*/ 3982 h 108"/>
                  <a:gd name="T4" fmla="+- 0 5518 5474"/>
                  <a:gd name="T5" fmla="*/ T4 w 109"/>
                  <a:gd name="T6" fmla="+- 0 3981 3874"/>
                  <a:gd name="T7" fmla="*/ 3981 h 108"/>
                  <a:gd name="T8" fmla="+- 0 5496 5474"/>
                  <a:gd name="T9" fmla="*/ T8 w 109"/>
                  <a:gd name="T10" fmla="+- 0 3974 3874"/>
                  <a:gd name="T11" fmla="*/ 3974 h 108"/>
                  <a:gd name="T12" fmla="+- 0 5482 5474"/>
                  <a:gd name="T13" fmla="*/ T12 w 109"/>
                  <a:gd name="T14" fmla="+- 0 3962 3874"/>
                  <a:gd name="T15" fmla="*/ 3962 h 108"/>
                  <a:gd name="T16" fmla="+- 0 5474 5474"/>
                  <a:gd name="T17" fmla="*/ T16 w 109"/>
                  <a:gd name="T18" fmla="+- 0 3946 3874"/>
                  <a:gd name="T19" fmla="*/ 3946 h 108"/>
                  <a:gd name="T20" fmla="+- 0 5476 5474"/>
                  <a:gd name="T21" fmla="*/ T20 w 109"/>
                  <a:gd name="T22" fmla="+- 0 3917 3874"/>
                  <a:gd name="T23" fmla="*/ 3917 h 108"/>
                  <a:gd name="T24" fmla="+- 0 5484 5474"/>
                  <a:gd name="T25" fmla="*/ T24 w 109"/>
                  <a:gd name="T26" fmla="+- 0 3895 3874"/>
                  <a:gd name="T27" fmla="*/ 3895 h 108"/>
                  <a:gd name="T28" fmla="+- 0 5498 5474"/>
                  <a:gd name="T29" fmla="*/ T28 w 109"/>
                  <a:gd name="T30" fmla="+- 0 3882 3874"/>
                  <a:gd name="T31" fmla="*/ 3882 h 108"/>
                  <a:gd name="T32" fmla="+- 0 5515 5474"/>
                  <a:gd name="T33" fmla="*/ T32 w 109"/>
                  <a:gd name="T34" fmla="+- 0 3874 3874"/>
                  <a:gd name="T35" fmla="*/ 3874 h 108"/>
                  <a:gd name="T36" fmla="+- 0 5542 5474"/>
                  <a:gd name="T37" fmla="*/ T36 w 109"/>
                  <a:gd name="T38" fmla="+- 0 3877 3874"/>
                  <a:gd name="T39" fmla="*/ 3877 h 108"/>
                  <a:gd name="T40" fmla="+- 0 5563 5474"/>
                  <a:gd name="T41" fmla="*/ T40 w 109"/>
                  <a:gd name="T42" fmla="+- 0 3886 3874"/>
                  <a:gd name="T43" fmla="*/ 3886 h 108"/>
                  <a:gd name="T44" fmla="+- 0 5572 5474"/>
                  <a:gd name="T45" fmla="*/ T44 w 109"/>
                  <a:gd name="T46" fmla="+- 0 3897 3874"/>
                  <a:gd name="T47" fmla="*/ 3897 h 108"/>
                  <a:gd name="T48" fmla="+- 0 5540 5474"/>
                  <a:gd name="T49" fmla="*/ T48 w 109"/>
                  <a:gd name="T50" fmla="+- 0 3897 3874"/>
                  <a:gd name="T51" fmla="*/ 3897 h 108"/>
                  <a:gd name="T52" fmla="+- 0 5515 5474"/>
                  <a:gd name="T53" fmla="*/ T52 w 109"/>
                  <a:gd name="T54" fmla="+- 0 3900 3874"/>
                  <a:gd name="T55" fmla="*/ 3900 h 108"/>
                  <a:gd name="T56" fmla="+- 0 5503 5474"/>
                  <a:gd name="T57" fmla="*/ T56 w 109"/>
                  <a:gd name="T58" fmla="+- 0 3914 3874"/>
                  <a:gd name="T59" fmla="*/ 3914 h 108"/>
                  <a:gd name="T60" fmla="+- 0 5500 5474"/>
                  <a:gd name="T61" fmla="*/ T60 w 109"/>
                  <a:gd name="T62" fmla="+- 0 3930 3874"/>
                  <a:gd name="T63" fmla="*/ 3930 h 108"/>
                  <a:gd name="T64" fmla="+- 0 5506 5474"/>
                  <a:gd name="T65" fmla="*/ T64 w 109"/>
                  <a:gd name="T66" fmla="+- 0 3953 3874"/>
                  <a:gd name="T67" fmla="*/ 3953 h 108"/>
                  <a:gd name="T68" fmla="+- 0 5522 5474"/>
                  <a:gd name="T69" fmla="*/ T68 w 109"/>
                  <a:gd name="T70" fmla="+- 0 3965 3874"/>
                  <a:gd name="T71" fmla="*/ 3965 h 108"/>
                  <a:gd name="T72" fmla="+- 0 5569 5474"/>
                  <a:gd name="T73" fmla="*/ T72 w 109"/>
                  <a:gd name="T74" fmla="+- 0 3965 3874"/>
                  <a:gd name="T75" fmla="*/ 3965 h 108"/>
                  <a:gd name="T76" fmla="+- 0 5564 5474"/>
                  <a:gd name="T77" fmla="*/ T76 w 109"/>
                  <a:gd name="T78" fmla="+- 0 3972 3874"/>
                  <a:gd name="T79" fmla="*/ 3972 h 108"/>
                  <a:gd name="T80" fmla="+- 0 5546 5474"/>
                  <a:gd name="T81" fmla="*/ T80 w 109"/>
                  <a:gd name="T82" fmla="+- 0 3982 3874"/>
                  <a:gd name="T83" fmla="*/ 3982 h 1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9" h="108">
                    <a:moveTo>
                      <a:pt x="72" y="108"/>
                    </a:moveTo>
                    <a:lnTo>
                      <a:pt x="44" y="107"/>
                    </a:lnTo>
                    <a:lnTo>
                      <a:pt x="22" y="100"/>
                    </a:lnTo>
                    <a:lnTo>
                      <a:pt x="8" y="88"/>
                    </a:lnTo>
                    <a:lnTo>
                      <a:pt x="0" y="72"/>
                    </a:lnTo>
                    <a:lnTo>
                      <a:pt x="2" y="43"/>
                    </a:lnTo>
                    <a:lnTo>
                      <a:pt x="10" y="21"/>
                    </a:lnTo>
                    <a:lnTo>
                      <a:pt x="24" y="8"/>
                    </a:lnTo>
                    <a:lnTo>
                      <a:pt x="41" y="0"/>
                    </a:lnTo>
                    <a:lnTo>
                      <a:pt x="68" y="3"/>
                    </a:lnTo>
                    <a:lnTo>
                      <a:pt x="89" y="12"/>
                    </a:lnTo>
                    <a:lnTo>
                      <a:pt x="98" y="23"/>
                    </a:lnTo>
                    <a:lnTo>
                      <a:pt x="66" y="23"/>
                    </a:lnTo>
                    <a:lnTo>
                      <a:pt x="41" y="26"/>
                    </a:lnTo>
                    <a:lnTo>
                      <a:pt x="29" y="40"/>
                    </a:lnTo>
                    <a:lnTo>
                      <a:pt x="26" y="56"/>
                    </a:lnTo>
                    <a:lnTo>
                      <a:pt x="32" y="79"/>
                    </a:lnTo>
                    <a:lnTo>
                      <a:pt x="48" y="91"/>
                    </a:lnTo>
                    <a:lnTo>
                      <a:pt x="95" y="91"/>
                    </a:lnTo>
                    <a:lnTo>
                      <a:pt x="90" y="98"/>
                    </a:lnTo>
                    <a:lnTo>
                      <a:pt x="72" y="10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2" name="Freeform 548"/>
              <p:cNvSpPr>
                <a:spLocks/>
              </p:cNvSpPr>
              <p:nvPr/>
            </p:nvSpPr>
            <p:spPr bwMode="auto">
              <a:xfrm>
                <a:off x="5474" y="3874"/>
                <a:ext cx="109" cy="108"/>
              </a:xfrm>
              <a:custGeom>
                <a:avLst/>
                <a:gdLst>
                  <a:gd name="T0" fmla="+- 0 5569 5474"/>
                  <a:gd name="T1" fmla="*/ T0 w 109"/>
                  <a:gd name="T2" fmla="+- 0 3965 3874"/>
                  <a:gd name="T3" fmla="*/ 3965 h 108"/>
                  <a:gd name="T4" fmla="+- 0 5522 5474"/>
                  <a:gd name="T5" fmla="*/ T4 w 109"/>
                  <a:gd name="T6" fmla="+- 0 3965 3874"/>
                  <a:gd name="T7" fmla="*/ 3965 h 108"/>
                  <a:gd name="T8" fmla="+- 0 5542 5474"/>
                  <a:gd name="T9" fmla="*/ T8 w 109"/>
                  <a:gd name="T10" fmla="+- 0 3959 3874"/>
                  <a:gd name="T11" fmla="*/ 3959 h 108"/>
                  <a:gd name="T12" fmla="+- 0 5552 5474"/>
                  <a:gd name="T13" fmla="*/ T12 w 109"/>
                  <a:gd name="T14" fmla="+- 0 3941 3874"/>
                  <a:gd name="T15" fmla="*/ 3941 h 108"/>
                  <a:gd name="T16" fmla="+- 0 5550 5474"/>
                  <a:gd name="T17" fmla="*/ T16 w 109"/>
                  <a:gd name="T18" fmla="+- 0 3914 3874"/>
                  <a:gd name="T19" fmla="*/ 3914 h 108"/>
                  <a:gd name="T20" fmla="+- 0 5540 5474"/>
                  <a:gd name="T21" fmla="*/ T20 w 109"/>
                  <a:gd name="T22" fmla="+- 0 3897 3874"/>
                  <a:gd name="T23" fmla="*/ 3897 h 108"/>
                  <a:gd name="T24" fmla="+- 0 5572 5474"/>
                  <a:gd name="T25" fmla="*/ T24 w 109"/>
                  <a:gd name="T26" fmla="+- 0 3897 3874"/>
                  <a:gd name="T27" fmla="*/ 3897 h 108"/>
                  <a:gd name="T28" fmla="+- 0 5575 5474"/>
                  <a:gd name="T29" fmla="*/ T28 w 109"/>
                  <a:gd name="T30" fmla="+- 0 3901 3874"/>
                  <a:gd name="T31" fmla="*/ 3901 h 108"/>
                  <a:gd name="T32" fmla="+- 0 5581 5474"/>
                  <a:gd name="T33" fmla="*/ T32 w 109"/>
                  <a:gd name="T34" fmla="+- 0 3920 3874"/>
                  <a:gd name="T35" fmla="*/ 3920 h 108"/>
                  <a:gd name="T36" fmla="+- 0 5582 5474"/>
                  <a:gd name="T37" fmla="*/ T36 w 109"/>
                  <a:gd name="T38" fmla="+- 0 3928 3874"/>
                  <a:gd name="T39" fmla="*/ 3928 h 108"/>
                  <a:gd name="T40" fmla="+- 0 5577 5474"/>
                  <a:gd name="T41" fmla="*/ T40 w 109"/>
                  <a:gd name="T42" fmla="+- 0 3954 3874"/>
                  <a:gd name="T43" fmla="*/ 3954 h 108"/>
                  <a:gd name="T44" fmla="+- 0 5569 5474"/>
                  <a:gd name="T45" fmla="*/ T44 w 109"/>
                  <a:gd name="T46" fmla="+- 0 3965 3874"/>
                  <a:gd name="T47" fmla="*/ 3965 h 1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09" h="108">
                    <a:moveTo>
                      <a:pt x="95" y="91"/>
                    </a:moveTo>
                    <a:lnTo>
                      <a:pt x="48" y="91"/>
                    </a:lnTo>
                    <a:lnTo>
                      <a:pt x="68" y="85"/>
                    </a:lnTo>
                    <a:lnTo>
                      <a:pt x="78" y="67"/>
                    </a:lnTo>
                    <a:lnTo>
                      <a:pt x="76" y="40"/>
                    </a:lnTo>
                    <a:lnTo>
                      <a:pt x="66" y="23"/>
                    </a:lnTo>
                    <a:lnTo>
                      <a:pt x="98" y="23"/>
                    </a:lnTo>
                    <a:lnTo>
                      <a:pt x="101" y="27"/>
                    </a:lnTo>
                    <a:lnTo>
                      <a:pt x="107" y="46"/>
                    </a:lnTo>
                    <a:lnTo>
                      <a:pt x="108" y="54"/>
                    </a:lnTo>
                    <a:lnTo>
                      <a:pt x="103" y="80"/>
                    </a:lnTo>
                    <a:lnTo>
                      <a:pt x="95" y="9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36" name="Group 549"/>
            <p:cNvGrpSpPr>
              <a:grpSpLocks/>
            </p:cNvGrpSpPr>
            <p:nvPr/>
          </p:nvGrpSpPr>
          <p:grpSpPr bwMode="auto">
            <a:xfrm>
              <a:off x="5594" y="3848"/>
              <a:ext cx="69" cy="138"/>
              <a:chOff x="5594" y="3848"/>
              <a:chExt cx="69" cy="138"/>
            </a:xfrm>
          </p:grpSpPr>
          <p:sp>
            <p:nvSpPr>
              <p:cNvPr id="1767" name="Freeform 550"/>
              <p:cNvSpPr>
                <a:spLocks/>
              </p:cNvSpPr>
              <p:nvPr/>
            </p:nvSpPr>
            <p:spPr bwMode="auto">
              <a:xfrm>
                <a:off x="5594" y="3848"/>
                <a:ext cx="69" cy="138"/>
              </a:xfrm>
              <a:custGeom>
                <a:avLst/>
                <a:gdLst>
                  <a:gd name="T0" fmla="+- 0 5636 5594"/>
                  <a:gd name="T1" fmla="*/ T0 w 69"/>
                  <a:gd name="T2" fmla="+- 0 3876 3848"/>
                  <a:gd name="T3" fmla="*/ 3876 h 138"/>
                  <a:gd name="T4" fmla="+- 0 5609 5594"/>
                  <a:gd name="T5" fmla="*/ T4 w 69"/>
                  <a:gd name="T6" fmla="+- 0 3876 3848"/>
                  <a:gd name="T7" fmla="*/ 3876 h 138"/>
                  <a:gd name="T8" fmla="+- 0 5609 5594"/>
                  <a:gd name="T9" fmla="*/ T8 w 69"/>
                  <a:gd name="T10" fmla="+- 0 3855 3848"/>
                  <a:gd name="T11" fmla="*/ 3855 h 138"/>
                  <a:gd name="T12" fmla="+- 0 5636 5594"/>
                  <a:gd name="T13" fmla="*/ T12 w 69"/>
                  <a:gd name="T14" fmla="+- 0 3848 3848"/>
                  <a:gd name="T15" fmla="*/ 3848 h 138"/>
                  <a:gd name="T16" fmla="+- 0 5636 5594"/>
                  <a:gd name="T17" fmla="*/ T16 w 69"/>
                  <a:gd name="T18" fmla="+- 0 3876 3848"/>
                  <a:gd name="T19" fmla="*/ 3876 h 138"/>
                </a:gdLst>
                <a:ahLst/>
                <a:cxnLst>
                  <a:cxn ang="0">
                    <a:pos x="T1" y="T3"/>
                  </a:cxn>
                  <a:cxn ang="0">
                    <a:pos x="T5" y="T7"/>
                  </a:cxn>
                  <a:cxn ang="0">
                    <a:pos x="T9" y="T11"/>
                  </a:cxn>
                  <a:cxn ang="0">
                    <a:pos x="T13" y="T15"/>
                  </a:cxn>
                  <a:cxn ang="0">
                    <a:pos x="T17" y="T19"/>
                  </a:cxn>
                </a:cxnLst>
                <a:rect l="0" t="0" r="r" b="b"/>
                <a:pathLst>
                  <a:path w="69" h="138">
                    <a:moveTo>
                      <a:pt x="42" y="28"/>
                    </a:moveTo>
                    <a:lnTo>
                      <a:pt x="15" y="28"/>
                    </a:lnTo>
                    <a:lnTo>
                      <a:pt x="15" y="7"/>
                    </a:lnTo>
                    <a:lnTo>
                      <a:pt x="42" y="0"/>
                    </a:lnTo>
                    <a:lnTo>
                      <a:pt x="42" y="2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8" name="Freeform 551"/>
              <p:cNvSpPr>
                <a:spLocks/>
              </p:cNvSpPr>
              <p:nvPr/>
            </p:nvSpPr>
            <p:spPr bwMode="auto">
              <a:xfrm>
                <a:off x="5594" y="3848"/>
                <a:ext cx="69" cy="138"/>
              </a:xfrm>
              <a:custGeom>
                <a:avLst/>
                <a:gdLst>
                  <a:gd name="T0" fmla="+- 0 5662 5594"/>
                  <a:gd name="T1" fmla="*/ T0 w 69"/>
                  <a:gd name="T2" fmla="+- 0 3896 3848"/>
                  <a:gd name="T3" fmla="*/ 3896 h 138"/>
                  <a:gd name="T4" fmla="+- 0 5594 5594"/>
                  <a:gd name="T5" fmla="*/ T4 w 69"/>
                  <a:gd name="T6" fmla="+- 0 3896 3848"/>
                  <a:gd name="T7" fmla="*/ 3896 h 138"/>
                  <a:gd name="T8" fmla="+- 0 5594 5594"/>
                  <a:gd name="T9" fmla="*/ T8 w 69"/>
                  <a:gd name="T10" fmla="+- 0 3876 3848"/>
                  <a:gd name="T11" fmla="*/ 3876 h 138"/>
                  <a:gd name="T12" fmla="+- 0 5662 5594"/>
                  <a:gd name="T13" fmla="*/ T12 w 69"/>
                  <a:gd name="T14" fmla="+- 0 3876 3848"/>
                  <a:gd name="T15" fmla="*/ 3876 h 138"/>
                  <a:gd name="T16" fmla="+- 0 5662 5594"/>
                  <a:gd name="T17" fmla="*/ T16 w 69"/>
                  <a:gd name="T18" fmla="+- 0 3896 3848"/>
                  <a:gd name="T19" fmla="*/ 3896 h 138"/>
                </a:gdLst>
                <a:ahLst/>
                <a:cxnLst>
                  <a:cxn ang="0">
                    <a:pos x="T1" y="T3"/>
                  </a:cxn>
                  <a:cxn ang="0">
                    <a:pos x="T5" y="T7"/>
                  </a:cxn>
                  <a:cxn ang="0">
                    <a:pos x="T9" y="T11"/>
                  </a:cxn>
                  <a:cxn ang="0">
                    <a:pos x="T13" y="T15"/>
                  </a:cxn>
                  <a:cxn ang="0">
                    <a:pos x="T17" y="T19"/>
                  </a:cxn>
                </a:cxnLst>
                <a:rect l="0" t="0" r="r" b="b"/>
                <a:pathLst>
                  <a:path w="69" h="138">
                    <a:moveTo>
                      <a:pt x="68" y="48"/>
                    </a:moveTo>
                    <a:lnTo>
                      <a:pt x="0" y="48"/>
                    </a:lnTo>
                    <a:lnTo>
                      <a:pt x="0" y="28"/>
                    </a:lnTo>
                    <a:lnTo>
                      <a:pt x="68" y="28"/>
                    </a:lnTo>
                    <a:lnTo>
                      <a:pt x="68" y="4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9" name="Freeform 552"/>
              <p:cNvSpPr>
                <a:spLocks/>
              </p:cNvSpPr>
              <p:nvPr/>
            </p:nvSpPr>
            <p:spPr bwMode="auto">
              <a:xfrm>
                <a:off x="5594" y="3848"/>
                <a:ext cx="69" cy="138"/>
              </a:xfrm>
              <a:custGeom>
                <a:avLst/>
                <a:gdLst>
                  <a:gd name="T0" fmla="+- 0 5650 5594"/>
                  <a:gd name="T1" fmla="*/ T0 w 69"/>
                  <a:gd name="T2" fmla="+- 0 3986 3848"/>
                  <a:gd name="T3" fmla="*/ 3986 h 138"/>
                  <a:gd name="T4" fmla="+- 0 5631 5594"/>
                  <a:gd name="T5" fmla="*/ T4 w 69"/>
                  <a:gd name="T6" fmla="+- 0 3986 3848"/>
                  <a:gd name="T7" fmla="*/ 3986 h 138"/>
                  <a:gd name="T8" fmla="+- 0 5623 5594"/>
                  <a:gd name="T9" fmla="*/ T8 w 69"/>
                  <a:gd name="T10" fmla="+- 0 3982 3848"/>
                  <a:gd name="T11" fmla="*/ 3982 h 138"/>
                  <a:gd name="T12" fmla="+- 0 5618 5594"/>
                  <a:gd name="T13" fmla="*/ T12 w 69"/>
                  <a:gd name="T14" fmla="+- 0 3977 3848"/>
                  <a:gd name="T15" fmla="*/ 3977 h 138"/>
                  <a:gd name="T16" fmla="+- 0 5612 5594"/>
                  <a:gd name="T17" fmla="*/ T16 w 69"/>
                  <a:gd name="T18" fmla="+- 0 3971 3848"/>
                  <a:gd name="T19" fmla="*/ 3971 h 138"/>
                  <a:gd name="T20" fmla="+- 0 5609 5594"/>
                  <a:gd name="T21" fmla="*/ T20 w 69"/>
                  <a:gd name="T22" fmla="+- 0 3961 3848"/>
                  <a:gd name="T23" fmla="*/ 3961 h 138"/>
                  <a:gd name="T24" fmla="+- 0 5609 5594"/>
                  <a:gd name="T25" fmla="*/ T24 w 69"/>
                  <a:gd name="T26" fmla="+- 0 3896 3848"/>
                  <a:gd name="T27" fmla="*/ 3896 h 138"/>
                  <a:gd name="T28" fmla="+- 0 5636 5594"/>
                  <a:gd name="T29" fmla="*/ T28 w 69"/>
                  <a:gd name="T30" fmla="+- 0 3896 3848"/>
                  <a:gd name="T31" fmla="*/ 3896 h 138"/>
                  <a:gd name="T32" fmla="+- 0 5636 5594"/>
                  <a:gd name="T33" fmla="*/ T32 w 69"/>
                  <a:gd name="T34" fmla="+- 0 3957 3848"/>
                  <a:gd name="T35" fmla="*/ 3957 h 138"/>
                  <a:gd name="T36" fmla="+- 0 5639 5594"/>
                  <a:gd name="T37" fmla="*/ T36 w 69"/>
                  <a:gd name="T38" fmla="+- 0 3963 3848"/>
                  <a:gd name="T39" fmla="*/ 3963 h 138"/>
                  <a:gd name="T40" fmla="+- 0 5661 5594"/>
                  <a:gd name="T41" fmla="*/ T40 w 69"/>
                  <a:gd name="T42" fmla="+- 0 3963 3848"/>
                  <a:gd name="T43" fmla="*/ 3963 h 138"/>
                  <a:gd name="T44" fmla="+- 0 5661 5594"/>
                  <a:gd name="T45" fmla="*/ T44 w 69"/>
                  <a:gd name="T46" fmla="+- 0 3983 3848"/>
                  <a:gd name="T47" fmla="*/ 3983 h 138"/>
                  <a:gd name="T48" fmla="+- 0 5657 5594"/>
                  <a:gd name="T49" fmla="*/ T48 w 69"/>
                  <a:gd name="T50" fmla="+- 0 3984 3848"/>
                  <a:gd name="T51" fmla="*/ 3984 h 138"/>
                  <a:gd name="T52" fmla="+- 0 5650 5594"/>
                  <a:gd name="T53" fmla="*/ T52 w 69"/>
                  <a:gd name="T54" fmla="+- 0 3986 3848"/>
                  <a:gd name="T55" fmla="*/ 3986 h 1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69" h="138">
                    <a:moveTo>
                      <a:pt x="56" y="138"/>
                    </a:moveTo>
                    <a:lnTo>
                      <a:pt x="37" y="138"/>
                    </a:lnTo>
                    <a:lnTo>
                      <a:pt x="29" y="134"/>
                    </a:lnTo>
                    <a:lnTo>
                      <a:pt x="24" y="129"/>
                    </a:lnTo>
                    <a:lnTo>
                      <a:pt x="18" y="123"/>
                    </a:lnTo>
                    <a:lnTo>
                      <a:pt x="15" y="113"/>
                    </a:lnTo>
                    <a:lnTo>
                      <a:pt x="15" y="48"/>
                    </a:lnTo>
                    <a:lnTo>
                      <a:pt x="42" y="48"/>
                    </a:lnTo>
                    <a:lnTo>
                      <a:pt x="42" y="109"/>
                    </a:lnTo>
                    <a:lnTo>
                      <a:pt x="45" y="115"/>
                    </a:lnTo>
                    <a:lnTo>
                      <a:pt x="67" y="115"/>
                    </a:lnTo>
                    <a:lnTo>
                      <a:pt x="67" y="135"/>
                    </a:lnTo>
                    <a:lnTo>
                      <a:pt x="63" y="136"/>
                    </a:lnTo>
                    <a:lnTo>
                      <a:pt x="56" y="13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0" name="Freeform 553"/>
              <p:cNvSpPr>
                <a:spLocks/>
              </p:cNvSpPr>
              <p:nvPr/>
            </p:nvSpPr>
            <p:spPr bwMode="auto">
              <a:xfrm>
                <a:off x="5594" y="3848"/>
                <a:ext cx="69" cy="138"/>
              </a:xfrm>
              <a:custGeom>
                <a:avLst/>
                <a:gdLst>
                  <a:gd name="T0" fmla="+- 0 5661 5594"/>
                  <a:gd name="T1" fmla="*/ T0 w 69"/>
                  <a:gd name="T2" fmla="+- 0 3963 3848"/>
                  <a:gd name="T3" fmla="*/ 3963 h 138"/>
                  <a:gd name="T4" fmla="+- 0 5655 5594"/>
                  <a:gd name="T5" fmla="*/ T4 w 69"/>
                  <a:gd name="T6" fmla="+- 0 3963 3848"/>
                  <a:gd name="T7" fmla="*/ 3963 h 138"/>
                  <a:gd name="T8" fmla="+- 0 5657 5594"/>
                  <a:gd name="T9" fmla="*/ T8 w 69"/>
                  <a:gd name="T10" fmla="+- 0 3963 3848"/>
                  <a:gd name="T11" fmla="*/ 3963 h 138"/>
                  <a:gd name="T12" fmla="+- 0 5660 5594"/>
                  <a:gd name="T13" fmla="*/ T12 w 69"/>
                  <a:gd name="T14" fmla="+- 0 3962 3848"/>
                  <a:gd name="T15" fmla="*/ 3962 h 138"/>
                  <a:gd name="T16" fmla="+- 0 5661 5594"/>
                  <a:gd name="T17" fmla="*/ T16 w 69"/>
                  <a:gd name="T18" fmla="+- 0 3963 3848"/>
                  <a:gd name="T19" fmla="*/ 3963 h 138"/>
                </a:gdLst>
                <a:ahLst/>
                <a:cxnLst>
                  <a:cxn ang="0">
                    <a:pos x="T1" y="T3"/>
                  </a:cxn>
                  <a:cxn ang="0">
                    <a:pos x="T5" y="T7"/>
                  </a:cxn>
                  <a:cxn ang="0">
                    <a:pos x="T9" y="T11"/>
                  </a:cxn>
                  <a:cxn ang="0">
                    <a:pos x="T13" y="T15"/>
                  </a:cxn>
                  <a:cxn ang="0">
                    <a:pos x="T17" y="T19"/>
                  </a:cxn>
                </a:cxnLst>
                <a:rect l="0" t="0" r="r" b="b"/>
                <a:pathLst>
                  <a:path w="69" h="138">
                    <a:moveTo>
                      <a:pt x="67" y="115"/>
                    </a:moveTo>
                    <a:lnTo>
                      <a:pt x="61" y="115"/>
                    </a:lnTo>
                    <a:lnTo>
                      <a:pt x="63" y="115"/>
                    </a:lnTo>
                    <a:lnTo>
                      <a:pt x="66" y="114"/>
                    </a:lnTo>
                    <a:lnTo>
                      <a:pt x="67" y="11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37" name="Group 554"/>
            <p:cNvGrpSpPr>
              <a:grpSpLocks/>
            </p:cNvGrpSpPr>
            <p:nvPr/>
          </p:nvGrpSpPr>
          <p:grpSpPr bwMode="auto">
            <a:xfrm>
              <a:off x="5676" y="3873"/>
              <a:ext cx="93" cy="113"/>
              <a:chOff x="5676" y="3873"/>
              <a:chExt cx="93" cy="113"/>
            </a:xfrm>
          </p:grpSpPr>
          <p:sp>
            <p:nvSpPr>
              <p:cNvPr id="1763" name="Freeform 555"/>
              <p:cNvSpPr>
                <a:spLocks/>
              </p:cNvSpPr>
              <p:nvPr/>
            </p:nvSpPr>
            <p:spPr bwMode="auto">
              <a:xfrm>
                <a:off x="5676" y="3873"/>
                <a:ext cx="93" cy="113"/>
              </a:xfrm>
              <a:custGeom>
                <a:avLst/>
                <a:gdLst>
                  <a:gd name="T0" fmla="+- 0 5688 5676"/>
                  <a:gd name="T1" fmla="*/ T0 w 93"/>
                  <a:gd name="T2" fmla="+- 0 3900 3873"/>
                  <a:gd name="T3" fmla="*/ 3900 h 113"/>
                  <a:gd name="T4" fmla="+- 0 5683 5676"/>
                  <a:gd name="T5" fmla="*/ T4 w 93"/>
                  <a:gd name="T6" fmla="+- 0 3883 3873"/>
                  <a:gd name="T7" fmla="*/ 3883 h 113"/>
                  <a:gd name="T8" fmla="+- 0 5699 5676"/>
                  <a:gd name="T9" fmla="*/ T8 w 93"/>
                  <a:gd name="T10" fmla="+- 0 3876 3873"/>
                  <a:gd name="T11" fmla="*/ 3876 h 113"/>
                  <a:gd name="T12" fmla="+- 0 5722 5676"/>
                  <a:gd name="T13" fmla="*/ T12 w 93"/>
                  <a:gd name="T14" fmla="+- 0 3873 3873"/>
                  <a:gd name="T15" fmla="*/ 3873 h 113"/>
                  <a:gd name="T16" fmla="+- 0 5748 5676"/>
                  <a:gd name="T17" fmla="*/ T16 w 93"/>
                  <a:gd name="T18" fmla="+- 0 3879 3873"/>
                  <a:gd name="T19" fmla="*/ 3879 h 113"/>
                  <a:gd name="T20" fmla="+- 0 5760 5676"/>
                  <a:gd name="T21" fmla="*/ T20 w 93"/>
                  <a:gd name="T22" fmla="+- 0 3892 3873"/>
                  <a:gd name="T23" fmla="*/ 3892 h 113"/>
                  <a:gd name="T24" fmla="+- 0 5707 5676"/>
                  <a:gd name="T25" fmla="*/ T24 w 93"/>
                  <a:gd name="T26" fmla="+- 0 3892 3873"/>
                  <a:gd name="T27" fmla="*/ 3892 h 113"/>
                  <a:gd name="T28" fmla="+- 0 5695 5676"/>
                  <a:gd name="T29" fmla="*/ T28 w 93"/>
                  <a:gd name="T30" fmla="+- 0 3896 3873"/>
                  <a:gd name="T31" fmla="*/ 3896 h 113"/>
                  <a:gd name="T32" fmla="+- 0 5688 5676"/>
                  <a:gd name="T33" fmla="*/ T32 w 93"/>
                  <a:gd name="T34" fmla="+- 0 3900 3873"/>
                  <a:gd name="T35" fmla="*/ 3900 h 1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 h="113">
                    <a:moveTo>
                      <a:pt x="12" y="27"/>
                    </a:moveTo>
                    <a:lnTo>
                      <a:pt x="7" y="10"/>
                    </a:lnTo>
                    <a:lnTo>
                      <a:pt x="23" y="3"/>
                    </a:lnTo>
                    <a:lnTo>
                      <a:pt x="46" y="0"/>
                    </a:lnTo>
                    <a:lnTo>
                      <a:pt x="72" y="6"/>
                    </a:lnTo>
                    <a:lnTo>
                      <a:pt x="84" y="19"/>
                    </a:lnTo>
                    <a:lnTo>
                      <a:pt x="31" y="19"/>
                    </a:lnTo>
                    <a:lnTo>
                      <a:pt x="19" y="23"/>
                    </a:lnTo>
                    <a:lnTo>
                      <a:pt x="12" y="2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4" name="Freeform 556"/>
              <p:cNvSpPr>
                <a:spLocks/>
              </p:cNvSpPr>
              <p:nvPr/>
            </p:nvSpPr>
            <p:spPr bwMode="auto">
              <a:xfrm>
                <a:off x="5676" y="3873"/>
                <a:ext cx="93" cy="113"/>
              </a:xfrm>
              <a:custGeom>
                <a:avLst/>
                <a:gdLst>
                  <a:gd name="T0" fmla="+- 0 5723 5676"/>
                  <a:gd name="T1" fmla="*/ T0 w 93"/>
                  <a:gd name="T2" fmla="+- 0 3986 3873"/>
                  <a:gd name="T3" fmla="*/ 3986 h 113"/>
                  <a:gd name="T4" fmla="+- 0 5709 5676"/>
                  <a:gd name="T5" fmla="*/ T4 w 93"/>
                  <a:gd name="T6" fmla="+- 0 3986 3873"/>
                  <a:gd name="T7" fmla="*/ 3986 h 113"/>
                  <a:gd name="T8" fmla="+- 0 5687 5676"/>
                  <a:gd name="T9" fmla="*/ T8 w 93"/>
                  <a:gd name="T10" fmla="+- 0 3978 3873"/>
                  <a:gd name="T11" fmla="*/ 3978 h 113"/>
                  <a:gd name="T12" fmla="+- 0 5676 5676"/>
                  <a:gd name="T13" fmla="*/ T12 w 93"/>
                  <a:gd name="T14" fmla="+- 0 3961 3873"/>
                  <a:gd name="T15" fmla="*/ 3961 h 113"/>
                  <a:gd name="T16" fmla="+- 0 5680 5676"/>
                  <a:gd name="T17" fmla="*/ T16 w 93"/>
                  <a:gd name="T18" fmla="+- 0 3939 3873"/>
                  <a:gd name="T19" fmla="*/ 3939 h 113"/>
                  <a:gd name="T20" fmla="+- 0 5692 5676"/>
                  <a:gd name="T21" fmla="*/ T20 w 93"/>
                  <a:gd name="T22" fmla="+- 0 3924 3873"/>
                  <a:gd name="T23" fmla="*/ 3924 h 113"/>
                  <a:gd name="T24" fmla="+- 0 5712 5676"/>
                  <a:gd name="T25" fmla="*/ T24 w 93"/>
                  <a:gd name="T26" fmla="+- 0 3916 3873"/>
                  <a:gd name="T27" fmla="*/ 3916 h 113"/>
                  <a:gd name="T28" fmla="+- 0 5738 5676"/>
                  <a:gd name="T29" fmla="*/ T28 w 93"/>
                  <a:gd name="T30" fmla="+- 0 3913 3873"/>
                  <a:gd name="T31" fmla="*/ 3913 h 113"/>
                  <a:gd name="T32" fmla="+- 0 5739 5676"/>
                  <a:gd name="T33" fmla="*/ T32 w 93"/>
                  <a:gd name="T34" fmla="+- 0 3911 3873"/>
                  <a:gd name="T35" fmla="*/ 3911 h 113"/>
                  <a:gd name="T36" fmla="+- 0 5739 5676"/>
                  <a:gd name="T37" fmla="*/ T36 w 93"/>
                  <a:gd name="T38" fmla="+- 0 3904 3873"/>
                  <a:gd name="T39" fmla="*/ 3904 h 113"/>
                  <a:gd name="T40" fmla="+- 0 5736 5676"/>
                  <a:gd name="T41" fmla="*/ T40 w 93"/>
                  <a:gd name="T42" fmla="+- 0 3892 3873"/>
                  <a:gd name="T43" fmla="*/ 3892 h 113"/>
                  <a:gd name="T44" fmla="+- 0 5760 5676"/>
                  <a:gd name="T45" fmla="*/ T44 w 93"/>
                  <a:gd name="T46" fmla="+- 0 3892 3873"/>
                  <a:gd name="T47" fmla="*/ 3892 h 113"/>
                  <a:gd name="T48" fmla="+- 0 5762 5676"/>
                  <a:gd name="T49" fmla="*/ T48 w 93"/>
                  <a:gd name="T50" fmla="+- 0 3894 3873"/>
                  <a:gd name="T51" fmla="*/ 3894 h 113"/>
                  <a:gd name="T52" fmla="+- 0 5767 5676"/>
                  <a:gd name="T53" fmla="*/ T52 w 93"/>
                  <a:gd name="T54" fmla="+- 0 3914 3873"/>
                  <a:gd name="T55" fmla="*/ 3914 h 113"/>
                  <a:gd name="T56" fmla="+- 0 5767 5676"/>
                  <a:gd name="T57" fmla="*/ T56 w 93"/>
                  <a:gd name="T58" fmla="+- 0 3931 3873"/>
                  <a:gd name="T59" fmla="*/ 3931 h 113"/>
                  <a:gd name="T60" fmla="+- 0 5740 5676"/>
                  <a:gd name="T61" fmla="*/ T60 w 93"/>
                  <a:gd name="T62" fmla="+- 0 3931 3873"/>
                  <a:gd name="T63" fmla="*/ 3931 h 113"/>
                  <a:gd name="T64" fmla="+- 0 5715 5676"/>
                  <a:gd name="T65" fmla="*/ T64 w 93"/>
                  <a:gd name="T66" fmla="+- 0 3934 3873"/>
                  <a:gd name="T67" fmla="*/ 3934 h 113"/>
                  <a:gd name="T68" fmla="+- 0 5702 5676"/>
                  <a:gd name="T69" fmla="*/ T68 w 93"/>
                  <a:gd name="T70" fmla="+- 0 3947 3873"/>
                  <a:gd name="T71" fmla="*/ 3947 h 113"/>
                  <a:gd name="T72" fmla="+- 0 5702 5676"/>
                  <a:gd name="T73" fmla="*/ T72 w 93"/>
                  <a:gd name="T74" fmla="+- 0 3961 3873"/>
                  <a:gd name="T75" fmla="*/ 3961 h 113"/>
                  <a:gd name="T76" fmla="+- 0 5709 5676"/>
                  <a:gd name="T77" fmla="*/ T76 w 93"/>
                  <a:gd name="T78" fmla="+- 0 3966 3873"/>
                  <a:gd name="T79" fmla="*/ 3966 h 113"/>
                  <a:gd name="T80" fmla="+- 0 5767 5676"/>
                  <a:gd name="T81" fmla="*/ T80 w 93"/>
                  <a:gd name="T82" fmla="+- 0 3966 3873"/>
                  <a:gd name="T83" fmla="*/ 3966 h 113"/>
                  <a:gd name="T84" fmla="+- 0 5767 5676"/>
                  <a:gd name="T85" fmla="*/ T84 w 93"/>
                  <a:gd name="T86" fmla="+- 0 3971 3873"/>
                  <a:gd name="T87" fmla="*/ 3971 h 113"/>
                  <a:gd name="T88" fmla="+- 0 5741 5676"/>
                  <a:gd name="T89" fmla="*/ T88 w 93"/>
                  <a:gd name="T90" fmla="+- 0 3971 3873"/>
                  <a:gd name="T91" fmla="*/ 3971 h 113"/>
                  <a:gd name="T92" fmla="+- 0 5735 5676"/>
                  <a:gd name="T93" fmla="*/ T92 w 93"/>
                  <a:gd name="T94" fmla="+- 0 3980 3873"/>
                  <a:gd name="T95" fmla="*/ 3980 h 113"/>
                  <a:gd name="T96" fmla="+- 0 5723 5676"/>
                  <a:gd name="T97" fmla="*/ T96 w 93"/>
                  <a:gd name="T98" fmla="+- 0 3986 3873"/>
                  <a:gd name="T99" fmla="*/ 3986 h 1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93" h="113">
                    <a:moveTo>
                      <a:pt x="47" y="113"/>
                    </a:moveTo>
                    <a:lnTo>
                      <a:pt x="33" y="113"/>
                    </a:lnTo>
                    <a:lnTo>
                      <a:pt x="11" y="105"/>
                    </a:lnTo>
                    <a:lnTo>
                      <a:pt x="0" y="88"/>
                    </a:lnTo>
                    <a:lnTo>
                      <a:pt x="4" y="66"/>
                    </a:lnTo>
                    <a:lnTo>
                      <a:pt x="16" y="51"/>
                    </a:lnTo>
                    <a:lnTo>
                      <a:pt x="36" y="43"/>
                    </a:lnTo>
                    <a:lnTo>
                      <a:pt x="62" y="40"/>
                    </a:lnTo>
                    <a:lnTo>
                      <a:pt x="63" y="38"/>
                    </a:lnTo>
                    <a:lnTo>
                      <a:pt x="63" y="31"/>
                    </a:lnTo>
                    <a:lnTo>
                      <a:pt x="60" y="19"/>
                    </a:lnTo>
                    <a:lnTo>
                      <a:pt x="84" y="19"/>
                    </a:lnTo>
                    <a:lnTo>
                      <a:pt x="86" y="21"/>
                    </a:lnTo>
                    <a:lnTo>
                      <a:pt x="91" y="41"/>
                    </a:lnTo>
                    <a:lnTo>
                      <a:pt x="91" y="58"/>
                    </a:lnTo>
                    <a:lnTo>
                      <a:pt x="64" y="58"/>
                    </a:lnTo>
                    <a:lnTo>
                      <a:pt x="39" y="61"/>
                    </a:lnTo>
                    <a:lnTo>
                      <a:pt x="26" y="74"/>
                    </a:lnTo>
                    <a:lnTo>
                      <a:pt x="26" y="88"/>
                    </a:lnTo>
                    <a:lnTo>
                      <a:pt x="33" y="93"/>
                    </a:lnTo>
                    <a:lnTo>
                      <a:pt x="91" y="93"/>
                    </a:lnTo>
                    <a:lnTo>
                      <a:pt x="91" y="98"/>
                    </a:lnTo>
                    <a:lnTo>
                      <a:pt x="65" y="98"/>
                    </a:lnTo>
                    <a:lnTo>
                      <a:pt x="59" y="107"/>
                    </a:lnTo>
                    <a:lnTo>
                      <a:pt x="47" y="11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5" name="Freeform 557"/>
              <p:cNvSpPr>
                <a:spLocks/>
              </p:cNvSpPr>
              <p:nvPr/>
            </p:nvSpPr>
            <p:spPr bwMode="auto">
              <a:xfrm>
                <a:off x="5676" y="3873"/>
                <a:ext cx="93" cy="113"/>
              </a:xfrm>
              <a:custGeom>
                <a:avLst/>
                <a:gdLst>
                  <a:gd name="T0" fmla="+- 0 5767 5676"/>
                  <a:gd name="T1" fmla="*/ T0 w 93"/>
                  <a:gd name="T2" fmla="+- 0 3966 3873"/>
                  <a:gd name="T3" fmla="*/ 3966 h 113"/>
                  <a:gd name="T4" fmla="+- 0 5729 5676"/>
                  <a:gd name="T5" fmla="*/ T4 w 93"/>
                  <a:gd name="T6" fmla="+- 0 3966 3873"/>
                  <a:gd name="T7" fmla="*/ 3966 h 113"/>
                  <a:gd name="T8" fmla="+- 0 5737 5676"/>
                  <a:gd name="T9" fmla="*/ T8 w 93"/>
                  <a:gd name="T10" fmla="+- 0 3959 3873"/>
                  <a:gd name="T11" fmla="*/ 3959 h 113"/>
                  <a:gd name="T12" fmla="+- 0 5740 5676"/>
                  <a:gd name="T13" fmla="*/ T12 w 93"/>
                  <a:gd name="T14" fmla="+- 0 3949 3873"/>
                  <a:gd name="T15" fmla="*/ 3949 h 113"/>
                  <a:gd name="T16" fmla="+- 0 5740 5676"/>
                  <a:gd name="T17" fmla="*/ T16 w 93"/>
                  <a:gd name="T18" fmla="+- 0 3931 3873"/>
                  <a:gd name="T19" fmla="*/ 3931 h 113"/>
                  <a:gd name="T20" fmla="+- 0 5767 5676"/>
                  <a:gd name="T21" fmla="*/ T20 w 93"/>
                  <a:gd name="T22" fmla="+- 0 3931 3873"/>
                  <a:gd name="T23" fmla="*/ 3931 h 113"/>
                  <a:gd name="T24" fmla="+- 0 5767 5676"/>
                  <a:gd name="T25" fmla="*/ T24 w 93"/>
                  <a:gd name="T26" fmla="+- 0 3966 3873"/>
                  <a:gd name="T27" fmla="*/ 3966 h 113"/>
                </a:gdLst>
                <a:ahLst/>
                <a:cxnLst>
                  <a:cxn ang="0">
                    <a:pos x="T1" y="T3"/>
                  </a:cxn>
                  <a:cxn ang="0">
                    <a:pos x="T5" y="T7"/>
                  </a:cxn>
                  <a:cxn ang="0">
                    <a:pos x="T9" y="T11"/>
                  </a:cxn>
                  <a:cxn ang="0">
                    <a:pos x="T13" y="T15"/>
                  </a:cxn>
                  <a:cxn ang="0">
                    <a:pos x="T17" y="T19"/>
                  </a:cxn>
                  <a:cxn ang="0">
                    <a:pos x="T21" y="T23"/>
                  </a:cxn>
                  <a:cxn ang="0">
                    <a:pos x="T25" y="T27"/>
                  </a:cxn>
                </a:cxnLst>
                <a:rect l="0" t="0" r="r" b="b"/>
                <a:pathLst>
                  <a:path w="93" h="113">
                    <a:moveTo>
                      <a:pt x="91" y="93"/>
                    </a:moveTo>
                    <a:lnTo>
                      <a:pt x="53" y="93"/>
                    </a:lnTo>
                    <a:lnTo>
                      <a:pt x="61" y="86"/>
                    </a:lnTo>
                    <a:lnTo>
                      <a:pt x="64" y="76"/>
                    </a:lnTo>
                    <a:lnTo>
                      <a:pt x="64" y="58"/>
                    </a:lnTo>
                    <a:lnTo>
                      <a:pt x="91" y="58"/>
                    </a:lnTo>
                    <a:lnTo>
                      <a:pt x="91" y="9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6" name="Freeform 558"/>
              <p:cNvSpPr>
                <a:spLocks/>
              </p:cNvSpPr>
              <p:nvPr/>
            </p:nvSpPr>
            <p:spPr bwMode="auto">
              <a:xfrm>
                <a:off x="5676" y="3873"/>
                <a:ext cx="93" cy="113"/>
              </a:xfrm>
              <a:custGeom>
                <a:avLst/>
                <a:gdLst>
                  <a:gd name="T0" fmla="+- 0 5768 5676"/>
                  <a:gd name="T1" fmla="*/ T0 w 93"/>
                  <a:gd name="T2" fmla="+- 0 3983 3873"/>
                  <a:gd name="T3" fmla="*/ 3983 h 113"/>
                  <a:gd name="T4" fmla="+- 0 5744 5676"/>
                  <a:gd name="T5" fmla="*/ T4 w 93"/>
                  <a:gd name="T6" fmla="+- 0 3983 3873"/>
                  <a:gd name="T7" fmla="*/ 3983 h 113"/>
                  <a:gd name="T8" fmla="+- 0 5742 5676"/>
                  <a:gd name="T9" fmla="*/ T8 w 93"/>
                  <a:gd name="T10" fmla="+- 0 3971 3873"/>
                  <a:gd name="T11" fmla="*/ 3971 h 113"/>
                  <a:gd name="T12" fmla="+- 0 5767 5676"/>
                  <a:gd name="T13" fmla="*/ T12 w 93"/>
                  <a:gd name="T14" fmla="+- 0 3971 3873"/>
                  <a:gd name="T15" fmla="*/ 3971 h 113"/>
                  <a:gd name="T16" fmla="+- 0 5767 5676"/>
                  <a:gd name="T17" fmla="*/ T16 w 93"/>
                  <a:gd name="T18" fmla="+- 0 3977 3873"/>
                  <a:gd name="T19" fmla="*/ 3977 h 113"/>
                  <a:gd name="T20" fmla="+- 0 5768 5676"/>
                  <a:gd name="T21" fmla="*/ T20 w 93"/>
                  <a:gd name="T22" fmla="+- 0 3983 3873"/>
                  <a:gd name="T23" fmla="*/ 3983 h 113"/>
                </a:gdLst>
                <a:ahLst/>
                <a:cxnLst>
                  <a:cxn ang="0">
                    <a:pos x="T1" y="T3"/>
                  </a:cxn>
                  <a:cxn ang="0">
                    <a:pos x="T5" y="T7"/>
                  </a:cxn>
                  <a:cxn ang="0">
                    <a:pos x="T9" y="T11"/>
                  </a:cxn>
                  <a:cxn ang="0">
                    <a:pos x="T13" y="T15"/>
                  </a:cxn>
                  <a:cxn ang="0">
                    <a:pos x="T17" y="T19"/>
                  </a:cxn>
                  <a:cxn ang="0">
                    <a:pos x="T21" y="T23"/>
                  </a:cxn>
                </a:cxnLst>
                <a:rect l="0" t="0" r="r" b="b"/>
                <a:pathLst>
                  <a:path w="93" h="113">
                    <a:moveTo>
                      <a:pt x="92" y="110"/>
                    </a:moveTo>
                    <a:lnTo>
                      <a:pt x="68" y="110"/>
                    </a:lnTo>
                    <a:lnTo>
                      <a:pt x="66" y="98"/>
                    </a:lnTo>
                    <a:lnTo>
                      <a:pt x="91" y="98"/>
                    </a:lnTo>
                    <a:lnTo>
                      <a:pt x="91" y="104"/>
                    </a:lnTo>
                    <a:lnTo>
                      <a:pt x="92"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38" name="Group 559"/>
            <p:cNvGrpSpPr>
              <a:grpSpLocks/>
            </p:cNvGrpSpPr>
            <p:nvPr/>
          </p:nvGrpSpPr>
          <p:grpSpPr bwMode="auto">
            <a:xfrm>
              <a:off x="5792" y="3875"/>
              <a:ext cx="74" cy="109"/>
              <a:chOff x="5792" y="3875"/>
              <a:chExt cx="74" cy="109"/>
            </a:xfrm>
          </p:grpSpPr>
          <p:sp>
            <p:nvSpPr>
              <p:cNvPr id="1760" name="Freeform 560"/>
              <p:cNvSpPr>
                <a:spLocks/>
              </p:cNvSpPr>
              <p:nvPr/>
            </p:nvSpPr>
            <p:spPr bwMode="auto">
              <a:xfrm>
                <a:off x="5792" y="3875"/>
                <a:ext cx="74" cy="109"/>
              </a:xfrm>
              <a:custGeom>
                <a:avLst/>
                <a:gdLst>
                  <a:gd name="T0" fmla="+- 0 5861 5792"/>
                  <a:gd name="T1" fmla="*/ T0 w 74"/>
                  <a:gd name="T2" fmla="+- 0 3966 3875"/>
                  <a:gd name="T3" fmla="*/ 3966 h 109"/>
                  <a:gd name="T4" fmla="+- 0 5834 5792"/>
                  <a:gd name="T5" fmla="*/ T4 w 74"/>
                  <a:gd name="T6" fmla="+- 0 3966 3875"/>
                  <a:gd name="T7" fmla="*/ 3966 h 109"/>
                  <a:gd name="T8" fmla="+- 0 5840 5792"/>
                  <a:gd name="T9" fmla="*/ T8 w 74"/>
                  <a:gd name="T10" fmla="+- 0 3961 3875"/>
                  <a:gd name="T11" fmla="*/ 3961 h 109"/>
                  <a:gd name="T12" fmla="+- 0 5840 5792"/>
                  <a:gd name="T13" fmla="*/ T12 w 74"/>
                  <a:gd name="T14" fmla="+- 0 3947 3875"/>
                  <a:gd name="T15" fmla="*/ 3947 h 109"/>
                  <a:gd name="T16" fmla="+- 0 5835 5792"/>
                  <a:gd name="T17" fmla="*/ T16 w 74"/>
                  <a:gd name="T18" fmla="+- 0 3943 3875"/>
                  <a:gd name="T19" fmla="*/ 3943 h 109"/>
                  <a:gd name="T20" fmla="+- 0 5822 5792"/>
                  <a:gd name="T21" fmla="*/ T20 w 74"/>
                  <a:gd name="T22" fmla="+- 0 3938 3875"/>
                  <a:gd name="T23" fmla="*/ 3938 h 109"/>
                  <a:gd name="T24" fmla="+- 0 5800 5792"/>
                  <a:gd name="T25" fmla="*/ T24 w 74"/>
                  <a:gd name="T26" fmla="+- 0 3926 3875"/>
                  <a:gd name="T27" fmla="*/ 3926 h 109"/>
                  <a:gd name="T28" fmla="+- 0 5792 5792"/>
                  <a:gd name="T29" fmla="*/ T28 w 74"/>
                  <a:gd name="T30" fmla="+- 0 3910 3875"/>
                  <a:gd name="T31" fmla="*/ 3910 h 109"/>
                  <a:gd name="T32" fmla="+- 0 5798 5792"/>
                  <a:gd name="T33" fmla="*/ T32 w 74"/>
                  <a:gd name="T34" fmla="+- 0 3889 3875"/>
                  <a:gd name="T35" fmla="*/ 3889 h 109"/>
                  <a:gd name="T36" fmla="+- 0 5814 5792"/>
                  <a:gd name="T37" fmla="*/ T36 w 74"/>
                  <a:gd name="T38" fmla="+- 0 3876 3875"/>
                  <a:gd name="T39" fmla="*/ 3876 h 109"/>
                  <a:gd name="T40" fmla="+- 0 5843 5792"/>
                  <a:gd name="T41" fmla="*/ T40 w 74"/>
                  <a:gd name="T42" fmla="+- 0 3875 3875"/>
                  <a:gd name="T43" fmla="*/ 3875 h 109"/>
                  <a:gd name="T44" fmla="+- 0 5858 5792"/>
                  <a:gd name="T45" fmla="*/ T44 w 74"/>
                  <a:gd name="T46" fmla="+- 0 3878 3875"/>
                  <a:gd name="T47" fmla="*/ 3878 h 109"/>
                  <a:gd name="T48" fmla="+- 0 5857 5792"/>
                  <a:gd name="T49" fmla="*/ T48 w 74"/>
                  <a:gd name="T50" fmla="+- 0 3892 3875"/>
                  <a:gd name="T51" fmla="*/ 3892 h 109"/>
                  <a:gd name="T52" fmla="+- 0 5823 5792"/>
                  <a:gd name="T53" fmla="*/ T52 w 74"/>
                  <a:gd name="T54" fmla="+- 0 3892 3875"/>
                  <a:gd name="T55" fmla="*/ 3892 h 109"/>
                  <a:gd name="T56" fmla="+- 0 5818 5792"/>
                  <a:gd name="T57" fmla="*/ T56 w 74"/>
                  <a:gd name="T58" fmla="+- 0 3897 3875"/>
                  <a:gd name="T59" fmla="*/ 3897 h 109"/>
                  <a:gd name="T60" fmla="+- 0 5818 5792"/>
                  <a:gd name="T61" fmla="*/ T60 w 74"/>
                  <a:gd name="T62" fmla="+- 0 3911 3875"/>
                  <a:gd name="T63" fmla="*/ 3911 h 109"/>
                  <a:gd name="T64" fmla="+- 0 5823 5792"/>
                  <a:gd name="T65" fmla="*/ T64 w 74"/>
                  <a:gd name="T66" fmla="+- 0 3914 3875"/>
                  <a:gd name="T67" fmla="*/ 3914 h 109"/>
                  <a:gd name="T68" fmla="+- 0 5837 5792"/>
                  <a:gd name="T69" fmla="*/ T68 w 74"/>
                  <a:gd name="T70" fmla="+- 0 3919 3875"/>
                  <a:gd name="T71" fmla="*/ 3919 h 109"/>
                  <a:gd name="T72" fmla="+- 0 5858 5792"/>
                  <a:gd name="T73" fmla="*/ T72 w 74"/>
                  <a:gd name="T74" fmla="+- 0 3931 3875"/>
                  <a:gd name="T75" fmla="*/ 3931 h 109"/>
                  <a:gd name="T76" fmla="+- 0 5866 5792"/>
                  <a:gd name="T77" fmla="*/ T76 w 74"/>
                  <a:gd name="T78" fmla="+- 0 3948 3875"/>
                  <a:gd name="T79" fmla="*/ 3948 h 109"/>
                  <a:gd name="T80" fmla="+- 0 5861 5792"/>
                  <a:gd name="T81" fmla="*/ T80 w 74"/>
                  <a:gd name="T82" fmla="+- 0 3966 3875"/>
                  <a:gd name="T83" fmla="*/ 3966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 h="109">
                    <a:moveTo>
                      <a:pt x="69" y="91"/>
                    </a:moveTo>
                    <a:lnTo>
                      <a:pt x="42" y="91"/>
                    </a:lnTo>
                    <a:lnTo>
                      <a:pt x="48" y="86"/>
                    </a:lnTo>
                    <a:lnTo>
                      <a:pt x="48" y="72"/>
                    </a:lnTo>
                    <a:lnTo>
                      <a:pt x="43" y="68"/>
                    </a:lnTo>
                    <a:lnTo>
                      <a:pt x="30" y="63"/>
                    </a:lnTo>
                    <a:lnTo>
                      <a:pt x="8" y="51"/>
                    </a:lnTo>
                    <a:lnTo>
                      <a:pt x="0" y="35"/>
                    </a:lnTo>
                    <a:lnTo>
                      <a:pt x="6" y="14"/>
                    </a:lnTo>
                    <a:lnTo>
                      <a:pt x="22" y="1"/>
                    </a:lnTo>
                    <a:lnTo>
                      <a:pt x="51" y="0"/>
                    </a:lnTo>
                    <a:lnTo>
                      <a:pt x="66" y="3"/>
                    </a:lnTo>
                    <a:lnTo>
                      <a:pt x="65" y="17"/>
                    </a:lnTo>
                    <a:lnTo>
                      <a:pt x="31" y="17"/>
                    </a:lnTo>
                    <a:lnTo>
                      <a:pt x="26" y="22"/>
                    </a:lnTo>
                    <a:lnTo>
                      <a:pt x="26" y="36"/>
                    </a:lnTo>
                    <a:lnTo>
                      <a:pt x="31" y="39"/>
                    </a:lnTo>
                    <a:lnTo>
                      <a:pt x="45" y="44"/>
                    </a:lnTo>
                    <a:lnTo>
                      <a:pt x="66" y="56"/>
                    </a:lnTo>
                    <a:lnTo>
                      <a:pt x="74" y="73"/>
                    </a:lnTo>
                    <a:lnTo>
                      <a:pt x="69" y="9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1" name="Freeform 561"/>
              <p:cNvSpPr>
                <a:spLocks/>
              </p:cNvSpPr>
              <p:nvPr/>
            </p:nvSpPr>
            <p:spPr bwMode="auto">
              <a:xfrm>
                <a:off x="5792" y="3875"/>
                <a:ext cx="74" cy="109"/>
              </a:xfrm>
              <a:custGeom>
                <a:avLst/>
                <a:gdLst>
                  <a:gd name="T0" fmla="+- 0 5856 5792"/>
                  <a:gd name="T1" fmla="*/ T0 w 74"/>
                  <a:gd name="T2" fmla="+- 0 3899 3875"/>
                  <a:gd name="T3" fmla="*/ 3899 h 109"/>
                  <a:gd name="T4" fmla="+- 0 5852 5792"/>
                  <a:gd name="T5" fmla="*/ T4 w 74"/>
                  <a:gd name="T6" fmla="+- 0 3896 3875"/>
                  <a:gd name="T7" fmla="*/ 3896 h 109"/>
                  <a:gd name="T8" fmla="+- 0 5843 5792"/>
                  <a:gd name="T9" fmla="*/ T8 w 74"/>
                  <a:gd name="T10" fmla="+- 0 3892 3875"/>
                  <a:gd name="T11" fmla="*/ 3892 h 109"/>
                  <a:gd name="T12" fmla="+- 0 5857 5792"/>
                  <a:gd name="T13" fmla="*/ T12 w 74"/>
                  <a:gd name="T14" fmla="+- 0 3892 3875"/>
                  <a:gd name="T15" fmla="*/ 3892 h 109"/>
                  <a:gd name="T16" fmla="+- 0 5856 5792"/>
                  <a:gd name="T17" fmla="*/ T16 w 74"/>
                  <a:gd name="T18" fmla="+- 0 3899 3875"/>
                  <a:gd name="T19" fmla="*/ 3899 h 109"/>
                </a:gdLst>
                <a:ahLst/>
                <a:cxnLst>
                  <a:cxn ang="0">
                    <a:pos x="T1" y="T3"/>
                  </a:cxn>
                  <a:cxn ang="0">
                    <a:pos x="T5" y="T7"/>
                  </a:cxn>
                  <a:cxn ang="0">
                    <a:pos x="T9" y="T11"/>
                  </a:cxn>
                  <a:cxn ang="0">
                    <a:pos x="T13" y="T15"/>
                  </a:cxn>
                  <a:cxn ang="0">
                    <a:pos x="T17" y="T19"/>
                  </a:cxn>
                </a:cxnLst>
                <a:rect l="0" t="0" r="r" b="b"/>
                <a:pathLst>
                  <a:path w="74" h="109">
                    <a:moveTo>
                      <a:pt x="64" y="24"/>
                    </a:moveTo>
                    <a:lnTo>
                      <a:pt x="60" y="21"/>
                    </a:lnTo>
                    <a:lnTo>
                      <a:pt x="51" y="17"/>
                    </a:lnTo>
                    <a:lnTo>
                      <a:pt x="65" y="17"/>
                    </a:lnTo>
                    <a:lnTo>
                      <a:pt x="64" y="2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2" name="Freeform 562"/>
              <p:cNvSpPr>
                <a:spLocks/>
              </p:cNvSpPr>
              <p:nvPr/>
            </p:nvSpPr>
            <p:spPr bwMode="auto">
              <a:xfrm>
                <a:off x="5792" y="3875"/>
                <a:ext cx="74" cy="109"/>
              </a:xfrm>
              <a:custGeom>
                <a:avLst/>
                <a:gdLst>
                  <a:gd name="T0" fmla="+- 0 5815 5792"/>
                  <a:gd name="T1" fmla="*/ T0 w 74"/>
                  <a:gd name="T2" fmla="+- 0 3983 3875"/>
                  <a:gd name="T3" fmla="*/ 3983 h 109"/>
                  <a:gd name="T4" fmla="+- 0 5798 5792"/>
                  <a:gd name="T5" fmla="*/ T4 w 74"/>
                  <a:gd name="T6" fmla="+- 0 3981 3875"/>
                  <a:gd name="T7" fmla="*/ 3981 h 109"/>
                  <a:gd name="T8" fmla="+- 0 5795 5792"/>
                  <a:gd name="T9" fmla="*/ T8 w 74"/>
                  <a:gd name="T10" fmla="+- 0 3958 3875"/>
                  <a:gd name="T11" fmla="*/ 3958 h 109"/>
                  <a:gd name="T12" fmla="+- 0 5801 5792"/>
                  <a:gd name="T13" fmla="*/ T12 w 74"/>
                  <a:gd name="T14" fmla="+- 0 3962 3875"/>
                  <a:gd name="T15" fmla="*/ 3962 h 109"/>
                  <a:gd name="T16" fmla="+- 0 5812 5792"/>
                  <a:gd name="T17" fmla="*/ T16 w 74"/>
                  <a:gd name="T18" fmla="+- 0 3966 3875"/>
                  <a:gd name="T19" fmla="*/ 3966 h 109"/>
                  <a:gd name="T20" fmla="+- 0 5861 5792"/>
                  <a:gd name="T21" fmla="*/ T20 w 74"/>
                  <a:gd name="T22" fmla="+- 0 3966 3875"/>
                  <a:gd name="T23" fmla="*/ 3966 h 109"/>
                  <a:gd name="T24" fmla="+- 0 5861 5792"/>
                  <a:gd name="T25" fmla="*/ T24 w 74"/>
                  <a:gd name="T26" fmla="+- 0 3968 3875"/>
                  <a:gd name="T27" fmla="*/ 3968 h 109"/>
                  <a:gd name="T28" fmla="+- 0 5845 5792"/>
                  <a:gd name="T29" fmla="*/ T28 w 74"/>
                  <a:gd name="T30" fmla="+- 0 3981 3875"/>
                  <a:gd name="T31" fmla="*/ 3981 h 109"/>
                  <a:gd name="T32" fmla="+- 0 5815 5792"/>
                  <a:gd name="T33" fmla="*/ T32 w 74"/>
                  <a:gd name="T34" fmla="+- 0 3983 3875"/>
                  <a:gd name="T35" fmla="*/ 3983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74" h="109">
                    <a:moveTo>
                      <a:pt x="23" y="108"/>
                    </a:moveTo>
                    <a:lnTo>
                      <a:pt x="6" y="106"/>
                    </a:lnTo>
                    <a:lnTo>
                      <a:pt x="3" y="83"/>
                    </a:lnTo>
                    <a:lnTo>
                      <a:pt x="9" y="87"/>
                    </a:lnTo>
                    <a:lnTo>
                      <a:pt x="20" y="91"/>
                    </a:lnTo>
                    <a:lnTo>
                      <a:pt x="69" y="91"/>
                    </a:lnTo>
                    <a:lnTo>
                      <a:pt x="69" y="93"/>
                    </a:lnTo>
                    <a:lnTo>
                      <a:pt x="53" y="106"/>
                    </a:lnTo>
                    <a:lnTo>
                      <a:pt x="23" y="10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39" name="Group 563"/>
            <p:cNvGrpSpPr>
              <a:grpSpLocks/>
            </p:cNvGrpSpPr>
            <p:nvPr/>
          </p:nvGrpSpPr>
          <p:grpSpPr bwMode="auto">
            <a:xfrm>
              <a:off x="5885" y="3875"/>
              <a:ext cx="74" cy="109"/>
              <a:chOff x="5885" y="3875"/>
              <a:chExt cx="74" cy="109"/>
            </a:xfrm>
          </p:grpSpPr>
          <p:sp>
            <p:nvSpPr>
              <p:cNvPr id="1757" name="Freeform 564"/>
              <p:cNvSpPr>
                <a:spLocks/>
              </p:cNvSpPr>
              <p:nvPr/>
            </p:nvSpPr>
            <p:spPr bwMode="auto">
              <a:xfrm>
                <a:off x="5885" y="3875"/>
                <a:ext cx="74" cy="109"/>
              </a:xfrm>
              <a:custGeom>
                <a:avLst/>
                <a:gdLst>
                  <a:gd name="T0" fmla="+- 0 5954 5885"/>
                  <a:gd name="T1" fmla="*/ T0 w 74"/>
                  <a:gd name="T2" fmla="+- 0 3966 3875"/>
                  <a:gd name="T3" fmla="*/ 3966 h 109"/>
                  <a:gd name="T4" fmla="+- 0 5927 5885"/>
                  <a:gd name="T5" fmla="*/ T4 w 74"/>
                  <a:gd name="T6" fmla="+- 0 3966 3875"/>
                  <a:gd name="T7" fmla="*/ 3966 h 109"/>
                  <a:gd name="T8" fmla="+- 0 5932 5885"/>
                  <a:gd name="T9" fmla="*/ T8 w 74"/>
                  <a:gd name="T10" fmla="+- 0 3961 3875"/>
                  <a:gd name="T11" fmla="*/ 3961 h 109"/>
                  <a:gd name="T12" fmla="+- 0 5932 5885"/>
                  <a:gd name="T13" fmla="*/ T12 w 74"/>
                  <a:gd name="T14" fmla="+- 0 3947 3875"/>
                  <a:gd name="T15" fmla="*/ 3947 h 109"/>
                  <a:gd name="T16" fmla="+- 0 5928 5885"/>
                  <a:gd name="T17" fmla="*/ T16 w 74"/>
                  <a:gd name="T18" fmla="+- 0 3943 3875"/>
                  <a:gd name="T19" fmla="*/ 3943 h 109"/>
                  <a:gd name="T20" fmla="+- 0 5915 5885"/>
                  <a:gd name="T21" fmla="*/ T20 w 74"/>
                  <a:gd name="T22" fmla="+- 0 3938 3875"/>
                  <a:gd name="T23" fmla="*/ 3938 h 109"/>
                  <a:gd name="T24" fmla="+- 0 5893 5885"/>
                  <a:gd name="T25" fmla="*/ T24 w 74"/>
                  <a:gd name="T26" fmla="+- 0 3926 3875"/>
                  <a:gd name="T27" fmla="*/ 3926 h 109"/>
                  <a:gd name="T28" fmla="+- 0 5885 5885"/>
                  <a:gd name="T29" fmla="*/ T28 w 74"/>
                  <a:gd name="T30" fmla="+- 0 3910 3875"/>
                  <a:gd name="T31" fmla="*/ 3910 h 109"/>
                  <a:gd name="T32" fmla="+- 0 5891 5885"/>
                  <a:gd name="T33" fmla="*/ T32 w 74"/>
                  <a:gd name="T34" fmla="+- 0 3889 3875"/>
                  <a:gd name="T35" fmla="*/ 3889 h 109"/>
                  <a:gd name="T36" fmla="+- 0 5907 5885"/>
                  <a:gd name="T37" fmla="*/ T36 w 74"/>
                  <a:gd name="T38" fmla="+- 0 3876 3875"/>
                  <a:gd name="T39" fmla="*/ 3876 h 109"/>
                  <a:gd name="T40" fmla="+- 0 5936 5885"/>
                  <a:gd name="T41" fmla="*/ T40 w 74"/>
                  <a:gd name="T42" fmla="+- 0 3875 3875"/>
                  <a:gd name="T43" fmla="*/ 3875 h 109"/>
                  <a:gd name="T44" fmla="+- 0 5951 5885"/>
                  <a:gd name="T45" fmla="*/ T44 w 74"/>
                  <a:gd name="T46" fmla="+- 0 3878 3875"/>
                  <a:gd name="T47" fmla="*/ 3878 h 109"/>
                  <a:gd name="T48" fmla="+- 0 5950 5885"/>
                  <a:gd name="T49" fmla="*/ T48 w 74"/>
                  <a:gd name="T50" fmla="+- 0 3892 3875"/>
                  <a:gd name="T51" fmla="*/ 3892 h 109"/>
                  <a:gd name="T52" fmla="+- 0 5916 5885"/>
                  <a:gd name="T53" fmla="*/ T52 w 74"/>
                  <a:gd name="T54" fmla="+- 0 3892 3875"/>
                  <a:gd name="T55" fmla="*/ 3892 h 109"/>
                  <a:gd name="T56" fmla="+- 0 5911 5885"/>
                  <a:gd name="T57" fmla="*/ T56 w 74"/>
                  <a:gd name="T58" fmla="+- 0 3897 3875"/>
                  <a:gd name="T59" fmla="*/ 3897 h 109"/>
                  <a:gd name="T60" fmla="+- 0 5911 5885"/>
                  <a:gd name="T61" fmla="*/ T60 w 74"/>
                  <a:gd name="T62" fmla="+- 0 3911 3875"/>
                  <a:gd name="T63" fmla="*/ 3911 h 109"/>
                  <a:gd name="T64" fmla="+- 0 5916 5885"/>
                  <a:gd name="T65" fmla="*/ T64 w 74"/>
                  <a:gd name="T66" fmla="+- 0 3914 3875"/>
                  <a:gd name="T67" fmla="*/ 3914 h 109"/>
                  <a:gd name="T68" fmla="+- 0 5930 5885"/>
                  <a:gd name="T69" fmla="*/ T68 w 74"/>
                  <a:gd name="T70" fmla="+- 0 3919 3875"/>
                  <a:gd name="T71" fmla="*/ 3919 h 109"/>
                  <a:gd name="T72" fmla="+- 0 5950 5885"/>
                  <a:gd name="T73" fmla="*/ T72 w 74"/>
                  <a:gd name="T74" fmla="+- 0 3931 3875"/>
                  <a:gd name="T75" fmla="*/ 3931 h 109"/>
                  <a:gd name="T76" fmla="+- 0 5959 5885"/>
                  <a:gd name="T77" fmla="*/ T76 w 74"/>
                  <a:gd name="T78" fmla="+- 0 3948 3875"/>
                  <a:gd name="T79" fmla="*/ 3948 h 109"/>
                  <a:gd name="T80" fmla="+- 0 5954 5885"/>
                  <a:gd name="T81" fmla="*/ T80 w 74"/>
                  <a:gd name="T82" fmla="+- 0 3966 3875"/>
                  <a:gd name="T83" fmla="*/ 3966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 h="109">
                    <a:moveTo>
                      <a:pt x="69" y="91"/>
                    </a:moveTo>
                    <a:lnTo>
                      <a:pt x="42" y="91"/>
                    </a:lnTo>
                    <a:lnTo>
                      <a:pt x="47" y="86"/>
                    </a:lnTo>
                    <a:lnTo>
                      <a:pt x="47" y="72"/>
                    </a:lnTo>
                    <a:lnTo>
                      <a:pt x="43" y="68"/>
                    </a:lnTo>
                    <a:lnTo>
                      <a:pt x="30" y="63"/>
                    </a:lnTo>
                    <a:lnTo>
                      <a:pt x="8" y="51"/>
                    </a:lnTo>
                    <a:lnTo>
                      <a:pt x="0" y="35"/>
                    </a:lnTo>
                    <a:lnTo>
                      <a:pt x="6" y="14"/>
                    </a:lnTo>
                    <a:lnTo>
                      <a:pt x="22" y="1"/>
                    </a:lnTo>
                    <a:lnTo>
                      <a:pt x="51" y="0"/>
                    </a:lnTo>
                    <a:lnTo>
                      <a:pt x="66" y="3"/>
                    </a:lnTo>
                    <a:lnTo>
                      <a:pt x="65" y="17"/>
                    </a:lnTo>
                    <a:lnTo>
                      <a:pt x="31" y="17"/>
                    </a:lnTo>
                    <a:lnTo>
                      <a:pt x="26" y="22"/>
                    </a:lnTo>
                    <a:lnTo>
                      <a:pt x="26" y="36"/>
                    </a:lnTo>
                    <a:lnTo>
                      <a:pt x="31" y="39"/>
                    </a:lnTo>
                    <a:lnTo>
                      <a:pt x="45" y="44"/>
                    </a:lnTo>
                    <a:lnTo>
                      <a:pt x="65" y="56"/>
                    </a:lnTo>
                    <a:lnTo>
                      <a:pt x="74" y="73"/>
                    </a:lnTo>
                    <a:lnTo>
                      <a:pt x="69" y="9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8" name="Freeform 565"/>
              <p:cNvSpPr>
                <a:spLocks/>
              </p:cNvSpPr>
              <p:nvPr/>
            </p:nvSpPr>
            <p:spPr bwMode="auto">
              <a:xfrm>
                <a:off x="5885" y="3875"/>
                <a:ext cx="74" cy="109"/>
              </a:xfrm>
              <a:custGeom>
                <a:avLst/>
                <a:gdLst>
                  <a:gd name="T0" fmla="+- 0 5949 5885"/>
                  <a:gd name="T1" fmla="*/ T0 w 74"/>
                  <a:gd name="T2" fmla="+- 0 3899 3875"/>
                  <a:gd name="T3" fmla="*/ 3899 h 109"/>
                  <a:gd name="T4" fmla="+- 0 5945 5885"/>
                  <a:gd name="T5" fmla="*/ T4 w 74"/>
                  <a:gd name="T6" fmla="+- 0 3896 3875"/>
                  <a:gd name="T7" fmla="*/ 3896 h 109"/>
                  <a:gd name="T8" fmla="+- 0 5936 5885"/>
                  <a:gd name="T9" fmla="*/ T8 w 74"/>
                  <a:gd name="T10" fmla="+- 0 3892 3875"/>
                  <a:gd name="T11" fmla="*/ 3892 h 109"/>
                  <a:gd name="T12" fmla="+- 0 5950 5885"/>
                  <a:gd name="T13" fmla="*/ T12 w 74"/>
                  <a:gd name="T14" fmla="+- 0 3892 3875"/>
                  <a:gd name="T15" fmla="*/ 3892 h 109"/>
                  <a:gd name="T16" fmla="+- 0 5949 5885"/>
                  <a:gd name="T17" fmla="*/ T16 w 74"/>
                  <a:gd name="T18" fmla="+- 0 3899 3875"/>
                  <a:gd name="T19" fmla="*/ 3899 h 109"/>
                </a:gdLst>
                <a:ahLst/>
                <a:cxnLst>
                  <a:cxn ang="0">
                    <a:pos x="T1" y="T3"/>
                  </a:cxn>
                  <a:cxn ang="0">
                    <a:pos x="T5" y="T7"/>
                  </a:cxn>
                  <a:cxn ang="0">
                    <a:pos x="T9" y="T11"/>
                  </a:cxn>
                  <a:cxn ang="0">
                    <a:pos x="T13" y="T15"/>
                  </a:cxn>
                  <a:cxn ang="0">
                    <a:pos x="T17" y="T19"/>
                  </a:cxn>
                </a:cxnLst>
                <a:rect l="0" t="0" r="r" b="b"/>
                <a:pathLst>
                  <a:path w="74" h="109">
                    <a:moveTo>
                      <a:pt x="64" y="24"/>
                    </a:moveTo>
                    <a:lnTo>
                      <a:pt x="60" y="21"/>
                    </a:lnTo>
                    <a:lnTo>
                      <a:pt x="51" y="17"/>
                    </a:lnTo>
                    <a:lnTo>
                      <a:pt x="65" y="17"/>
                    </a:lnTo>
                    <a:lnTo>
                      <a:pt x="64" y="2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9" name="Freeform 566"/>
              <p:cNvSpPr>
                <a:spLocks/>
              </p:cNvSpPr>
              <p:nvPr/>
            </p:nvSpPr>
            <p:spPr bwMode="auto">
              <a:xfrm>
                <a:off x="5885" y="3875"/>
                <a:ext cx="74" cy="109"/>
              </a:xfrm>
              <a:custGeom>
                <a:avLst/>
                <a:gdLst>
                  <a:gd name="T0" fmla="+- 0 5908 5885"/>
                  <a:gd name="T1" fmla="*/ T0 w 74"/>
                  <a:gd name="T2" fmla="+- 0 3983 3875"/>
                  <a:gd name="T3" fmla="*/ 3983 h 109"/>
                  <a:gd name="T4" fmla="+- 0 5891 5885"/>
                  <a:gd name="T5" fmla="*/ T4 w 74"/>
                  <a:gd name="T6" fmla="+- 0 3981 3875"/>
                  <a:gd name="T7" fmla="*/ 3981 h 109"/>
                  <a:gd name="T8" fmla="+- 0 5887 5885"/>
                  <a:gd name="T9" fmla="*/ T8 w 74"/>
                  <a:gd name="T10" fmla="+- 0 3958 3875"/>
                  <a:gd name="T11" fmla="*/ 3958 h 109"/>
                  <a:gd name="T12" fmla="+- 0 5893 5885"/>
                  <a:gd name="T13" fmla="*/ T12 w 74"/>
                  <a:gd name="T14" fmla="+- 0 3962 3875"/>
                  <a:gd name="T15" fmla="*/ 3962 h 109"/>
                  <a:gd name="T16" fmla="+- 0 5905 5885"/>
                  <a:gd name="T17" fmla="*/ T16 w 74"/>
                  <a:gd name="T18" fmla="+- 0 3966 3875"/>
                  <a:gd name="T19" fmla="*/ 3966 h 109"/>
                  <a:gd name="T20" fmla="+- 0 5954 5885"/>
                  <a:gd name="T21" fmla="*/ T20 w 74"/>
                  <a:gd name="T22" fmla="+- 0 3966 3875"/>
                  <a:gd name="T23" fmla="*/ 3966 h 109"/>
                  <a:gd name="T24" fmla="+- 0 5953 5885"/>
                  <a:gd name="T25" fmla="*/ T24 w 74"/>
                  <a:gd name="T26" fmla="+- 0 3968 3875"/>
                  <a:gd name="T27" fmla="*/ 3968 h 109"/>
                  <a:gd name="T28" fmla="+- 0 5938 5885"/>
                  <a:gd name="T29" fmla="*/ T28 w 74"/>
                  <a:gd name="T30" fmla="+- 0 3981 3875"/>
                  <a:gd name="T31" fmla="*/ 3981 h 109"/>
                  <a:gd name="T32" fmla="+- 0 5908 5885"/>
                  <a:gd name="T33" fmla="*/ T32 w 74"/>
                  <a:gd name="T34" fmla="+- 0 3983 3875"/>
                  <a:gd name="T35" fmla="*/ 3983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74" h="109">
                    <a:moveTo>
                      <a:pt x="23" y="108"/>
                    </a:moveTo>
                    <a:lnTo>
                      <a:pt x="6" y="106"/>
                    </a:lnTo>
                    <a:lnTo>
                      <a:pt x="2" y="83"/>
                    </a:lnTo>
                    <a:lnTo>
                      <a:pt x="8" y="87"/>
                    </a:lnTo>
                    <a:lnTo>
                      <a:pt x="20" y="91"/>
                    </a:lnTo>
                    <a:lnTo>
                      <a:pt x="69" y="91"/>
                    </a:lnTo>
                    <a:lnTo>
                      <a:pt x="68" y="93"/>
                    </a:lnTo>
                    <a:lnTo>
                      <a:pt x="53" y="106"/>
                    </a:lnTo>
                    <a:lnTo>
                      <a:pt x="23" y="10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40" name="Group 567"/>
            <p:cNvGrpSpPr>
              <a:grpSpLocks/>
            </p:cNvGrpSpPr>
            <p:nvPr/>
          </p:nvGrpSpPr>
          <p:grpSpPr bwMode="auto">
            <a:xfrm>
              <a:off x="5980" y="3831"/>
              <a:ext cx="31" cy="153"/>
              <a:chOff x="5980" y="3831"/>
              <a:chExt cx="31" cy="153"/>
            </a:xfrm>
          </p:grpSpPr>
          <p:sp>
            <p:nvSpPr>
              <p:cNvPr id="1755" name="Freeform 568"/>
              <p:cNvSpPr>
                <a:spLocks/>
              </p:cNvSpPr>
              <p:nvPr/>
            </p:nvSpPr>
            <p:spPr bwMode="auto">
              <a:xfrm>
                <a:off x="5980" y="3831"/>
                <a:ext cx="31" cy="153"/>
              </a:xfrm>
              <a:custGeom>
                <a:avLst/>
                <a:gdLst>
                  <a:gd name="T0" fmla="+- 0 6009 5980"/>
                  <a:gd name="T1" fmla="*/ T0 w 31"/>
                  <a:gd name="T2" fmla="+- 0 3983 3831"/>
                  <a:gd name="T3" fmla="*/ 3983 h 153"/>
                  <a:gd name="T4" fmla="+- 0 5981 5980"/>
                  <a:gd name="T5" fmla="*/ T4 w 31"/>
                  <a:gd name="T6" fmla="+- 0 3983 3831"/>
                  <a:gd name="T7" fmla="*/ 3983 h 153"/>
                  <a:gd name="T8" fmla="+- 0 5981 5980"/>
                  <a:gd name="T9" fmla="*/ T8 w 31"/>
                  <a:gd name="T10" fmla="+- 0 3876 3831"/>
                  <a:gd name="T11" fmla="*/ 3876 h 153"/>
                  <a:gd name="T12" fmla="+- 0 6009 5980"/>
                  <a:gd name="T13" fmla="*/ T12 w 31"/>
                  <a:gd name="T14" fmla="+- 0 3876 3831"/>
                  <a:gd name="T15" fmla="*/ 3876 h 153"/>
                  <a:gd name="T16" fmla="+- 0 6009 5980"/>
                  <a:gd name="T17" fmla="*/ T16 w 31"/>
                  <a:gd name="T18" fmla="+- 0 3983 3831"/>
                  <a:gd name="T19" fmla="*/ 3983 h 153"/>
                </a:gdLst>
                <a:ahLst/>
                <a:cxnLst>
                  <a:cxn ang="0">
                    <a:pos x="T1" y="T3"/>
                  </a:cxn>
                  <a:cxn ang="0">
                    <a:pos x="T5" y="T7"/>
                  </a:cxn>
                  <a:cxn ang="0">
                    <a:pos x="T9" y="T11"/>
                  </a:cxn>
                  <a:cxn ang="0">
                    <a:pos x="T13" y="T15"/>
                  </a:cxn>
                  <a:cxn ang="0">
                    <a:pos x="T17" y="T19"/>
                  </a:cxn>
                </a:cxnLst>
                <a:rect l="0" t="0" r="r" b="b"/>
                <a:pathLst>
                  <a:path w="31" h="153">
                    <a:moveTo>
                      <a:pt x="29" y="152"/>
                    </a:moveTo>
                    <a:lnTo>
                      <a:pt x="1" y="152"/>
                    </a:lnTo>
                    <a:lnTo>
                      <a:pt x="1" y="45"/>
                    </a:lnTo>
                    <a:lnTo>
                      <a:pt x="29" y="45"/>
                    </a:lnTo>
                    <a:lnTo>
                      <a:pt x="29" y="15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6" name="Freeform 569"/>
              <p:cNvSpPr>
                <a:spLocks/>
              </p:cNvSpPr>
              <p:nvPr/>
            </p:nvSpPr>
            <p:spPr bwMode="auto">
              <a:xfrm>
                <a:off x="5980" y="3831"/>
                <a:ext cx="31" cy="153"/>
              </a:xfrm>
              <a:custGeom>
                <a:avLst/>
                <a:gdLst>
                  <a:gd name="T0" fmla="+- 0 6005 5980"/>
                  <a:gd name="T1" fmla="*/ T0 w 31"/>
                  <a:gd name="T2" fmla="+- 0 3860 3831"/>
                  <a:gd name="T3" fmla="*/ 3860 h 153"/>
                  <a:gd name="T4" fmla="+- 0 5986 5980"/>
                  <a:gd name="T5" fmla="*/ T4 w 31"/>
                  <a:gd name="T6" fmla="+- 0 3860 3831"/>
                  <a:gd name="T7" fmla="*/ 3860 h 153"/>
                  <a:gd name="T8" fmla="+- 0 5980 5980"/>
                  <a:gd name="T9" fmla="*/ T8 w 31"/>
                  <a:gd name="T10" fmla="+- 0 3853 3831"/>
                  <a:gd name="T11" fmla="*/ 3853 h 153"/>
                  <a:gd name="T12" fmla="+- 0 5980 5980"/>
                  <a:gd name="T13" fmla="*/ T12 w 31"/>
                  <a:gd name="T14" fmla="+- 0 3837 3831"/>
                  <a:gd name="T15" fmla="*/ 3837 h 153"/>
                  <a:gd name="T16" fmla="+- 0 5986 5980"/>
                  <a:gd name="T17" fmla="*/ T16 w 31"/>
                  <a:gd name="T18" fmla="+- 0 3831 3831"/>
                  <a:gd name="T19" fmla="*/ 3831 h 153"/>
                  <a:gd name="T20" fmla="+- 0 6005 5980"/>
                  <a:gd name="T21" fmla="*/ T20 w 31"/>
                  <a:gd name="T22" fmla="+- 0 3831 3831"/>
                  <a:gd name="T23" fmla="*/ 3831 h 153"/>
                  <a:gd name="T24" fmla="+- 0 6010 5980"/>
                  <a:gd name="T25" fmla="*/ T24 w 31"/>
                  <a:gd name="T26" fmla="+- 0 3837 3831"/>
                  <a:gd name="T27" fmla="*/ 3837 h 153"/>
                  <a:gd name="T28" fmla="+- 0 6011 5980"/>
                  <a:gd name="T29" fmla="*/ T28 w 31"/>
                  <a:gd name="T30" fmla="+- 0 3853 3831"/>
                  <a:gd name="T31" fmla="*/ 3853 h 153"/>
                  <a:gd name="T32" fmla="+- 0 6005 5980"/>
                  <a:gd name="T33" fmla="*/ T32 w 31"/>
                  <a:gd name="T34" fmla="+- 0 3860 3831"/>
                  <a:gd name="T35" fmla="*/ 3860 h 1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31" h="153">
                    <a:moveTo>
                      <a:pt x="25" y="29"/>
                    </a:moveTo>
                    <a:lnTo>
                      <a:pt x="6" y="29"/>
                    </a:lnTo>
                    <a:lnTo>
                      <a:pt x="0" y="22"/>
                    </a:lnTo>
                    <a:lnTo>
                      <a:pt x="0" y="6"/>
                    </a:lnTo>
                    <a:lnTo>
                      <a:pt x="6" y="0"/>
                    </a:lnTo>
                    <a:lnTo>
                      <a:pt x="25" y="0"/>
                    </a:lnTo>
                    <a:lnTo>
                      <a:pt x="30" y="6"/>
                    </a:lnTo>
                    <a:lnTo>
                      <a:pt x="31" y="22"/>
                    </a:lnTo>
                    <a:lnTo>
                      <a:pt x="25" y="2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41" name="Group 570"/>
            <p:cNvGrpSpPr>
              <a:grpSpLocks/>
            </p:cNvGrpSpPr>
            <p:nvPr/>
          </p:nvGrpSpPr>
          <p:grpSpPr bwMode="auto">
            <a:xfrm>
              <a:off x="6038" y="3876"/>
              <a:ext cx="99" cy="111"/>
              <a:chOff x="6038" y="3876"/>
              <a:chExt cx="99" cy="111"/>
            </a:xfrm>
          </p:grpSpPr>
          <p:sp>
            <p:nvSpPr>
              <p:cNvPr id="1752" name="Freeform 571"/>
              <p:cNvSpPr>
                <a:spLocks/>
              </p:cNvSpPr>
              <p:nvPr/>
            </p:nvSpPr>
            <p:spPr bwMode="auto">
              <a:xfrm>
                <a:off x="6038" y="3876"/>
                <a:ext cx="99" cy="111"/>
              </a:xfrm>
              <a:custGeom>
                <a:avLst/>
                <a:gdLst>
                  <a:gd name="T0" fmla="+- 0 6095 6038"/>
                  <a:gd name="T1" fmla="*/ T0 w 99"/>
                  <a:gd name="T2" fmla="+- 0 3986 3876"/>
                  <a:gd name="T3" fmla="*/ 3986 h 111"/>
                  <a:gd name="T4" fmla="+- 0 6076 6038"/>
                  <a:gd name="T5" fmla="*/ T4 w 99"/>
                  <a:gd name="T6" fmla="+- 0 3986 3876"/>
                  <a:gd name="T7" fmla="*/ 3986 h 111"/>
                  <a:gd name="T8" fmla="+- 0 6057 6038"/>
                  <a:gd name="T9" fmla="*/ T8 w 99"/>
                  <a:gd name="T10" fmla="+- 0 3981 3876"/>
                  <a:gd name="T11" fmla="*/ 3981 h 111"/>
                  <a:gd name="T12" fmla="+- 0 6043 6038"/>
                  <a:gd name="T13" fmla="*/ T12 w 99"/>
                  <a:gd name="T14" fmla="+- 0 3967 3876"/>
                  <a:gd name="T15" fmla="*/ 3967 h 111"/>
                  <a:gd name="T16" fmla="+- 0 6038 6038"/>
                  <a:gd name="T17" fmla="*/ T16 w 99"/>
                  <a:gd name="T18" fmla="+- 0 3939 3876"/>
                  <a:gd name="T19" fmla="*/ 3939 h 111"/>
                  <a:gd name="T20" fmla="+- 0 6038 6038"/>
                  <a:gd name="T21" fmla="*/ T20 w 99"/>
                  <a:gd name="T22" fmla="+- 0 3876 3876"/>
                  <a:gd name="T23" fmla="*/ 3876 h 111"/>
                  <a:gd name="T24" fmla="+- 0 6065 6038"/>
                  <a:gd name="T25" fmla="*/ T24 w 99"/>
                  <a:gd name="T26" fmla="+- 0 3876 3876"/>
                  <a:gd name="T27" fmla="*/ 3876 h 111"/>
                  <a:gd name="T28" fmla="+- 0 6065 6038"/>
                  <a:gd name="T29" fmla="*/ T28 w 99"/>
                  <a:gd name="T30" fmla="+- 0 3952 3876"/>
                  <a:gd name="T31" fmla="*/ 3952 h 111"/>
                  <a:gd name="T32" fmla="+- 0 6071 6038"/>
                  <a:gd name="T33" fmla="*/ T32 w 99"/>
                  <a:gd name="T34" fmla="+- 0 3964 3876"/>
                  <a:gd name="T35" fmla="*/ 3964 h 111"/>
                  <a:gd name="T36" fmla="+- 0 6135 6038"/>
                  <a:gd name="T37" fmla="*/ T36 w 99"/>
                  <a:gd name="T38" fmla="+- 0 3964 3876"/>
                  <a:gd name="T39" fmla="*/ 3964 h 111"/>
                  <a:gd name="T40" fmla="+- 0 6136 6038"/>
                  <a:gd name="T41" fmla="*/ T40 w 99"/>
                  <a:gd name="T42" fmla="+- 0 3967 3876"/>
                  <a:gd name="T43" fmla="*/ 3967 h 111"/>
                  <a:gd name="T44" fmla="+- 0 6110 6038"/>
                  <a:gd name="T45" fmla="*/ T44 w 99"/>
                  <a:gd name="T46" fmla="+- 0 3967 3876"/>
                  <a:gd name="T47" fmla="*/ 3967 h 111"/>
                  <a:gd name="T48" fmla="+- 0 6106 6038"/>
                  <a:gd name="T49" fmla="*/ T48 w 99"/>
                  <a:gd name="T50" fmla="+- 0 3975 3876"/>
                  <a:gd name="T51" fmla="*/ 3975 h 111"/>
                  <a:gd name="T52" fmla="+- 0 6095 6038"/>
                  <a:gd name="T53" fmla="*/ T52 w 99"/>
                  <a:gd name="T54" fmla="+- 0 3986 3876"/>
                  <a:gd name="T55" fmla="*/ 3986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9" h="111">
                    <a:moveTo>
                      <a:pt x="57" y="110"/>
                    </a:moveTo>
                    <a:lnTo>
                      <a:pt x="38" y="110"/>
                    </a:lnTo>
                    <a:lnTo>
                      <a:pt x="19" y="105"/>
                    </a:lnTo>
                    <a:lnTo>
                      <a:pt x="5" y="91"/>
                    </a:lnTo>
                    <a:lnTo>
                      <a:pt x="0" y="63"/>
                    </a:lnTo>
                    <a:lnTo>
                      <a:pt x="0" y="0"/>
                    </a:lnTo>
                    <a:lnTo>
                      <a:pt x="27" y="0"/>
                    </a:lnTo>
                    <a:lnTo>
                      <a:pt x="27" y="76"/>
                    </a:lnTo>
                    <a:lnTo>
                      <a:pt x="33" y="88"/>
                    </a:lnTo>
                    <a:lnTo>
                      <a:pt x="97" y="88"/>
                    </a:lnTo>
                    <a:lnTo>
                      <a:pt x="98" y="91"/>
                    </a:lnTo>
                    <a:lnTo>
                      <a:pt x="72" y="91"/>
                    </a:lnTo>
                    <a:lnTo>
                      <a:pt x="68" y="99"/>
                    </a:lnTo>
                    <a:lnTo>
                      <a:pt x="57"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3" name="Freeform 572"/>
              <p:cNvSpPr>
                <a:spLocks/>
              </p:cNvSpPr>
              <p:nvPr/>
            </p:nvSpPr>
            <p:spPr bwMode="auto">
              <a:xfrm>
                <a:off x="6038" y="3876"/>
                <a:ext cx="99" cy="111"/>
              </a:xfrm>
              <a:custGeom>
                <a:avLst/>
                <a:gdLst>
                  <a:gd name="T0" fmla="+- 0 6135 6038"/>
                  <a:gd name="T1" fmla="*/ T0 w 99"/>
                  <a:gd name="T2" fmla="+- 0 3964 3876"/>
                  <a:gd name="T3" fmla="*/ 3964 h 111"/>
                  <a:gd name="T4" fmla="+- 0 6097 6038"/>
                  <a:gd name="T5" fmla="*/ T4 w 99"/>
                  <a:gd name="T6" fmla="+- 0 3964 3876"/>
                  <a:gd name="T7" fmla="*/ 3964 h 111"/>
                  <a:gd name="T8" fmla="+- 0 6104 6038"/>
                  <a:gd name="T9" fmla="*/ T8 w 99"/>
                  <a:gd name="T10" fmla="+- 0 3956 3876"/>
                  <a:gd name="T11" fmla="*/ 3956 h 111"/>
                  <a:gd name="T12" fmla="+- 0 6106 6038"/>
                  <a:gd name="T13" fmla="*/ T12 w 99"/>
                  <a:gd name="T14" fmla="+- 0 3949 3876"/>
                  <a:gd name="T15" fmla="*/ 3949 h 111"/>
                  <a:gd name="T16" fmla="+- 0 6108 6038"/>
                  <a:gd name="T17" fmla="*/ T16 w 99"/>
                  <a:gd name="T18" fmla="+- 0 3947 3876"/>
                  <a:gd name="T19" fmla="*/ 3947 h 111"/>
                  <a:gd name="T20" fmla="+- 0 6108 6038"/>
                  <a:gd name="T21" fmla="*/ T20 w 99"/>
                  <a:gd name="T22" fmla="+- 0 3944 3876"/>
                  <a:gd name="T23" fmla="*/ 3944 h 111"/>
                  <a:gd name="T24" fmla="+- 0 6108 6038"/>
                  <a:gd name="T25" fmla="*/ T24 w 99"/>
                  <a:gd name="T26" fmla="+- 0 3876 3876"/>
                  <a:gd name="T27" fmla="*/ 3876 h 111"/>
                  <a:gd name="T28" fmla="+- 0 6135 6038"/>
                  <a:gd name="T29" fmla="*/ T28 w 99"/>
                  <a:gd name="T30" fmla="+- 0 3876 3876"/>
                  <a:gd name="T31" fmla="*/ 3876 h 111"/>
                  <a:gd name="T32" fmla="+- 0 6135 6038"/>
                  <a:gd name="T33" fmla="*/ T32 w 99"/>
                  <a:gd name="T34" fmla="+- 0 3964 3876"/>
                  <a:gd name="T35" fmla="*/ 3964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9" h="111">
                    <a:moveTo>
                      <a:pt x="97" y="88"/>
                    </a:moveTo>
                    <a:lnTo>
                      <a:pt x="59" y="88"/>
                    </a:lnTo>
                    <a:lnTo>
                      <a:pt x="66" y="80"/>
                    </a:lnTo>
                    <a:lnTo>
                      <a:pt x="68" y="73"/>
                    </a:lnTo>
                    <a:lnTo>
                      <a:pt x="70" y="71"/>
                    </a:lnTo>
                    <a:lnTo>
                      <a:pt x="70" y="68"/>
                    </a:lnTo>
                    <a:lnTo>
                      <a:pt x="70" y="0"/>
                    </a:lnTo>
                    <a:lnTo>
                      <a:pt x="97" y="0"/>
                    </a:lnTo>
                    <a:lnTo>
                      <a:pt x="97" y="8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4" name="Freeform 573"/>
              <p:cNvSpPr>
                <a:spLocks/>
              </p:cNvSpPr>
              <p:nvPr/>
            </p:nvSpPr>
            <p:spPr bwMode="auto">
              <a:xfrm>
                <a:off x="6038" y="3876"/>
                <a:ext cx="99" cy="111"/>
              </a:xfrm>
              <a:custGeom>
                <a:avLst/>
                <a:gdLst>
                  <a:gd name="T0" fmla="+- 0 6136 6038"/>
                  <a:gd name="T1" fmla="*/ T0 w 99"/>
                  <a:gd name="T2" fmla="+- 0 3983 3876"/>
                  <a:gd name="T3" fmla="*/ 3983 h 111"/>
                  <a:gd name="T4" fmla="+- 0 6112 6038"/>
                  <a:gd name="T5" fmla="*/ T4 w 99"/>
                  <a:gd name="T6" fmla="+- 0 3983 3876"/>
                  <a:gd name="T7" fmla="*/ 3983 h 111"/>
                  <a:gd name="T8" fmla="+- 0 6111 6038"/>
                  <a:gd name="T9" fmla="*/ T8 w 99"/>
                  <a:gd name="T10" fmla="+- 0 3967 3876"/>
                  <a:gd name="T11" fmla="*/ 3967 h 111"/>
                  <a:gd name="T12" fmla="+- 0 6136 6038"/>
                  <a:gd name="T13" fmla="*/ T12 w 99"/>
                  <a:gd name="T14" fmla="+- 0 3967 3876"/>
                  <a:gd name="T15" fmla="*/ 3967 h 111"/>
                  <a:gd name="T16" fmla="+- 0 6136 6038"/>
                  <a:gd name="T17" fmla="*/ T16 w 99"/>
                  <a:gd name="T18" fmla="+- 0 3975 3876"/>
                  <a:gd name="T19" fmla="*/ 3975 h 111"/>
                  <a:gd name="T20" fmla="+- 0 6136 6038"/>
                  <a:gd name="T21" fmla="*/ T20 w 99"/>
                  <a:gd name="T22" fmla="+- 0 3983 3876"/>
                  <a:gd name="T23" fmla="*/ 3983 h 111"/>
                </a:gdLst>
                <a:ahLst/>
                <a:cxnLst>
                  <a:cxn ang="0">
                    <a:pos x="T1" y="T3"/>
                  </a:cxn>
                  <a:cxn ang="0">
                    <a:pos x="T5" y="T7"/>
                  </a:cxn>
                  <a:cxn ang="0">
                    <a:pos x="T9" y="T11"/>
                  </a:cxn>
                  <a:cxn ang="0">
                    <a:pos x="T13" y="T15"/>
                  </a:cxn>
                  <a:cxn ang="0">
                    <a:pos x="T17" y="T19"/>
                  </a:cxn>
                  <a:cxn ang="0">
                    <a:pos x="T21" y="T23"/>
                  </a:cxn>
                </a:cxnLst>
                <a:rect l="0" t="0" r="r" b="b"/>
                <a:pathLst>
                  <a:path w="99" h="111">
                    <a:moveTo>
                      <a:pt x="98" y="107"/>
                    </a:moveTo>
                    <a:lnTo>
                      <a:pt x="74" y="107"/>
                    </a:lnTo>
                    <a:lnTo>
                      <a:pt x="73" y="91"/>
                    </a:lnTo>
                    <a:lnTo>
                      <a:pt x="98" y="91"/>
                    </a:lnTo>
                    <a:lnTo>
                      <a:pt x="98" y="99"/>
                    </a:lnTo>
                    <a:lnTo>
                      <a:pt x="98" y="10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42" name="Group 574"/>
            <p:cNvGrpSpPr>
              <a:grpSpLocks/>
            </p:cNvGrpSpPr>
            <p:nvPr/>
          </p:nvGrpSpPr>
          <p:grpSpPr bwMode="auto">
            <a:xfrm>
              <a:off x="6164" y="3873"/>
              <a:ext cx="161" cy="111"/>
              <a:chOff x="6164" y="3873"/>
              <a:chExt cx="161" cy="111"/>
            </a:xfrm>
          </p:grpSpPr>
          <p:sp>
            <p:nvSpPr>
              <p:cNvPr id="1747" name="Freeform 575"/>
              <p:cNvSpPr>
                <a:spLocks/>
              </p:cNvSpPr>
              <p:nvPr/>
            </p:nvSpPr>
            <p:spPr bwMode="auto">
              <a:xfrm>
                <a:off x="6164" y="3873"/>
                <a:ext cx="161" cy="111"/>
              </a:xfrm>
              <a:custGeom>
                <a:avLst/>
                <a:gdLst>
                  <a:gd name="T0" fmla="+- 0 6252 6164"/>
                  <a:gd name="T1" fmla="*/ T0 w 161"/>
                  <a:gd name="T2" fmla="+- 0 3892 3873"/>
                  <a:gd name="T3" fmla="*/ 3892 h 111"/>
                  <a:gd name="T4" fmla="+- 0 6190 6164"/>
                  <a:gd name="T5" fmla="*/ T4 w 161"/>
                  <a:gd name="T6" fmla="+- 0 3892 3873"/>
                  <a:gd name="T7" fmla="*/ 3892 h 111"/>
                  <a:gd name="T8" fmla="+- 0 6195 6164"/>
                  <a:gd name="T9" fmla="*/ T8 w 161"/>
                  <a:gd name="T10" fmla="+- 0 3883 3873"/>
                  <a:gd name="T11" fmla="*/ 3883 h 111"/>
                  <a:gd name="T12" fmla="+- 0 6204 6164"/>
                  <a:gd name="T13" fmla="*/ T12 w 161"/>
                  <a:gd name="T14" fmla="+- 0 3873 3873"/>
                  <a:gd name="T15" fmla="*/ 3873 h 111"/>
                  <a:gd name="T16" fmla="+- 0 6237 6164"/>
                  <a:gd name="T17" fmla="*/ T16 w 161"/>
                  <a:gd name="T18" fmla="+- 0 3873 3873"/>
                  <a:gd name="T19" fmla="*/ 3873 h 111"/>
                  <a:gd name="T20" fmla="+- 0 6248 6164"/>
                  <a:gd name="T21" fmla="*/ T20 w 161"/>
                  <a:gd name="T22" fmla="+- 0 3881 3873"/>
                  <a:gd name="T23" fmla="*/ 3881 h 111"/>
                  <a:gd name="T24" fmla="+- 0 6252 6164"/>
                  <a:gd name="T25" fmla="*/ T24 w 161"/>
                  <a:gd name="T26" fmla="+- 0 3892 3873"/>
                  <a:gd name="T27" fmla="*/ 3892 h 111"/>
                </a:gdLst>
                <a:ahLst/>
                <a:cxnLst>
                  <a:cxn ang="0">
                    <a:pos x="T1" y="T3"/>
                  </a:cxn>
                  <a:cxn ang="0">
                    <a:pos x="T5" y="T7"/>
                  </a:cxn>
                  <a:cxn ang="0">
                    <a:pos x="T9" y="T11"/>
                  </a:cxn>
                  <a:cxn ang="0">
                    <a:pos x="T13" y="T15"/>
                  </a:cxn>
                  <a:cxn ang="0">
                    <a:pos x="T17" y="T19"/>
                  </a:cxn>
                  <a:cxn ang="0">
                    <a:pos x="T21" y="T23"/>
                  </a:cxn>
                  <a:cxn ang="0">
                    <a:pos x="T25" y="T27"/>
                  </a:cxn>
                </a:cxnLst>
                <a:rect l="0" t="0" r="r" b="b"/>
                <a:pathLst>
                  <a:path w="161" h="111">
                    <a:moveTo>
                      <a:pt x="88" y="19"/>
                    </a:moveTo>
                    <a:lnTo>
                      <a:pt x="26" y="19"/>
                    </a:lnTo>
                    <a:lnTo>
                      <a:pt x="31" y="10"/>
                    </a:lnTo>
                    <a:lnTo>
                      <a:pt x="40" y="0"/>
                    </a:lnTo>
                    <a:lnTo>
                      <a:pt x="73" y="0"/>
                    </a:lnTo>
                    <a:lnTo>
                      <a:pt x="84" y="8"/>
                    </a:lnTo>
                    <a:lnTo>
                      <a:pt x="88" y="1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8" name="Freeform 576"/>
              <p:cNvSpPr>
                <a:spLocks/>
              </p:cNvSpPr>
              <p:nvPr/>
            </p:nvSpPr>
            <p:spPr bwMode="auto">
              <a:xfrm>
                <a:off x="6164" y="3873"/>
                <a:ext cx="161" cy="111"/>
              </a:xfrm>
              <a:custGeom>
                <a:avLst/>
                <a:gdLst>
                  <a:gd name="T0" fmla="+- 0 6320 6164"/>
                  <a:gd name="T1" fmla="*/ T0 w 161"/>
                  <a:gd name="T2" fmla="+- 0 3893 3873"/>
                  <a:gd name="T3" fmla="*/ 3893 h 111"/>
                  <a:gd name="T4" fmla="+- 0 6253 6164"/>
                  <a:gd name="T5" fmla="*/ T4 w 161"/>
                  <a:gd name="T6" fmla="+- 0 3893 3873"/>
                  <a:gd name="T7" fmla="*/ 3893 h 111"/>
                  <a:gd name="T8" fmla="+- 0 6257 6164"/>
                  <a:gd name="T9" fmla="*/ T8 w 161"/>
                  <a:gd name="T10" fmla="+- 0 3887 3873"/>
                  <a:gd name="T11" fmla="*/ 3887 h 111"/>
                  <a:gd name="T12" fmla="+- 0 6262 6164"/>
                  <a:gd name="T13" fmla="*/ T12 w 161"/>
                  <a:gd name="T14" fmla="+- 0 3883 3873"/>
                  <a:gd name="T15" fmla="*/ 3883 h 111"/>
                  <a:gd name="T16" fmla="+- 0 6266 6164"/>
                  <a:gd name="T17" fmla="*/ T16 w 161"/>
                  <a:gd name="T18" fmla="+- 0 3880 3873"/>
                  <a:gd name="T19" fmla="*/ 3880 h 111"/>
                  <a:gd name="T20" fmla="+- 0 6273 6164"/>
                  <a:gd name="T21" fmla="*/ T20 w 161"/>
                  <a:gd name="T22" fmla="+- 0 3875 3873"/>
                  <a:gd name="T23" fmla="*/ 3875 h 111"/>
                  <a:gd name="T24" fmla="+- 0 6280 6164"/>
                  <a:gd name="T25" fmla="*/ T24 w 161"/>
                  <a:gd name="T26" fmla="+- 0 3873 3873"/>
                  <a:gd name="T27" fmla="*/ 3873 h 111"/>
                  <a:gd name="T28" fmla="+- 0 6289 6164"/>
                  <a:gd name="T29" fmla="*/ T28 w 161"/>
                  <a:gd name="T30" fmla="+- 0 3873 3873"/>
                  <a:gd name="T31" fmla="*/ 3873 h 111"/>
                  <a:gd name="T32" fmla="+- 0 6306 6164"/>
                  <a:gd name="T33" fmla="*/ T32 w 161"/>
                  <a:gd name="T34" fmla="+- 0 3878 3873"/>
                  <a:gd name="T35" fmla="*/ 3878 h 111"/>
                  <a:gd name="T36" fmla="+- 0 6320 6164"/>
                  <a:gd name="T37" fmla="*/ T36 w 161"/>
                  <a:gd name="T38" fmla="+- 0 3893 3873"/>
                  <a:gd name="T39" fmla="*/ 3893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61" h="111">
                    <a:moveTo>
                      <a:pt x="156" y="20"/>
                    </a:moveTo>
                    <a:lnTo>
                      <a:pt x="89" y="20"/>
                    </a:lnTo>
                    <a:lnTo>
                      <a:pt x="93" y="14"/>
                    </a:lnTo>
                    <a:lnTo>
                      <a:pt x="98" y="10"/>
                    </a:lnTo>
                    <a:lnTo>
                      <a:pt x="102" y="7"/>
                    </a:lnTo>
                    <a:lnTo>
                      <a:pt x="109" y="2"/>
                    </a:lnTo>
                    <a:lnTo>
                      <a:pt x="116" y="0"/>
                    </a:lnTo>
                    <a:lnTo>
                      <a:pt x="125" y="0"/>
                    </a:lnTo>
                    <a:lnTo>
                      <a:pt x="142" y="5"/>
                    </a:lnTo>
                    <a:lnTo>
                      <a:pt x="156" y="2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9" name="Freeform 577"/>
              <p:cNvSpPr>
                <a:spLocks/>
              </p:cNvSpPr>
              <p:nvPr/>
            </p:nvSpPr>
            <p:spPr bwMode="auto">
              <a:xfrm>
                <a:off x="6164" y="3873"/>
                <a:ext cx="161" cy="111"/>
              </a:xfrm>
              <a:custGeom>
                <a:avLst/>
                <a:gdLst>
                  <a:gd name="T0" fmla="+- 0 6192 6164"/>
                  <a:gd name="T1" fmla="*/ T0 w 161"/>
                  <a:gd name="T2" fmla="+- 0 3983 3873"/>
                  <a:gd name="T3" fmla="*/ 3983 h 111"/>
                  <a:gd name="T4" fmla="+- 0 6165 6164"/>
                  <a:gd name="T5" fmla="*/ T4 w 161"/>
                  <a:gd name="T6" fmla="+- 0 3983 3873"/>
                  <a:gd name="T7" fmla="*/ 3983 h 111"/>
                  <a:gd name="T8" fmla="+- 0 6165 6164"/>
                  <a:gd name="T9" fmla="*/ T8 w 161"/>
                  <a:gd name="T10" fmla="+- 0 3892 3873"/>
                  <a:gd name="T11" fmla="*/ 3892 h 111"/>
                  <a:gd name="T12" fmla="+- 0 6164 6164"/>
                  <a:gd name="T13" fmla="*/ T12 w 161"/>
                  <a:gd name="T14" fmla="+- 0 3876 3873"/>
                  <a:gd name="T15" fmla="*/ 3876 h 111"/>
                  <a:gd name="T16" fmla="+- 0 6188 6164"/>
                  <a:gd name="T17" fmla="*/ T16 w 161"/>
                  <a:gd name="T18" fmla="+- 0 3876 3873"/>
                  <a:gd name="T19" fmla="*/ 3876 h 111"/>
                  <a:gd name="T20" fmla="+- 0 6189 6164"/>
                  <a:gd name="T21" fmla="*/ T20 w 161"/>
                  <a:gd name="T22" fmla="+- 0 3892 3873"/>
                  <a:gd name="T23" fmla="*/ 3892 h 111"/>
                  <a:gd name="T24" fmla="+- 0 6252 6164"/>
                  <a:gd name="T25" fmla="*/ T24 w 161"/>
                  <a:gd name="T26" fmla="+- 0 3892 3873"/>
                  <a:gd name="T27" fmla="*/ 3892 h 111"/>
                  <a:gd name="T28" fmla="+- 0 6253 6164"/>
                  <a:gd name="T29" fmla="*/ T28 w 161"/>
                  <a:gd name="T30" fmla="+- 0 3893 3873"/>
                  <a:gd name="T31" fmla="*/ 3893 h 111"/>
                  <a:gd name="T32" fmla="+- 0 6320 6164"/>
                  <a:gd name="T33" fmla="*/ T32 w 161"/>
                  <a:gd name="T34" fmla="+- 0 3893 3873"/>
                  <a:gd name="T35" fmla="*/ 3893 h 111"/>
                  <a:gd name="T36" fmla="+- 0 6320 6164"/>
                  <a:gd name="T37" fmla="*/ T36 w 161"/>
                  <a:gd name="T38" fmla="+- 0 3895 3873"/>
                  <a:gd name="T39" fmla="*/ 3895 h 111"/>
                  <a:gd name="T40" fmla="+- 0 6203 6164"/>
                  <a:gd name="T41" fmla="*/ T40 w 161"/>
                  <a:gd name="T42" fmla="+- 0 3895 3873"/>
                  <a:gd name="T43" fmla="*/ 3895 h 111"/>
                  <a:gd name="T44" fmla="+- 0 6196 6164"/>
                  <a:gd name="T45" fmla="*/ T44 w 161"/>
                  <a:gd name="T46" fmla="+- 0 3903 3873"/>
                  <a:gd name="T47" fmla="*/ 3903 h 111"/>
                  <a:gd name="T48" fmla="+- 0 6193 6164"/>
                  <a:gd name="T49" fmla="*/ T48 w 161"/>
                  <a:gd name="T50" fmla="+- 0 3911 3873"/>
                  <a:gd name="T51" fmla="*/ 3911 h 111"/>
                  <a:gd name="T52" fmla="+- 0 6192 6164"/>
                  <a:gd name="T53" fmla="*/ T52 w 161"/>
                  <a:gd name="T54" fmla="+- 0 3913 3873"/>
                  <a:gd name="T55" fmla="*/ 3913 h 111"/>
                  <a:gd name="T56" fmla="+- 0 6192 6164"/>
                  <a:gd name="T57" fmla="*/ T56 w 161"/>
                  <a:gd name="T58" fmla="+- 0 3916 3873"/>
                  <a:gd name="T59" fmla="*/ 3916 h 111"/>
                  <a:gd name="T60" fmla="+- 0 6192 6164"/>
                  <a:gd name="T61" fmla="*/ T60 w 161"/>
                  <a:gd name="T62" fmla="+- 0 3983 3873"/>
                  <a:gd name="T63" fmla="*/ 3983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61" h="111">
                    <a:moveTo>
                      <a:pt x="28" y="110"/>
                    </a:moveTo>
                    <a:lnTo>
                      <a:pt x="1" y="110"/>
                    </a:lnTo>
                    <a:lnTo>
                      <a:pt x="1" y="19"/>
                    </a:lnTo>
                    <a:lnTo>
                      <a:pt x="0" y="3"/>
                    </a:lnTo>
                    <a:lnTo>
                      <a:pt x="24" y="3"/>
                    </a:lnTo>
                    <a:lnTo>
                      <a:pt x="25" y="19"/>
                    </a:lnTo>
                    <a:lnTo>
                      <a:pt x="88" y="19"/>
                    </a:lnTo>
                    <a:lnTo>
                      <a:pt x="89" y="20"/>
                    </a:lnTo>
                    <a:lnTo>
                      <a:pt x="156" y="20"/>
                    </a:lnTo>
                    <a:lnTo>
                      <a:pt x="156" y="22"/>
                    </a:lnTo>
                    <a:lnTo>
                      <a:pt x="39" y="22"/>
                    </a:lnTo>
                    <a:lnTo>
                      <a:pt x="32" y="30"/>
                    </a:lnTo>
                    <a:lnTo>
                      <a:pt x="29" y="38"/>
                    </a:lnTo>
                    <a:lnTo>
                      <a:pt x="28" y="40"/>
                    </a:lnTo>
                    <a:lnTo>
                      <a:pt x="28" y="43"/>
                    </a:lnTo>
                    <a:lnTo>
                      <a:pt x="28"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0" name="Freeform 578"/>
              <p:cNvSpPr>
                <a:spLocks/>
              </p:cNvSpPr>
              <p:nvPr/>
            </p:nvSpPr>
            <p:spPr bwMode="auto">
              <a:xfrm>
                <a:off x="6164" y="3873"/>
                <a:ext cx="161" cy="111"/>
              </a:xfrm>
              <a:custGeom>
                <a:avLst/>
                <a:gdLst>
                  <a:gd name="T0" fmla="+- 0 6258 6164"/>
                  <a:gd name="T1" fmla="*/ T0 w 161"/>
                  <a:gd name="T2" fmla="+- 0 3983 3873"/>
                  <a:gd name="T3" fmla="*/ 3983 h 111"/>
                  <a:gd name="T4" fmla="+- 0 6232 6164"/>
                  <a:gd name="T5" fmla="*/ T4 w 161"/>
                  <a:gd name="T6" fmla="+- 0 3983 3873"/>
                  <a:gd name="T7" fmla="*/ 3983 h 111"/>
                  <a:gd name="T8" fmla="+- 0 6232 6164"/>
                  <a:gd name="T9" fmla="*/ T8 w 161"/>
                  <a:gd name="T10" fmla="+- 0 3906 3873"/>
                  <a:gd name="T11" fmla="*/ 3906 h 111"/>
                  <a:gd name="T12" fmla="+- 0 6226 6164"/>
                  <a:gd name="T13" fmla="*/ T12 w 161"/>
                  <a:gd name="T14" fmla="+- 0 3895 3873"/>
                  <a:gd name="T15" fmla="*/ 3895 h 111"/>
                  <a:gd name="T16" fmla="+- 0 6269 6164"/>
                  <a:gd name="T17" fmla="*/ T16 w 161"/>
                  <a:gd name="T18" fmla="+- 0 3895 3873"/>
                  <a:gd name="T19" fmla="*/ 3895 h 111"/>
                  <a:gd name="T20" fmla="+- 0 6262 6164"/>
                  <a:gd name="T21" fmla="*/ T20 w 161"/>
                  <a:gd name="T22" fmla="+- 0 3902 3873"/>
                  <a:gd name="T23" fmla="*/ 3902 h 111"/>
                  <a:gd name="T24" fmla="+- 0 6259 6164"/>
                  <a:gd name="T25" fmla="*/ T24 w 161"/>
                  <a:gd name="T26" fmla="+- 0 3912 3873"/>
                  <a:gd name="T27" fmla="*/ 3912 h 111"/>
                  <a:gd name="T28" fmla="+- 0 6258 6164"/>
                  <a:gd name="T29" fmla="*/ T28 w 161"/>
                  <a:gd name="T30" fmla="+- 0 3916 3873"/>
                  <a:gd name="T31" fmla="*/ 3916 h 111"/>
                  <a:gd name="T32" fmla="+- 0 6258 6164"/>
                  <a:gd name="T33" fmla="*/ T32 w 161"/>
                  <a:gd name="T34" fmla="+- 0 3983 3873"/>
                  <a:gd name="T35" fmla="*/ 3983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61" h="111">
                    <a:moveTo>
                      <a:pt x="94" y="110"/>
                    </a:moveTo>
                    <a:lnTo>
                      <a:pt x="68" y="110"/>
                    </a:lnTo>
                    <a:lnTo>
                      <a:pt x="68" y="33"/>
                    </a:lnTo>
                    <a:lnTo>
                      <a:pt x="62" y="22"/>
                    </a:lnTo>
                    <a:lnTo>
                      <a:pt x="105" y="22"/>
                    </a:lnTo>
                    <a:lnTo>
                      <a:pt x="98" y="29"/>
                    </a:lnTo>
                    <a:lnTo>
                      <a:pt x="95" y="39"/>
                    </a:lnTo>
                    <a:lnTo>
                      <a:pt x="94" y="43"/>
                    </a:lnTo>
                    <a:lnTo>
                      <a:pt x="94"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1" name="Freeform 579"/>
              <p:cNvSpPr>
                <a:spLocks/>
              </p:cNvSpPr>
              <p:nvPr/>
            </p:nvSpPr>
            <p:spPr bwMode="auto">
              <a:xfrm>
                <a:off x="6164" y="3873"/>
                <a:ext cx="161" cy="111"/>
              </a:xfrm>
              <a:custGeom>
                <a:avLst/>
                <a:gdLst>
                  <a:gd name="T0" fmla="+- 0 6325 6164"/>
                  <a:gd name="T1" fmla="*/ T0 w 161"/>
                  <a:gd name="T2" fmla="+- 0 3983 3873"/>
                  <a:gd name="T3" fmla="*/ 3983 h 111"/>
                  <a:gd name="T4" fmla="+- 0 6298 6164"/>
                  <a:gd name="T5" fmla="*/ T4 w 161"/>
                  <a:gd name="T6" fmla="+- 0 3983 3873"/>
                  <a:gd name="T7" fmla="*/ 3983 h 111"/>
                  <a:gd name="T8" fmla="+- 0 6298 6164"/>
                  <a:gd name="T9" fmla="*/ T8 w 161"/>
                  <a:gd name="T10" fmla="+- 0 3906 3873"/>
                  <a:gd name="T11" fmla="*/ 3906 h 111"/>
                  <a:gd name="T12" fmla="+- 0 6292 6164"/>
                  <a:gd name="T13" fmla="*/ T12 w 161"/>
                  <a:gd name="T14" fmla="+- 0 3895 3873"/>
                  <a:gd name="T15" fmla="*/ 3895 h 111"/>
                  <a:gd name="T16" fmla="+- 0 6320 6164"/>
                  <a:gd name="T17" fmla="*/ T16 w 161"/>
                  <a:gd name="T18" fmla="+- 0 3895 3873"/>
                  <a:gd name="T19" fmla="*/ 3895 h 111"/>
                  <a:gd name="T20" fmla="+- 0 6325 6164"/>
                  <a:gd name="T21" fmla="*/ T20 w 161"/>
                  <a:gd name="T22" fmla="+- 0 3983 3873"/>
                  <a:gd name="T23" fmla="*/ 3983 h 111"/>
                </a:gdLst>
                <a:ahLst/>
                <a:cxnLst>
                  <a:cxn ang="0">
                    <a:pos x="T1" y="T3"/>
                  </a:cxn>
                  <a:cxn ang="0">
                    <a:pos x="T5" y="T7"/>
                  </a:cxn>
                  <a:cxn ang="0">
                    <a:pos x="T9" y="T11"/>
                  </a:cxn>
                  <a:cxn ang="0">
                    <a:pos x="T13" y="T15"/>
                  </a:cxn>
                  <a:cxn ang="0">
                    <a:pos x="T17" y="T19"/>
                  </a:cxn>
                  <a:cxn ang="0">
                    <a:pos x="T21" y="T23"/>
                  </a:cxn>
                </a:cxnLst>
                <a:rect l="0" t="0" r="r" b="b"/>
                <a:pathLst>
                  <a:path w="161" h="111">
                    <a:moveTo>
                      <a:pt x="161" y="110"/>
                    </a:moveTo>
                    <a:lnTo>
                      <a:pt x="134" y="110"/>
                    </a:lnTo>
                    <a:lnTo>
                      <a:pt x="134" y="33"/>
                    </a:lnTo>
                    <a:lnTo>
                      <a:pt x="128" y="22"/>
                    </a:lnTo>
                    <a:lnTo>
                      <a:pt x="156" y="22"/>
                    </a:lnTo>
                    <a:lnTo>
                      <a:pt x="161"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43" name="Group 580"/>
            <p:cNvGrpSpPr>
              <a:grpSpLocks/>
            </p:cNvGrpSpPr>
            <p:nvPr/>
          </p:nvGrpSpPr>
          <p:grpSpPr bwMode="auto">
            <a:xfrm>
              <a:off x="3641" y="4341"/>
              <a:ext cx="119" cy="132"/>
              <a:chOff x="3641" y="4341"/>
              <a:chExt cx="119" cy="132"/>
            </a:xfrm>
          </p:grpSpPr>
          <p:sp>
            <p:nvSpPr>
              <p:cNvPr id="1744" name="Freeform 581"/>
              <p:cNvSpPr>
                <a:spLocks/>
              </p:cNvSpPr>
              <p:nvPr/>
            </p:nvSpPr>
            <p:spPr bwMode="auto">
              <a:xfrm>
                <a:off x="3641" y="4341"/>
                <a:ext cx="119" cy="132"/>
              </a:xfrm>
              <a:custGeom>
                <a:avLst/>
                <a:gdLst>
                  <a:gd name="T0" fmla="+- 0 3750 3641"/>
                  <a:gd name="T1" fmla="*/ T0 w 119"/>
                  <a:gd name="T2" fmla="+- 0 4363 4341"/>
                  <a:gd name="T3" fmla="*/ 4363 h 132"/>
                  <a:gd name="T4" fmla="+- 0 3672 3641"/>
                  <a:gd name="T5" fmla="*/ T4 w 119"/>
                  <a:gd name="T6" fmla="+- 0 4363 4341"/>
                  <a:gd name="T7" fmla="*/ 4363 h 132"/>
                  <a:gd name="T8" fmla="+- 0 3684 3641"/>
                  <a:gd name="T9" fmla="*/ T8 w 119"/>
                  <a:gd name="T10" fmla="+- 0 4350 4341"/>
                  <a:gd name="T11" fmla="*/ 4350 h 132"/>
                  <a:gd name="T12" fmla="+- 0 3704 3641"/>
                  <a:gd name="T13" fmla="*/ T12 w 119"/>
                  <a:gd name="T14" fmla="+- 0 4341 4341"/>
                  <a:gd name="T15" fmla="*/ 4341 h 132"/>
                  <a:gd name="T16" fmla="+- 0 3726 3641"/>
                  <a:gd name="T17" fmla="*/ T16 w 119"/>
                  <a:gd name="T18" fmla="+- 0 4344 4341"/>
                  <a:gd name="T19" fmla="*/ 4344 h 132"/>
                  <a:gd name="T20" fmla="+- 0 3744 3641"/>
                  <a:gd name="T21" fmla="*/ T20 w 119"/>
                  <a:gd name="T22" fmla="+- 0 4353 4341"/>
                  <a:gd name="T23" fmla="*/ 4353 h 132"/>
                  <a:gd name="T24" fmla="+- 0 3750 3641"/>
                  <a:gd name="T25" fmla="*/ T24 w 119"/>
                  <a:gd name="T26" fmla="+- 0 4363 4341"/>
                  <a:gd name="T27" fmla="*/ 4363 h 132"/>
                </a:gdLst>
                <a:ahLst/>
                <a:cxnLst>
                  <a:cxn ang="0">
                    <a:pos x="T1" y="T3"/>
                  </a:cxn>
                  <a:cxn ang="0">
                    <a:pos x="T5" y="T7"/>
                  </a:cxn>
                  <a:cxn ang="0">
                    <a:pos x="T9" y="T11"/>
                  </a:cxn>
                  <a:cxn ang="0">
                    <a:pos x="T13" y="T15"/>
                  </a:cxn>
                  <a:cxn ang="0">
                    <a:pos x="T17" y="T19"/>
                  </a:cxn>
                  <a:cxn ang="0">
                    <a:pos x="T21" y="T23"/>
                  </a:cxn>
                  <a:cxn ang="0">
                    <a:pos x="T25" y="T27"/>
                  </a:cxn>
                </a:cxnLst>
                <a:rect l="0" t="0" r="r" b="b"/>
                <a:pathLst>
                  <a:path w="119" h="132">
                    <a:moveTo>
                      <a:pt x="109" y="22"/>
                    </a:moveTo>
                    <a:lnTo>
                      <a:pt x="31" y="22"/>
                    </a:lnTo>
                    <a:lnTo>
                      <a:pt x="43" y="9"/>
                    </a:lnTo>
                    <a:lnTo>
                      <a:pt x="63" y="0"/>
                    </a:lnTo>
                    <a:lnTo>
                      <a:pt x="85" y="3"/>
                    </a:lnTo>
                    <a:lnTo>
                      <a:pt x="103" y="12"/>
                    </a:lnTo>
                    <a:lnTo>
                      <a:pt x="109" y="2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5" name="Freeform 582"/>
              <p:cNvSpPr>
                <a:spLocks/>
              </p:cNvSpPr>
              <p:nvPr/>
            </p:nvSpPr>
            <p:spPr bwMode="auto">
              <a:xfrm>
                <a:off x="3641" y="4341"/>
                <a:ext cx="119" cy="132"/>
              </a:xfrm>
              <a:custGeom>
                <a:avLst/>
                <a:gdLst>
                  <a:gd name="T0" fmla="+- 0 3675 3641"/>
                  <a:gd name="T1" fmla="*/ T0 w 119"/>
                  <a:gd name="T2" fmla="+- 0 4472 4341"/>
                  <a:gd name="T3" fmla="*/ 4472 h 132"/>
                  <a:gd name="T4" fmla="+- 0 3642 3641"/>
                  <a:gd name="T5" fmla="*/ T4 w 119"/>
                  <a:gd name="T6" fmla="+- 0 4472 4341"/>
                  <a:gd name="T7" fmla="*/ 4472 h 132"/>
                  <a:gd name="T8" fmla="+- 0 3642 3641"/>
                  <a:gd name="T9" fmla="*/ T8 w 119"/>
                  <a:gd name="T10" fmla="+- 0 4363 4341"/>
                  <a:gd name="T11" fmla="*/ 4363 h 132"/>
                  <a:gd name="T12" fmla="+- 0 3641 3641"/>
                  <a:gd name="T13" fmla="*/ T12 w 119"/>
                  <a:gd name="T14" fmla="+- 0 4343 4341"/>
                  <a:gd name="T15" fmla="*/ 4343 h 132"/>
                  <a:gd name="T16" fmla="+- 0 3669 3641"/>
                  <a:gd name="T17" fmla="*/ T16 w 119"/>
                  <a:gd name="T18" fmla="+- 0 4343 4341"/>
                  <a:gd name="T19" fmla="*/ 4343 h 132"/>
                  <a:gd name="T20" fmla="+- 0 3671 3641"/>
                  <a:gd name="T21" fmla="*/ T20 w 119"/>
                  <a:gd name="T22" fmla="+- 0 4363 4341"/>
                  <a:gd name="T23" fmla="*/ 4363 h 132"/>
                  <a:gd name="T24" fmla="+- 0 3750 3641"/>
                  <a:gd name="T25" fmla="*/ T24 w 119"/>
                  <a:gd name="T26" fmla="+- 0 4363 4341"/>
                  <a:gd name="T27" fmla="*/ 4363 h 132"/>
                  <a:gd name="T28" fmla="+- 0 3753 3641"/>
                  <a:gd name="T29" fmla="*/ T28 w 119"/>
                  <a:gd name="T30" fmla="+- 0 4367 4341"/>
                  <a:gd name="T31" fmla="*/ 4367 h 132"/>
                  <a:gd name="T32" fmla="+- 0 3689 3641"/>
                  <a:gd name="T33" fmla="*/ T32 w 119"/>
                  <a:gd name="T34" fmla="+- 0 4367 4341"/>
                  <a:gd name="T35" fmla="*/ 4367 h 132"/>
                  <a:gd name="T36" fmla="+- 0 3680 3641"/>
                  <a:gd name="T37" fmla="*/ T36 w 119"/>
                  <a:gd name="T38" fmla="+- 0 4376 4341"/>
                  <a:gd name="T39" fmla="*/ 4376 h 132"/>
                  <a:gd name="T40" fmla="+- 0 3676 3641"/>
                  <a:gd name="T41" fmla="*/ T40 w 119"/>
                  <a:gd name="T42" fmla="+- 0 4386 4341"/>
                  <a:gd name="T43" fmla="*/ 4386 h 132"/>
                  <a:gd name="T44" fmla="+- 0 3675 3641"/>
                  <a:gd name="T45" fmla="*/ T44 w 119"/>
                  <a:gd name="T46" fmla="+- 0 4389 4341"/>
                  <a:gd name="T47" fmla="*/ 4389 h 132"/>
                  <a:gd name="T48" fmla="+- 0 3675 3641"/>
                  <a:gd name="T49" fmla="*/ T48 w 119"/>
                  <a:gd name="T50" fmla="+- 0 4393 4341"/>
                  <a:gd name="T51" fmla="*/ 4393 h 132"/>
                  <a:gd name="T52" fmla="+- 0 3675 3641"/>
                  <a:gd name="T53" fmla="*/ T52 w 119"/>
                  <a:gd name="T54" fmla="+- 0 4472 4341"/>
                  <a:gd name="T55" fmla="*/ 4472 h 1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19" h="132">
                    <a:moveTo>
                      <a:pt x="34" y="131"/>
                    </a:moveTo>
                    <a:lnTo>
                      <a:pt x="1" y="131"/>
                    </a:lnTo>
                    <a:lnTo>
                      <a:pt x="1" y="22"/>
                    </a:lnTo>
                    <a:lnTo>
                      <a:pt x="0" y="2"/>
                    </a:lnTo>
                    <a:lnTo>
                      <a:pt x="28" y="2"/>
                    </a:lnTo>
                    <a:lnTo>
                      <a:pt x="30" y="22"/>
                    </a:lnTo>
                    <a:lnTo>
                      <a:pt x="109" y="22"/>
                    </a:lnTo>
                    <a:lnTo>
                      <a:pt x="112" y="26"/>
                    </a:lnTo>
                    <a:lnTo>
                      <a:pt x="48" y="26"/>
                    </a:lnTo>
                    <a:lnTo>
                      <a:pt x="39" y="35"/>
                    </a:lnTo>
                    <a:lnTo>
                      <a:pt x="35" y="45"/>
                    </a:lnTo>
                    <a:lnTo>
                      <a:pt x="34" y="48"/>
                    </a:lnTo>
                    <a:lnTo>
                      <a:pt x="34" y="52"/>
                    </a:lnTo>
                    <a:lnTo>
                      <a:pt x="34" y="13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6" name="Freeform 583"/>
              <p:cNvSpPr>
                <a:spLocks/>
              </p:cNvSpPr>
              <p:nvPr/>
            </p:nvSpPr>
            <p:spPr bwMode="auto">
              <a:xfrm>
                <a:off x="3641" y="4341"/>
                <a:ext cx="119" cy="132"/>
              </a:xfrm>
              <a:custGeom>
                <a:avLst/>
                <a:gdLst>
                  <a:gd name="T0" fmla="+- 0 3760 3641"/>
                  <a:gd name="T1" fmla="*/ T0 w 119"/>
                  <a:gd name="T2" fmla="+- 0 4472 4341"/>
                  <a:gd name="T3" fmla="*/ 4472 h 132"/>
                  <a:gd name="T4" fmla="+- 0 3727 3641"/>
                  <a:gd name="T5" fmla="*/ T4 w 119"/>
                  <a:gd name="T6" fmla="+- 0 4472 4341"/>
                  <a:gd name="T7" fmla="*/ 4472 h 132"/>
                  <a:gd name="T8" fmla="+- 0 3727 3641"/>
                  <a:gd name="T9" fmla="*/ T8 w 119"/>
                  <a:gd name="T10" fmla="+- 0 4399 4341"/>
                  <a:gd name="T11" fmla="*/ 4399 h 132"/>
                  <a:gd name="T12" fmla="+- 0 3721 3641"/>
                  <a:gd name="T13" fmla="*/ T12 w 119"/>
                  <a:gd name="T14" fmla="+- 0 4377 4341"/>
                  <a:gd name="T15" fmla="*/ 4377 h 132"/>
                  <a:gd name="T16" fmla="+- 0 3703 3641"/>
                  <a:gd name="T17" fmla="*/ T16 w 119"/>
                  <a:gd name="T18" fmla="+- 0 4367 4341"/>
                  <a:gd name="T19" fmla="*/ 4367 h 132"/>
                  <a:gd name="T20" fmla="+- 0 3689 3641"/>
                  <a:gd name="T21" fmla="*/ T20 w 119"/>
                  <a:gd name="T22" fmla="+- 0 4367 4341"/>
                  <a:gd name="T23" fmla="*/ 4367 h 132"/>
                  <a:gd name="T24" fmla="+- 0 3753 3641"/>
                  <a:gd name="T25" fmla="*/ T24 w 119"/>
                  <a:gd name="T26" fmla="+- 0 4367 4341"/>
                  <a:gd name="T27" fmla="*/ 4367 h 132"/>
                  <a:gd name="T28" fmla="+- 0 3756 3641"/>
                  <a:gd name="T29" fmla="*/ T28 w 119"/>
                  <a:gd name="T30" fmla="+- 0 4371 4341"/>
                  <a:gd name="T31" fmla="*/ 4371 h 132"/>
                  <a:gd name="T32" fmla="+- 0 3760 3641"/>
                  <a:gd name="T33" fmla="*/ T32 w 119"/>
                  <a:gd name="T34" fmla="+- 0 4472 4341"/>
                  <a:gd name="T35" fmla="*/ 4472 h 1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19" h="132">
                    <a:moveTo>
                      <a:pt x="119" y="131"/>
                    </a:moveTo>
                    <a:lnTo>
                      <a:pt x="86" y="131"/>
                    </a:lnTo>
                    <a:lnTo>
                      <a:pt x="86" y="58"/>
                    </a:lnTo>
                    <a:lnTo>
                      <a:pt x="80" y="36"/>
                    </a:lnTo>
                    <a:lnTo>
                      <a:pt x="62" y="26"/>
                    </a:lnTo>
                    <a:lnTo>
                      <a:pt x="48" y="26"/>
                    </a:lnTo>
                    <a:lnTo>
                      <a:pt x="112" y="26"/>
                    </a:lnTo>
                    <a:lnTo>
                      <a:pt x="115" y="30"/>
                    </a:lnTo>
                    <a:lnTo>
                      <a:pt x="119" y="13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44" name="Group 584"/>
            <p:cNvGrpSpPr>
              <a:grpSpLocks/>
            </p:cNvGrpSpPr>
            <p:nvPr/>
          </p:nvGrpSpPr>
          <p:grpSpPr bwMode="auto">
            <a:xfrm>
              <a:off x="3794" y="4343"/>
              <a:ext cx="119" cy="132"/>
              <a:chOff x="3794" y="4343"/>
              <a:chExt cx="119" cy="132"/>
            </a:xfrm>
          </p:grpSpPr>
          <p:sp>
            <p:nvSpPr>
              <p:cNvPr id="1741" name="Freeform 585"/>
              <p:cNvSpPr>
                <a:spLocks/>
              </p:cNvSpPr>
              <p:nvPr/>
            </p:nvSpPr>
            <p:spPr bwMode="auto">
              <a:xfrm>
                <a:off x="3794" y="4343"/>
                <a:ext cx="119" cy="132"/>
              </a:xfrm>
              <a:custGeom>
                <a:avLst/>
                <a:gdLst>
                  <a:gd name="T0" fmla="+- 0 3850 3794"/>
                  <a:gd name="T1" fmla="*/ T0 w 119"/>
                  <a:gd name="T2" fmla="+- 0 4474 4343"/>
                  <a:gd name="T3" fmla="*/ 4474 h 132"/>
                  <a:gd name="T4" fmla="+- 0 3827 3794"/>
                  <a:gd name="T5" fmla="*/ T4 w 119"/>
                  <a:gd name="T6" fmla="+- 0 4472 4343"/>
                  <a:gd name="T7" fmla="*/ 4472 h 132"/>
                  <a:gd name="T8" fmla="+- 0 3809 3794"/>
                  <a:gd name="T9" fmla="*/ T8 w 119"/>
                  <a:gd name="T10" fmla="+- 0 4463 4343"/>
                  <a:gd name="T11" fmla="*/ 4463 h 132"/>
                  <a:gd name="T12" fmla="+- 0 3798 3794"/>
                  <a:gd name="T13" fmla="*/ T12 w 119"/>
                  <a:gd name="T14" fmla="+- 0 4445 4343"/>
                  <a:gd name="T15" fmla="*/ 4445 h 132"/>
                  <a:gd name="T16" fmla="+- 0 3794 3794"/>
                  <a:gd name="T17" fmla="*/ T16 w 119"/>
                  <a:gd name="T18" fmla="+- 0 4343 4343"/>
                  <a:gd name="T19" fmla="*/ 4343 h 132"/>
                  <a:gd name="T20" fmla="+- 0 3827 3794"/>
                  <a:gd name="T21" fmla="*/ T20 w 119"/>
                  <a:gd name="T22" fmla="+- 0 4343 4343"/>
                  <a:gd name="T23" fmla="*/ 4343 h 132"/>
                  <a:gd name="T24" fmla="+- 0 3827 3794"/>
                  <a:gd name="T25" fmla="*/ T24 w 119"/>
                  <a:gd name="T26" fmla="+- 0 4414 4343"/>
                  <a:gd name="T27" fmla="*/ 4414 h 132"/>
                  <a:gd name="T28" fmla="+- 0 3832 3794"/>
                  <a:gd name="T29" fmla="*/ T28 w 119"/>
                  <a:gd name="T30" fmla="+- 0 4438 4343"/>
                  <a:gd name="T31" fmla="*/ 4438 h 132"/>
                  <a:gd name="T32" fmla="+- 0 3848 3794"/>
                  <a:gd name="T33" fmla="*/ T32 w 119"/>
                  <a:gd name="T34" fmla="+- 0 4449 4343"/>
                  <a:gd name="T35" fmla="*/ 4449 h 132"/>
                  <a:gd name="T36" fmla="+- 0 3865 3794"/>
                  <a:gd name="T37" fmla="*/ T36 w 119"/>
                  <a:gd name="T38" fmla="+- 0 4449 4343"/>
                  <a:gd name="T39" fmla="*/ 4449 h 132"/>
                  <a:gd name="T40" fmla="+- 0 3911 3794"/>
                  <a:gd name="T41" fmla="*/ T40 w 119"/>
                  <a:gd name="T42" fmla="+- 0 4449 4343"/>
                  <a:gd name="T43" fmla="*/ 4449 h 132"/>
                  <a:gd name="T44" fmla="+- 0 3911 3794"/>
                  <a:gd name="T45" fmla="*/ T44 w 119"/>
                  <a:gd name="T46" fmla="+- 0 4453 4343"/>
                  <a:gd name="T47" fmla="*/ 4453 h 132"/>
                  <a:gd name="T48" fmla="+- 0 3881 3794"/>
                  <a:gd name="T49" fmla="*/ T48 w 119"/>
                  <a:gd name="T50" fmla="+- 0 4453 4343"/>
                  <a:gd name="T51" fmla="*/ 4453 h 132"/>
                  <a:gd name="T52" fmla="+- 0 3870 3794"/>
                  <a:gd name="T53" fmla="*/ T52 w 119"/>
                  <a:gd name="T54" fmla="+- 0 4465 4343"/>
                  <a:gd name="T55" fmla="*/ 4465 h 132"/>
                  <a:gd name="T56" fmla="+- 0 3850 3794"/>
                  <a:gd name="T57" fmla="*/ T56 w 119"/>
                  <a:gd name="T58" fmla="+- 0 4474 4343"/>
                  <a:gd name="T59" fmla="*/ 4474 h 1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19" h="132">
                    <a:moveTo>
                      <a:pt x="56" y="131"/>
                    </a:moveTo>
                    <a:lnTo>
                      <a:pt x="33" y="129"/>
                    </a:lnTo>
                    <a:lnTo>
                      <a:pt x="15" y="120"/>
                    </a:lnTo>
                    <a:lnTo>
                      <a:pt x="4" y="102"/>
                    </a:lnTo>
                    <a:lnTo>
                      <a:pt x="0" y="0"/>
                    </a:lnTo>
                    <a:lnTo>
                      <a:pt x="33" y="0"/>
                    </a:lnTo>
                    <a:lnTo>
                      <a:pt x="33" y="71"/>
                    </a:lnTo>
                    <a:lnTo>
                      <a:pt x="38" y="95"/>
                    </a:lnTo>
                    <a:lnTo>
                      <a:pt x="54" y="106"/>
                    </a:lnTo>
                    <a:lnTo>
                      <a:pt x="71" y="106"/>
                    </a:lnTo>
                    <a:lnTo>
                      <a:pt x="117" y="106"/>
                    </a:lnTo>
                    <a:lnTo>
                      <a:pt x="117" y="110"/>
                    </a:lnTo>
                    <a:lnTo>
                      <a:pt x="87" y="110"/>
                    </a:lnTo>
                    <a:lnTo>
                      <a:pt x="76" y="122"/>
                    </a:lnTo>
                    <a:lnTo>
                      <a:pt x="56" y="13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2" name="Freeform 586"/>
              <p:cNvSpPr>
                <a:spLocks/>
              </p:cNvSpPr>
              <p:nvPr/>
            </p:nvSpPr>
            <p:spPr bwMode="auto">
              <a:xfrm>
                <a:off x="3794" y="4343"/>
                <a:ext cx="119" cy="132"/>
              </a:xfrm>
              <a:custGeom>
                <a:avLst/>
                <a:gdLst>
                  <a:gd name="T0" fmla="+- 0 3911 3794"/>
                  <a:gd name="T1" fmla="*/ T0 w 119"/>
                  <a:gd name="T2" fmla="+- 0 4449 4343"/>
                  <a:gd name="T3" fmla="*/ 4449 h 132"/>
                  <a:gd name="T4" fmla="+- 0 3865 3794"/>
                  <a:gd name="T5" fmla="*/ T4 w 119"/>
                  <a:gd name="T6" fmla="+- 0 4449 4343"/>
                  <a:gd name="T7" fmla="*/ 4449 h 132"/>
                  <a:gd name="T8" fmla="+- 0 3873 3794"/>
                  <a:gd name="T9" fmla="*/ T8 w 119"/>
                  <a:gd name="T10" fmla="+- 0 4440 4343"/>
                  <a:gd name="T11" fmla="*/ 4440 h 132"/>
                  <a:gd name="T12" fmla="+- 0 3876 3794"/>
                  <a:gd name="T13" fmla="*/ T12 w 119"/>
                  <a:gd name="T14" fmla="+- 0 4431 4343"/>
                  <a:gd name="T15" fmla="*/ 4431 h 132"/>
                  <a:gd name="T16" fmla="+- 0 3878 3794"/>
                  <a:gd name="T17" fmla="*/ T16 w 119"/>
                  <a:gd name="T18" fmla="+- 0 4429 4343"/>
                  <a:gd name="T19" fmla="*/ 4429 h 132"/>
                  <a:gd name="T20" fmla="+- 0 3878 3794"/>
                  <a:gd name="T21" fmla="*/ T20 w 119"/>
                  <a:gd name="T22" fmla="+- 0 4425 4343"/>
                  <a:gd name="T23" fmla="*/ 4425 h 132"/>
                  <a:gd name="T24" fmla="+- 0 3878 3794"/>
                  <a:gd name="T25" fmla="*/ T24 w 119"/>
                  <a:gd name="T26" fmla="+- 0 4343 4343"/>
                  <a:gd name="T27" fmla="*/ 4343 h 132"/>
                  <a:gd name="T28" fmla="+- 0 3911 3794"/>
                  <a:gd name="T29" fmla="*/ T28 w 119"/>
                  <a:gd name="T30" fmla="+- 0 4343 4343"/>
                  <a:gd name="T31" fmla="*/ 4343 h 132"/>
                  <a:gd name="T32" fmla="+- 0 3911 3794"/>
                  <a:gd name="T33" fmla="*/ T32 w 119"/>
                  <a:gd name="T34" fmla="+- 0 4449 4343"/>
                  <a:gd name="T35" fmla="*/ 4449 h 1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19" h="132">
                    <a:moveTo>
                      <a:pt x="117" y="106"/>
                    </a:moveTo>
                    <a:lnTo>
                      <a:pt x="71" y="106"/>
                    </a:lnTo>
                    <a:lnTo>
                      <a:pt x="79" y="97"/>
                    </a:lnTo>
                    <a:lnTo>
                      <a:pt x="82" y="88"/>
                    </a:lnTo>
                    <a:lnTo>
                      <a:pt x="84" y="86"/>
                    </a:lnTo>
                    <a:lnTo>
                      <a:pt x="84" y="82"/>
                    </a:lnTo>
                    <a:lnTo>
                      <a:pt x="84" y="0"/>
                    </a:lnTo>
                    <a:lnTo>
                      <a:pt x="117" y="0"/>
                    </a:lnTo>
                    <a:lnTo>
                      <a:pt x="117" y="10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3" name="Freeform 587"/>
              <p:cNvSpPr>
                <a:spLocks/>
              </p:cNvSpPr>
              <p:nvPr/>
            </p:nvSpPr>
            <p:spPr bwMode="auto">
              <a:xfrm>
                <a:off x="3794" y="4343"/>
                <a:ext cx="119" cy="132"/>
              </a:xfrm>
              <a:custGeom>
                <a:avLst/>
                <a:gdLst>
                  <a:gd name="T0" fmla="+- 0 3912 3794"/>
                  <a:gd name="T1" fmla="*/ T0 w 119"/>
                  <a:gd name="T2" fmla="+- 0 4472 4343"/>
                  <a:gd name="T3" fmla="*/ 4472 h 132"/>
                  <a:gd name="T4" fmla="+- 0 3884 3794"/>
                  <a:gd name="T5" fmla="*/ T4 w 119"/>
                  <a:gd name="T6" fmla="+- 0 4472 4343"/>
                  <a:gd name="T7" fmla="*/ 4472 h 132"/>
                  <a:gd name="T8" fmla="+- 0 3882 3794"/>
                  <a:gd name="T9" fmla="*/ T8 w 119"/>
                  <a:gd name="T10" fmla="+- 0 4453 4343"/>
                  <a:gd name="T11" fmla="*/ 4453 h 132"/>
                  <a:gd name="T12" fmla="+- 0 3911 3794"/>
                  <a:gd name="T13" fmla="*/ T12 w 119"/>
                  <a:gd name="T14" fmla="+- 0 4453 4343"/>
                  <a:gd name="T15" fmla="*/ 4453 h 132"/>
                  <a:gd name="T16" fmla="+- 0 3912 3794"/>
                  <a:gd name="T17" fmla="*/ T16 w 119"/>
                  <a:gd name="T18" fmla="+- 0 4472 4343"/>
                  <a:gd name="T19" fmla="*/ 4472 h 132"/>
                </a:gdLst>
                <a:ahLst/>
                <a:cxnLst>
                  <a:cxn ang="0">
                    <a:pos x="T1" y="T3"/>
                  </a:cxn>
                  <a:cxn ang="0">
                    <a:pos x="T5" y="T7"/>
                  </a:cxn>
                  <a:cxn ang="0">
                    <a:pos x="T9" y="T11"/>
                  </a:cxn>
                  <a:cxn ang="0">
                    <a:pos x="T13" y="T15"/>
                  </a:cxn>
                  <a:cxn ang="0">
                    <a:pos x="T17" y="T19"/>
                  </a:cxn>
                </a:cxnLst>
                <a:rect l="0" t="0" r="r" b="b"/>
                <a:pathLst>
                  <a:path w="119" h="132">
                    <a:moveTo>
                      <a:pt x="118" y="129"/>
                    </a:moveTo>
                    <a:lnTo>
                      <a:pt x="90" y="129"/>
                    </a:lnTo>
                    <a:lnTo>
                      <a:pt x="88" y="110"/>
                    </a:lnTo>
                    <a:lnTo>
                      <a:pt x="117" y="110"/>
                    </a:lnTo>
                    <a:lnTo>
                      <a:pt x="118" y="12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45" name="Group 588"/>
            <p:cNvGrpSpPr>
              <a:grpSpLocks/>
            </p:cNvGrpSpPr>
            <p:nvPr/>
          </p:nvGrpSpPr>
          <p:grpSpPr bwMode="auto">
            <a:xfrm>
              <a:off x="3934" y="4310"/>
              <a:ext cx="82" cy="166"/>
              <a:chOff x="3934" y="4310"/>
              <a:chExt cx="82" cy="166"/>
            </a:xfrm>
          </p:grpSpPr>
          <p:sp>
            <p:nvSpPr>
              <p:cNvPr id="1737" name="Freeform 589"/>
              <p:cNvSpPr>
                <a:spLocks/>
              </p:cNvSpPr>
              <p:nvPr/>
            </p:nvSpPr>
            <p:spPr bwMode="auto">
              <a:xfrm>
                <a:off x="3934" y="4310"/>
                <a:ext cx="82" cy="166"/>
              </a:xfrm>
              <a:custGeom>
                <a:avLst/>
                <a:gdLst>
                  <a:gd name="T0" fmla="+- 0 3984 3934"/>
                  <a:gd name="T1" fmla="*/ T0 w 82"/>
                  <a:gd name="T2" fmla="+- 0 4343 4310"/>
                  <a:gd name="T3" fmla="*/ 4343 h 166"/>
                  <a:gd name="T4" fmla="+- 0 3952 3934"/>
                  <a:gd name="T5" fmla="*/ T4 w 82"/>
                  <a:gd name="T6" fmla="+- 0 4343 4310"/>
                  <a:gd name="T7" fmla="*/ 4343 h 166"/>
                  <a:gd name="T8" fmla="+- 0 3952 3934"/>
                  <a:gd name="T9" fmla="*/ T8 w 82"/>
                  <a:gd name="T10" fmla="+- 0 4319 4310"/>
                  <a:gd name="T11" fmla="*/ 4319 h 166"/>
                  <a:gd name="T12" fmla="+- 0 3984 3934"/>
                  <a:gd name="T13" fmla="*/ T12 w 82"/>
                  <a:gd name="T14" fmla="+- 0 4310 4310"/>
                  <a:gd name="T15" fmla="*/ 4310 h 166"/>
                  <a:gd name="T16" fmla="+- 0 3984 3934"/>
                  <a:gd name="T17" fmla="*/ T16 w 82"/>
                  <a:gd name="T18" fmla="+- 0 4343 4310"/>
                  <a:gd name="T19" fmla="*/ 4343 h 166"/>
                </a:gdLst>
                <a:ahLst/>
                <a:cxnLst>
                  <a:cxn ang="0">
                    <a:pos x="T1" y="T3"/>
                  </a:cxn>
                  <a:cxn ang="0">
                    <a:pos x="T5" y="T7"/>
                  </a:cxn>
                  <a:cxn ang="0">
                    <a:pos x="T9" y="T11"/>
                  </a:cxn>
                  <a:cxn ang="0">
                    <a:pos x="T13" y="T15"/>
                  </a:cxn>
                  <a:cxn ang="0">
                    <a:pos x="T17" y="T19"/>
                  </a:cxn>
                </a:cxnLst>
                <a:rect l="0" t="0" r="r" b="b"/>
                <a:pathLst>
                  <a:path w="82" h="166">
                    <a:moveTo>
                      <a:pt x="50" y="33"/>
                    </a:moveTo>
                    <a:lnTo>
                      <a:pt x="18" y="33"/>
                    </a:lnTo>
                    <a:lnTo>
                      <a:pt x="18" y="9"/>
                    </a:lnTo>
                    <a:lnTo>
                      <a:pt x="50" y="0"/>
                    </a:lnTo>
                    <a:lnTo>
                      <a:pt x="50" y="3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8" name="Freeform 590"/>
              <p:cNvSpPr>
                <a:spLocks/>
              </p:cNvSpPr>
              <p:nvPr/>
            </p:nvSpPr>
            <p:spPr bwMode="auto">
              <a:xfrm>
                <a:off x="3934" y="4310"/>
                <a:ext cx="82" cy="166"/>
              </a:xfrm>
              <a:custGeom>
                <a:avLst/>
                <a:gdLst>
                  <a:gd name="T0" fmla="+- 0 4016 3934"/>
                  <a:gd name="T1" fmla="*/ T0 w 82"/>
                  <a:gd name="T2" fmla="+- 0 4368 4310"/>
                  <a:gd name="T3" fmla="*/ 4368 h 166"/>
                  <a:gd name="T4" fmla="+- 0 3934 3934"/>
                  <a:gd name="T5" fmla="*/ T4 w 82"/>
                  <a:gd name="T6" fmla="+- 0 4368 4310"/>
                  <a:gd name="T7" fmla="*/ 4368 h 166"/>
                  <a:gd name="T8" fmla="+- 0 3934 3934"/>
                  <a:gd name="T9" fmla="*/ T8 w 82"/>
                  <a:gd name="T10" fmla="+- 0 4343 4310"/>
                  <a:gd name="T11" fmla="*/ 4343 h 166"/>
                  <a:gd name="T12" fmla="+- 0 4016 3934"/>
                  <a:gd name="T13" fmla="*/ T12 w 82"/>
                  <a:gd name="T14" fmla="+- 0 4343 4310"/>
                  <a:gd name="T15" fmla="*/ 4343 h 166"/>
                  <a:gd name="T16" fmla="+- 0 4016 3934"/>
                  <a:gd name="T17" fmla="*/ T16 w 82"/>
                  <a:gd name="T18" fmla="+- 0 4368 4310"/>
                  <a:gd name="T19" fmla="*/ 4368 h 166"/>
                </a:gdLst>
                <a:ahLst/>
                <a:cxnLst>
                  <a:cxn ang="0">
                    <a:pos x="T1" y="T3"/>
                  </a:cxn>
                  <a:cxn ang="0">
                    <a:pos x="T5" y="T7"/>
                  </a:cxn>
                  <a:cxn ang="0">
                    <a:pos x="T9" y="T11"/>
                  </a:cxn>
                  <a:cxn ang="0">
                    <a:pos x="T13" y="T15"/>
                  </a:cxn>
                  <a:cxn ang="0">
                    <a:pos x="T17" y="T19"/>
                  </a:cxn>
                </a:cxnLst>
                <a:rect l="0" t="0" r="r" b="b"/>
                <a:pathLst>
                  <a:path w="82" h="166">
                    <a:moveTo>
                      <a:pt x="82" y="58"/>
                    </a:moveTo>
                    <a:lnTo>
                      <a:pt x="0" y="58"/>
                    </a:lnTo>
                    <a:lnTo>
                      <a:pt x="0" y="33"/>
                    </a:lnTo>
                    <a:lnTo>
                      <a:pt x="82" y="33"/>
                    </a:lnTo>
                    <a:lnTo>
                      <a:pt x="82" y="5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9" name="Freeform 591"/>
              <p:cNvSpPr>
                <a:spLocks/>
              </p:cNvSpPr>
              <p:nvPr/>
            </p:nvSpPr>
            <p:spPr bwMode="auto">
              <a:xfrm>
                <a:off x="3934" y="4310"/>
                <a:ext cx="82" cy="166"/>
              </a:xfrm>
              <a:custGeom>
                <a:avLst/>
                <a:gdLst>
                  <a:gd name="T0" fmla="+- 0 4001 3934"/>
                  <a:gd name="T1" fmla="*/ T0 w 82"/>
                  <a:gd name="T2" fmla="+- 0 4475 4310"/>
                  <a:gd name="T3" fmla="*/ 4475 h 166"/>
                  <a:gd name="T4" fmla="+- 0 3978 3934"/>
                  <a:gd name="T5" fmla="*/ T4 w 82"/>
                  <a:gd name="T6" fmla="+- 0 4475 4310"/>
                  <a:gd name="T7" fmla="*/ 4475 h 166"/>
                  <a:gd name="T8" fmla="+- 0 3969 3934"/>
                  <a:gd name="T9" fmla="*/ T8 w 82"/>
                  <a:gd name="T10" fmla="+- 0 4471 4310"/>
                  <a:gd name="T11" fmla="*/ 4471 h 166"/>
                  <a:gd name="T12" fmla="+- 0 3962 3934"/>
                  <a:gd name="T13" fmla="*/ T12 w 82"/>
                  <a:gd name="T14" fmla="+- 0 4465 4310"/>
                  <a:gd name="T15" fmla="*/ 4465 h 166"/>
                  <a:gd name="T16" fmla="+- 0 3955 3934"/>
                  <a:gd name="T17" fmla="*/ T16 w 82"/>
                  <a:gd name="T18" fmla="+- 0 4457 4310"/>
                  <a:gd name="T19" fmla="*/ 4457 h 166"/>
                  <a:gd name="T20" fmla="+- 0 3952 3934"/>
                  <a:gd name="T21" fmla="*/ T20 w 82"/>
                  <a:gd name="T22" fmla="+- 0 4445 4310"/>
                  <a:gd name="T23" fmla="*/ 4445 h 166"/>
                  <a:gd name="T24" fmla="+- 0 3952 3934"/>
                  <a:gd name="T25" fmla="*/ T24 w 82"/>
                  <a:gd name="T26" fmla="+- 0 4368 4310"/>
                  <a:gd name="T27" fmla="*/ 4368 h 166"/>
                  <a:gd name="T28" fmla="+- 0 3984 3934"/>
                  <a:gd name="T29" fmla="*/ T28 w 82"/>
                  <a:gd name="T30" fmla="+- 0 4368 4310"/>
                  <a:gd name="T31" fmla="*/ 4368 h 166"/>
                  <a:gd name="T32" fmla="+- 0 3984 3934"/>
                  <a:gd name="T33" fmla="*/ T32 w 82"/>
                  <a:gd name="T34" fmla="+- 0 4441 4310"/>
                  <a:gd name="T35" fmla="*/ 4441 h 166"/>
                  <a:gd name="T36" fmla="+- 0 3989 3934"/>
                  <a:gd name="T37" fmla="*/ T36 w 82"/>
                  <a:gd name="T38" fmla="+- 0 4449 4310"/>
                  <a:gd name="T39" fmla="*/ 4449 h 166"/>
                  <a:gd name="T40" fmla="+- 0 4014 3934"/>
                  <a:gd name="T41" fmla="*/ T40 w 82"/>
                  <a:gd name="T42" fmla="+- 0 4449 4310"/>
                  <a:gd name="T43" fmla="*/ 4449 h 166"/>
                  <a:gd name="T44" fmla="+- 0 4015 3934"/>
                  <a:gd name="T45" fmla="*/ T44 w 82"/>
                  <a:gd name="T46" fmla="+- 0 4472 4310"/>
                  <a:gd name="T47" fmla="*/ 4472 h 166"/>
                  <a:gd name="T48" fmla="+- 0 4010 3934"/>
                  <a:gd name="T49" fmla="*/ T48 w 82"/>
                  <a:gd name="T50" fmla="+- 0 4474 4310"/>
                  <a:gd name="T51" fmla="*/ 4474 h 166"/>
                  <a:gd name="T52" fmla="+- 0 4001 3934"/>
                  <a:gd name="T53" fmla="*/ T52 w 82"/>
                  <a:gd name="T54" fmla="+- 0 4475 4310"/>
                  <a:gd name="T55" fmla="*/ 4475 h 1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82" h="166">
                    <a:moveTo>
                      <a:pt x="67" y="165"/>
                    </a:moveTo>
                    <a:lnTo>
                      <a:pt x="44" y="165"/>
                    </a:lnTo>
                    <a:lnTo>
                      <a:pt x="35" y="161"/>
                    </a:lnTo>
                    <a:lnTo>
                      <a:pt x="28" y="155"/>
                    </a:lnTo>
                    <a:lnTo>
                      <a:pt x="21" y="147"/>
                    </a:lnTo>
                    <a:lnTo>
                      <a:pt x="18" y="135"/>
                    </a:lnTo>
                    <a:lnTo>
                      <a:pt x="18" y="58"/>
                    </a:lnTo>
                    <a:lnTo>
                      <a:pt x="50" y="58"/>
                    </a:lnTo>
                    <a:lnTo>
                      <a:pt x="50" y="131"/>
                    </a:lnTo>
                    <a:lnTo>
                      <a:pt x="55" y="139"/>
                    </a:lnTo>
                    <a:lnTo>
                      <a:pt x="80" y="139"/>
                    </a:lnTo>
                    <a:lnTo>
                      <a:pt x="81" y="162"/>
                    </a:lnTo>
                    <a:lnTo>
                      <a:pt x="76" y="164"/>
                    </a:lnTo>
                    <a:lnTo>
                      <a:pt x="67" y="16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0" name="Freeform 592"/>
              <p:cNvSpPr>
                <a:spLocks/>
              </p:cNvSpPr>
              <p:nvPr/>
            </p:nvSpPr>
            <p:spPr bwMode="auto">
              <a:xfrm>
                <a:off x="3934" y="4310"/>
                <a:ext cx="82" cy="166"/>
              </a:xfrm>
              <a:custGeom>
                <a:avLst/>
                <a:gdLst>
                  <a:gd name="T0" fmla="+- 0 4014 3934"/>
                  <a:gd name="T1" fmla="*/ T0 w 82"/>
                  <a:gd name="T2" fmla="+- 0 4449 4310"/>
                  <a:gd name="T3" fmla="*/ 4449 h 166"/>
                  <a:gd name="T4" fmla="+- 0 4007 3934"/>
                  <a:gd name="T5" fmla="*/ T4 w 82"/>
                  <a:gd name="T6" fmla="+- 0 4449 4310"/>
                  <a:gd name="T7" fmla="*/ 4449 h 166"/>
                  <a:gd name="T8" fmla="+- 0 4010 3934"/>
                  <a:gd name="T9" fmla="*/ T8 w 82"/>
                  <a:gd name="T10" fmla="+- 0 4448 4310"/>
                  <a:gd name="T11" fmla="*/ 4448 h 166"/>
                  <a:gd name="T12" fmla="+- 0 4014 3934"/>
                  <a:gd name="T13" fmla="*/ T12 w 82"/>
                  <a:gd name="T14" fmla="+- 0 4447 4310"/>
                  <a:gd name="T15" fmla="*/ 4447 h 166"/>
                  <a:gd name="T16" fmla="+- 0 4014 3934"/>
                  <a:gd name="T17" fmla="*/ T16 w 82"/>
                  <a:gd name="T18" fmla="+- 0 4449 4310"/>
                  <a:gd name="T19" fmla="*/ 4449 h 166"/>
                </a:gdLst>
                <a:ahLst/>
                <a:cxnLst>
                  <a:cxn ang="0">
                    <a:pos x="T1" y="T3"/>
                  </a:cxn>
                  <a:cxn ang="0">
                    <a:pos x="T5" y="T7"/>
                  </a:cxn>
                  <a:cxn ang="0">
                    <a:pos x="T9" y="T11"/>
                  </a:cxn>
                  <a:cxn ang="0">
                    <a:pos x="T13" y="T15"/>
                  </a:cxn>
                  <a:cxn ang="0">
                    <a:pos x="T17" y="T19"/>
                  </a:cxn>
                </a:cxnLst>
                <a:rect l="0" t="0" r="r" b="b"/>
                <a:pathLst>
                  <a:path w="82" h="166">
                    <a:moveTo>
                      <a:pt x="80" y="139"/>
                    </a:moveTo>
                    <a:lnTo>
                      <a:pt x="73" y="139"/>
                    </a:lnTo>
                    <a:lnTo>
                      <a:pt x="76" y="138"/>
                    </a:lnTo>
                    <a:lnTo>
                      <a:pt x="80" y="137"/>
                    </a:lnTo>
                    <a:lnTo>
                      <a:pt x="80" y="13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46" name="Group 593"/>
            <p:cNvGrpSpPr>
              <a:grpSpLocks/>
            </p:cNvGrpSpPr>
            <p:nvPr/>
          </p:nvGrpSpPr>
          <p:grpSpPr bwMode="auto">
            <a:xfrm>
              <a:off x="4039" y="4340"/>
              <a:ext cx="74" cy="133"/>
              <a:chOff x="4039" y="4340"/>
              <a:chExt cx="74" cy="133"/>
            </a:xfrm>
          </p:grpSpPr>
          <p:sp>
            <p:nvSpPr>
              <p:cNvPr id="1734" name="Freeform 594"/>
              <p:cNvSpPr>
                <a:spLocks/>
              </p:cNvSpPr>
              <p:nvPr/>
            </p:nvSpPr>
            <p:spPr bwMode="auto">
              <a:xfrm>
                <a:off x="4039" y="4340"/>
                <a:ext cx="74" cy="133"/>
              </a:xfrm>
              <a:custGeom>
                <a:avLst/>
                <a:gdLst>
                  <a:gd name="T0" fmla="+- 0 4113 4039"/>
                  <a:gd name="T1" fmla="*/ T0 w 74"/>
                  <a:gd name="T2" fmla="+- 0 4368 4340"/>
                  <a:gd name="T3" fmla="*/ 4368 h 133"/>
                  <a:gd name="T4" fmla="+- 0 4070 4039"/>
                  <a:gd name="T5" fmla="*/ T4 w 74"/>
                  <a:gd name="T6" fmla="+- 0 4368 4340"/>
                  <a:gd name="T7" fmla="*/ 4368 h 133"/>
                  <a:gd name="T8" fmla="+- 0 4083 4039"/>
                  <a:gd name="T9" fmla="*/ T8 w 74"/>
                  <a:gd name="T10" fmla="+- 0 4349 4340"/>
                  <a:gd name="T11" fmla="*/ 4349 h 133"/>
                  <a:gd name="T12" fmla="+- 0 4101 4039"/>
                  <a:gd name="T13" fmla="*/ T12 w 74"/>
                  <a:gd name="T14" fmla="+- 0 4341 4340"/>
                  <a:gd name="T15" fmla="*/ 4341 h 133"/>
                  <a:gd name="T16" fmla="+- 0 4109 4039"/>
                  <a:gd name="T17" fmla="*/ T16 w 74"/>
                  <a:gd name="T18" fmla="+- 0 4340 4340"/>
                  <a:gd name="T19" fmla="*/ 4340 h 133"/>
                  <a:gd name="T20" fmla="+- 0 4111 4039"/>
                  <a:gd name="T21" fmla="*/ T20 w 74"/>
                  <a:gd name="T22" fmla="+- 0 4341 4340"/>
                  <a:gd name="T23" fmla="*/ 4341 h 133"/>
                  <a:gd name="T24" fmla="+- 0 4113 4039"/>
                  <a:gd name="T25" fmla="*/ T24 w 74"/>
                  <a:gd name="T26" fmla="+- 0 4341 4340"/>
                  <a:gd name="T27" fmla="*/ 4341 h 133"/>
                  <a:gd name="T28" fmla="+- 0 4113 4039"/>
                  <a:gd name="T29" fmla="*/ T28 w 74"/>
                  <a:gd name="T30" fmla="+- 0 4368 4340"/>
                  <a:gd name="T31" fmla="*/ 4368 h 13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74" h="133">
                    <a:moveTo>
                      <a:pt x="74" y="28"/>
                    </a:moveTo>
                    <a:lnTo>
                      <a:pt x="31" y="28"/>
                    </a:lnTo>
                    <a:lnTo>
                      <a:pt x="44" y="9"/>
                    </a:lnTo>
                    <a:lnTo>
                      <a:pt x="62" y="1"/>
                    </a:lnTo>
                    <a:lnTo>
                      <a:pt x="70" y="0"/>
                    </a:lnTo>
                    <a:lnTo>
                      <a:pt x="72" y="1"/>
                    </a:lnTo>
                    <a:lnTo>
                      <a:pt x="74" y="1"/>
                    </a:lnTo>
                    <a:lnTo>
                      <a:pt x="74" y="2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5" name="Freeform 595"/>
              <p:cNvSpPr>
                <a:spLocks/>
              </p:cNvSpPr>
              <p:nvPr/>
            </p:nvSpPr>
            <p:spPr bwMode="auto">
              <a:xfrm>
                <a:off x="4039" y="4340"/>
                <a:ext cx="74" cy="133"/>
              </a:xfrm>
              <a:custGeom>
                <a:avLst/>
                <a:gdLst>
                  <a:gd name="T0" fmla="+- 0 4073 4039"/>
                  <a:gd name="T1" fmla="*/ T0 w 74"/>
                  <a:gd name="T2" fmla="+- 0 4472 4340"/>
                  <a:gd name="T3" fmla="*/ 4472 h 133"/>
                  <a:gd name="T4" fmla="+- 0 4040 4039"/>
                  <a:gd name="T5" fmla="*/ T4 w 74"/>
                  <a:gd name="T6" fmla="+- 0 4472 4340"/>
                  <a:gd name="T7" fmla="*/ 4472 h 133"/>
                  <a:gd name="T8" fmla="+- 0 4040 4039"/>
                  <a:gd name="T9" fmla="*/ T8 w 74"/>
                  <a:gd name="T10" fmla="+- 0 4381 4340"/>
                  <a:gd name="T11" fmla="*/ 4381 h 133"/>
                  <a:gd name="T12" fmla="+- 0 4040 4039"/>
                  <a:gd name="T13" fmla="*/ T12 w 74"/>
                  <a:gd name="T14" fmla="+- 0 4363 4340"/>
                  <a:gd name="T15" fmla="*/ 4363 h 133"/>
                  <a:gd name="T16" fmla="+- 0 4039 4039"/>
                  <a:gd name="T17" fmla="*/ T16 w 74"/>
                  <a:gd name="T18" fmla="+- 0 4345 4340"/>
                  <a:gd name="T19" fmla="*/ 4345 h 133"/>
                  <a:gd name="T20" fmla="+- 0 4068 4039"/>
                  <a:gd name="T21" fmla="*/ T20 w 74"/>
                  <a:gd name="T22" fmla="+- 0 4343 4340"/>
                  <a:gd name="T23" fmla="*/ 4343 h 133"/>
                  <a:gd name="T24" fmla="+- 0 4069 4039"/>
                  <a:gd name="T25" fmla="*/ T24 w 74"/>
                  <a:gd name="T26" fmla="+- 0 4368 4340"/>
                  <a:gd name="T27" fmla="*/ 4368 h 133"/>
                  <a:gd name="T28" fmla="+- 0 4113 4039"/>
                  <a:gd name="T29" fmla="*/ T28 w 74"/>
                  <a:gd name="T30" fmla="+- 0 4368 4340"/>
                  <a:gd name="T31" fmla="*/ 4368 h 133"/>
                  <a:gd name="T32" fmla="+- 0 4113 4039"/>
                  <a:gd name="T33" fmla="*/ T32 w 74"/>
                  <a:gd name="T34" fmla="+- 0 4371 4340"/>
                  <a:gd name="T35" fmla="*/ 4371 h 133"/>
                  <a:gd name="T36" fmla="+- 0 4088 4039"/>
                  <a:gd name="T37" fmla="*/ T36 w 74"/>
                  <a:gd name="T38" fmla="+- 0 4371 4340"/>
                  <a:gd name="T39" fmla="*/ 4371 h 133"/>
                  <a:gd name="T40" fmla="+- 0 4077 4039"/>
                  <a:gd name="T41" fmla="*/ T40 w 74"/>
                  <a:gd name="T42" fmla="+- 0 4381 4340"/>
                  <a:gd name="T43" fmla="*/ 4381 h 133"/>
                  <a:gd name="T44" fmla="+- 0 4074 4039"/>
                  <a:gd name="T45" fmla="*/ T44 w 74"/>
                  <a:gd name="T46" fmla="+- 0 4398 4340"/>
                  <a:gd name="T47" fmla="*/ 4398 h 133"/>
                  <a:gd name="T48" fmla="+- 0 4073 4039"/>
                  <a:gd name="T49" fmla="*/ T48 w 74"/>
                  <a:gd name="T50" fmla="+- 0 4402 4340"/>
                  <a:gd name="T51" fmla="*/ 4402 h 133"/>
                  <a:gd name="T52" fmla="+- 0 4073 4039"/>
                  <a:gd name="T53" fmla="*/ T52 w 74"/>
                  <a:gd name="T54" fmla="+- 0 4472 4340"/>
                  <a:gd name="T55" fmla="*/ 4472 h 1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74" h="133">
                    <a:moveTo>
                      <a:pt x="34" y="132"/>
                    </a:moveTo>
                    <a:lnTo>
                      <a:pt x="1" y="132"/>
                    </a:lnTo>
                    <a:lnTo>
                      <a:pt x="1" y="41"/>
                    </a:lnTo>
                    <a:lnTo>
                      <a:pt x="1" y="23"/>
                    </a:lnTo>
                    <a:lnTo>
                      <a:pt x="0" y="5"/>
                    </a:lnTo>
                    <a:lnTo>
                      <a:pt x="29" y="3"/>
                    </a:lnTo>
                    <a:lnTo>
                      <a:pt x="30" y="28"/>
                    </a:lnTo>
                    <a:lnTo>
                      <a:pt x="74" y="28"/>
                    </a:lnTo>
                    <a:lnTo>
                      <a:pt x="74" y="31"/>
                    </a:lnTo>
                    <a:lnTo>
                      <a:pt x="49" y="31"/>
                    </a:lnTo>
                    <a:lnTo>
                      <a:pt x="38" y="41"/>
                    </a:lnTo>
                    <a:lnTo>
                      <a:pt x="35" y="58"/>
                    </a:lnTo>
                    <a:lnTo>
                      <a:pt x="34" y="62"/>
                    </a:lnTo>
                    <a:lnTo>
                      <a:pt x="34" y="13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6" name="Freeform 596"/>
              <p:cNvSpPr>
                <a:spLocks/>
              </p:cNvSpPr>
              <p:nvPr/>
            </p:nvSpPr>
            <p:spPr bwMode="auto">
              <a:xfrm>
                <a:off x="4039" y="4340"/>
                <a:ext cx="74" cy="133"/>
              </a:xfrm>
              <a:custGeom>
                <a:avLst/>
                <a:gdLst>
                  <a:gd name="T0" fmla="+- 0 4113 4039"/>
                  <a:gd name="T1" fmla="*/ T0 w 74"/>
                  <a:gd name="T2" fmla="+- 0 4372 4340"/>
                  <a:gd name="T3" fmla="*/ 4372 h 133"/>
                  <a:gd name="T4" fmla="+- 0 4110 4039"/>
                  <a:gd name="T5" fmla="*/ T4 w 74"/>
                  <a:gd name="T6" fmla="+- 0 4371 4340"/>
                  <a:gd name="T7" fmla="*/ 4371 h 133"/>
                  <a:gd name="T8" fmla="+- 0 4107 4039"/>
                  <a:gd name="T9" fmla="*/ T8 w 74"/>
                  <a:gd name="T10" fmla="+- 0 4371 4340"/>
                  <a:gd name="T11" fmla="*/ 4371 h 133"/>
                  <a:gd name="T12" fmla="+- 0 4113 4039"/>
                  <a:gd name="T13" fmla="*/ T12 w 74"/>
                  <a:gd name="T14" fmla="+- 0 4371 4340"/>
                  <a:gd name="T15" fmla="*/ 4371 h 133"/>
                  <a:gd name="T16" fmla="+- 0 4113 4039"/>
                  <a:gd name="T17" fmla="*/ T16 w 74"/>
                  <a:gd name="T18" fmla="+- 0 4372 4340"/>
                  <a:gd name="T19" fmla="*/ 4372 h 133"/>
                </a:gdLst>
                <a:ahLst/>
                <a:cxnLst>
                  <a:cxn ang="0">
                    <a:pos x="T1" y="T3"/>
                  </a:cxn>
                  <a:cxn ang="0">
                    <a:pos x="T5" y="T7"/>
                  </a:cxn>
                  <a:cxn ang="0">
                    <a:pos x="T9" y="T11"/>
                  </a:cxn>
                  <a:cxn ang="0">
                    <a:pos x="T13" y="T15"/>
                  </a:cxn>
                  <a:cxn ang="0">
                    <a:pos x="T17" y="T19"/>
                  </a:cxn>
                </a:cxnLst>
                <a:rect l="0" t="0" r="r" b="b"/>
                <a:pathLst>
                  <a:path w="74" h="133">
                    <a:moveTo>
                      <a:pt x="74" y="32"/>
                    </a:moveTo>
                    <a:lnTo>
                      <a:pt x="71" y="31"/>
                    </a:lnTo>
                    <a:lnTo>
                      <a:pt x="68" y="31"/>
                    </a:lnTo>
                    <a:lnTo>
                      <a:pt x="74" y="31"/>
                    </a:lnTo>
                    <a:lnTo>
                      <a:pt x="74" y="3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47" name="Group 597"/>
            <p:cNvGrpSpPr>
              <a:grpSpLocks/>
            </p:cNvGrpSpPr>
            <p:nvPr/>
          </p:nvGrpSpPr>
          <p:grpSpPr bwMode="auto">
            <a:xfrm>
              <a:off x="4134" y="4289"/>
              <a:ext cx="37" cy="184"/>
              <a:chOff x="4134" y="4289"/>
              <a:chExt cx="37" cy="184"/>
            </a:xfrm>
          </p:grpSpPr>
          <p:sp>
            <p:nvSpPr>
              <p:cNvPr id="1732" name="Freeform 598"/>
              <p:cNvSpPr>
                <a:spLocks/>
              </p:cNvSpPr>
              <p:nvPr/>
            </p:nvSpPr>
            <p:spPr bwMode="auto">
              <a:xfrm>
                <a:off x="4134" y="4289"/>
                <a:ext cx="37" cy="184"/>
              </a:xfrm>
              <a:custGeom>
                <a:avLst/>
                <a:gdLst>
                  <a:gd name="T0" fmla="+- 0 4168 4134"/>
                  <a:gd name="T1" fmla="*/ T0 w 37"/>
                  <a:gd name="T2" fmla="+- 0 4472 4289"/>
                  <a:gd name="T3" fmla="*/ 4472 h 184"/>
                  <a:gd name="T4" fmla="+- 0 4136 4134"/>
                  <a:gd name="T5" fmla="*/ T4 w 37"/>
                  <a:gd name="T6" fmla="+- 0 4472 4289"/>
                  <a:gd name="T7" fmla="*/ 4472 h 184"/>
                  <a:gd name="T8" fmla="+- 0 4136 4134"/>
                  <a:gd name="T9" fmla="*/ T8 w 37"/>
                  <a:gd name="T10" fmla="+- 0 4343 4289"/>
                  <a:gd name="T11" fmla="*/ 4343 h 184"/>
                  <a:gd name="T12" fmla="+- 0 4168 4134"/>
                  <a:gd name="T13" fmla="*/ T12 w 37"/>
                  <a:gd name="T14" fmla="+- 0 4343 4289"/>
                  <a:gd name="T15" fmla="*/ 4343 h 184"/>
                  <a:gd name="T16" fmla="+- 0 4168 4134"/>
                  <a:gd name="T17" fmla="*/ T16 w 37"/>
                  <a:gd name="T18" fmla="+- 0 4472 4289"/>
                  <a:gd name="T19" fmla="*/ 4472 h 184"/>
                </a:gdLst>
                <a:ahLst/>
                <a:cxnLst>
                  <a:cxn ang="0">
                    <a:pos x="T1" y="T3"/>
                  </a:cxn>
                  <a:cxn ang="0">
                    <a:pos x="T5" y="T7"/>
                  </a:cxn>
                  <a:cxn ang="0">
                    <a:pos x="T9" y="T11"/>
                  </a:cxn>
                  <a:cxn ang="0">
                    <a:pos x="T13" y="T15"/>
                  </a:cxn>
                  <a:cxn ang="0">
                    <a:pos x="T17" y="T19"/>
                  </a:cxn>
                </a:cxnLst>
                <a:rect l="0" t="0" r="r" b="b"/>
                <a:pathLst>
                  <a:path w="37" h="184">
                    <a:moveTo>
                      <a:pt x="34" y="183"/>
                    </a:moveTo>
                    <a:lnTo>
                      <a:pt x="2" y="183"/>
                    </a:lnTo>
                    <a:lnTo>
                      <a:pt x="2" y="54"/>
                    </a:lnTo>
                    <a:lnTo>
                      <a:pt x="34" y="54"/>
                    </a:lnTo>
                    <a:lnTo>
                      <a:pt x="34" y="18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3" name="Freeform 599"/>
              <p:cNvSpPr>
                <a:spLocks/>
              </p:cNvSpPr>
              <p:nvPr/>
            </p:nvSpPr>
            <p:spPr bwMode="auto">
              <a:xfrm>
                <a:off x="4134" y="4289"/>
                <a:ext cx="37" cy="184"/>
              </a:xfrm>
              <a:custGeom>
                <a:avLst/>
                <a:gdLst>
                  <a:gd name="T0" fmla="+- 0 4163 4134"/>
                  <a:gd name="T1" fmla="*/ T0 w 37"/>
                  <a:gd name="T2" fmla="+- 0 4325 4289"/>
                  <a:gd name="T3" fmla="*/ 4325 h 184"/>
                  <a:gd name="T4" fmla="+- 0 4141 4134"/>
                  <a:gd name="T5" fmla="*/ T4 w 37"/>
                  <a:gd name="T6" fmla="+- 0 4325 4289"/>
                  <a:gd name="T7" fmla="*/ 4325 h 184"/>
                  <a:gd name="T8" fmla="+- 0 4134 4134"/>
                  <a:gd name="T9" fmla="*/ T8 w 37"/>
                  <a:gd name="T10" fmla="+- 0 4317 4289"/>
                  <a:gd name="T11" fmla="*/ 4317 h 184"/>
                  <a:gd name="T12" fmla="+- 0 4134 4134"/>
                  <a:gd name="T13" fmla="*/ T12 w 37"/>
                  <a:gd name="T14" fmla="+- 0 4297 4289"/>
                  <a:gd name="T15" fmla="*/ 4297 h 184"/>
                  <a:gd name="T16" fmla="+- 0 4141 4134"/>
                  <a:gd name="T17" fmla="*/ T16 w 37"/>
                  <a:gd name="T18" fmla="+- 0 4289 4289"/>
                  <a:gd name="T19" fmla="*/ 4289 h 184"/>
                  <a:gd name="T20" fmla="+- 0 4163 4134"/>
                  <a:gd name="T21" fmla="*/ T20 w 37"/>
                  <a:gd name="T22" fmla="+- 0 4289 4289"/>
                  <a:gd name="T23" fmla="*/ 4289 h 184"/>
                  <a:gd name="T24" fmla="+- 0 4170 4134"/>
                  <a:gd name="T25" fmla="*/ T24 w 37"/>
                  <a:gd name="T26" fmla="+- 0 4297 4289"/>
                  <a:gd name="T27" fmla="*/ 4297 h 184"/>
                  <a:gd name="T28" fmla="+- 0 4171 4134"/>
                  <a:gd name="T29" fmla="*/ T28 w 37"/>
                  <a:gd name="T30" fmla="+- 0 4307 4289"/>
                  <a:gd name="T31" fmla="*/ 4307 h 184"/>
                  <a:gd name="T32" fmla="+- 0 4171 4134"/>
                  <a:gd name="T33" fmla="*/ T32 w 37"/>
                  <a:gd name="T34" fmla="+- 0 4317 4289"/>
                  <a:gd name="T35" fmla="*/ 4317 h 184"/>
                  <a:gd name="T36" fmla="+- 0 4163 4134"/>
                  <a:gd name="T37" fmla="*/ T36 w 37"/>
                  <a:gd name="T38" fmla="+- 0 4325 4289"/>
                  <a:gd name="T39" fmla="*/ 4325 h 1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7" h="184">
                    <a:moveTo>
                      <a:pt x="29" y="36"/>
                    </a:moveTo>
                    <a:lnTo>
                      <a:pt x="7" y="36"/>
                    </a:lnTo>
                    <a:lnTo>
                      <a:pt x="0" y="28"/>
                    </a:lnTo>
                    <a:lnTo>
                      <a:pt x="0" y="8"/>
                    </a:lnTo>
                    <a:lnTo>
                      <a:pt x="7" y="0"/>
                    </a:lnTo>
                    <a:lnTo>
                      <a:pt x="29" y="0"/>
                    </a:lnTo>
                    <a:lnTo>
                      <a:pt x="36" y="8"/>
                    </a:lnTo>
                    <a:lnTo>
                      <a:pt x="37" y="18"/>
                    </a:lnTo>
                    <a:lnTo>
                      <a:pt x="37" y="28"/>
                    </a:lnTo>
                    <a:lnTo>
                      <a:pt x="29" y="3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48" name="Group 600"/>
            <p:cNvGrpSpPr>
              <a:grpSpLocks/>
            </p:cNvGrpSpPr>
            <p:nvPr/>
          </p:nvGrpSpPr>
          <p:grpSpPr bwMode="auto">
            <a:xfrm>
              <a:off x="4198" y="4341"/>
              <a:ext cx="117" cy="134"/>
              <a:chOff x="4198" y="4341"/>
              <a:chExt cx="117" cy="134"/>
            </a:xfrm>
          </p:grpSpPr>
          <p:sp>
            <p:nvSpPr>
              <p:cNvPr id="1729" name="Freeform 601"/>
              <p:cNvSpPr>
                <a:spLocks/>
              </p:cNvSpPr>
              <p:nvPr/>
            </p:nvSpPr>
            <p:spPr bwMode="auto">
              <a:xfrm>
                <a:off x="4198" y="4341"/>
                <a:ext cx="117" cy="134"/>
              </a:xfrm>
              <a:custGeom>
                <a:avLst/>
                <a:gdLst>
                  <a:gd name="T0" fmla="+- 0 4270 4198"/>
                  <a:gd name="T1" fmla="*/ T0 w 117"/>
                  <a:gd name="T2" fmla="+- 0 4475 4341"/>
                  <a:gd name="T3" fmla="*/ 4475 h 134"/>
                  <a:gd name="T4" fmla="+- 0 4243 4198"/>
                  <a:gd name="T5" fmla="*/ T4 w 117"/>
                  <a:gd name="T6" fmla="+- 0 4472 4341"/>
                  <a:gd name="T7" fmla="*/ 4472 h 134"/>
                  <a:gd name="T8" fmla="+- 0 4222 4198"/>
                  <a:gd name="T9" fmla="*/ T8 w 117"/>
                  <a:gd name="T10" fmla="+- 0 4463 4341"/>
                  <a:gd name="T11" fmla="*/ 4463 h 134"/>
                  <a:gd name="T12" fmla="+- 0 4207 4198"/>
                  <a:gd name="T13" fmla="*/ T12 w 117"/>
                  <a:gd name="T14" fmla="+- 0 4449 4341"/>
                  <a:gd name="T15" fmla="*/ 4449 h 134"/>
                  <a:gd name="T16" fmla="+- 0 4198 4198"/>
                  <a:gd name="T17" fmla="*/ T16 w 117"/>
                  <a:gd name="T18" fmla="+- 0 4431 4341"/>
                  <a:gd name="T19" fmla="*/ 4431 h 134"/>
                  <a:gd name="T20" fmla="+- 0 4199 4198"/>
                  <a:gd name="T21" fmla="*/ T20 w 117"/>
                  <a:gd name="T22" fmla="+- 0 4403 4341"/>
                  <a:gd name="T23" fmla="*/ 4403 h 134"/>
                  <a:gd name="T24" fmla="+- 0 4205 4198"/>
                  <a:gd name="T25" fmla="*/ T24 w 117"/>
                  <a:gd name="T26" fmla="+- 0 4379 4341"/>
                  <a:gd name="T27" fmla="*/ 4379 h 134"/>
                  <a:gd name="T28" fmla="+- 0 4214 4198"/>
                  <a:gd name="T29" fmla="*/ T28 w 117"/>
                  <a:gd name="T30" fmla="+- 0 4361 4341"/>
                  <a:gd name="T31" fmla="*/ 4361 h 134"/>
                  <a:gd name="T32" fmla="+- 0 4228 4198"/>
                  <a:gd name="T33" fmla="*/ T32 w 117"/>
                  <a:gd name="T34" fmla="+- 0 4348 4341"/>
                  <a:gd name="T35" fmla="*/ 4348 h 134"/>
                  <a:gd name="T36" fmla="+- 0 4246 4198"/>
                  <a:gd name="T37" fmla="*/ T36 w 117"/>
                  <a:gd name="T38" fmla="+- 0 4341 4341"/>
                  <a:gd name="T39" fmla="*/ 4341 h 134"/>
                  <a:gd name="T40" fmla="+- 0 4276 4198"/>
                  <a:gd name="T41" fmla="*/ T40 w 117"/>
                  <a:gd name="T42" fmla="+- 0 4345 4341"/>
                  <a:gd name="T43" fmla="*/ 4345 h 134"/>
                  <a:gd name="T44" fmla="+- 0 4296 4198"/>
                  <a:gd name="T45" fmla="*/ T44 w 117"/>
                  <a:gd name="T46" fmla="+- 0 4356 4341"/>
                  <a:gd name="T47" fmla="*/ 4356 h 134"/>
                  <a:gd name="T48" fmla="+- 0 4301 4198"/>
                  <a:gd name="T49" fmla="*/ T48 w 117"/>
                  <a:gd name="T50" fmla="+- 0 4363 4341"/>
                  <a:gd name="T51" fmla="*/ 4363 h 134"/>
                  <a:gd name="T52" fmla="+- 0 4260 4198"/>
                  <a:gd name="T53" fmla="*/ T52 w 117"/>
                  <a:gd name="T54" fmla="+- 0 4363 4341"/>
                  <a:gd name="T55" fmla="*/ 4363 h 134"/>
                  <a:gd name="T56" fmla="+- 0 4238 4198"/>
                  <a:gd name="T57" fmla="*/ T56 w 117"/>
                  <a:gd name="T58" fmla="+- 0 4371 4341"/>
                  <a:gd name="T59" fmla="*/ 4371 h 134"/>
                  <a:gd name="T60" fmla="+- 0 4228 4198"/>
                  <a:gd name="T61" fmla="*/ T60 w 117"/>
                  <a:gd name="T62" fmla="+- 0 4389 4341"/>
                  <a:gd name="T63" fmla="*/ 4389 h 134"/>
                  <a:gd name="T64" fmla="+- 0 4284 4198"/>
                  <a:gd name="T65" fmla="*/ T64 w 117"/>
                  <a:gd name="T66" fmla="+- 0 4394 4341"/>
                  <a:gd name="T67" fmla="*/ 4394 h 134"/>
                  <a:gd name="T68" fmla="+- 0 4315 4198"/>
                  <a:gd name="T69" fmla="*/ T68 w 117"/>
                  <a:gd name="T70" fmla="+- 0 4394 4341"/>
                  <a:gd name="T71" fmla="*/ 4394 h 134"/>
                  <a:gd name="T72" fmla="+- 0 4315 4198"/>
                  <a:gd name="T73" fmla="*/ T72 w 117"/>
                  <a:gd name="T74" fmla="+- 0 4409 4341"/>
                  <a:gd name="T75" fmla="*/ 4409 h 134"/>
                  <a:gd name="T76" fmla="+- 0 4315 4198"/>
                  <a:gd name="T77" fmla="*/ T76 w 117"/>
                  <a:gd name="T78" fmla="+- 0 4414 4341"/>
                  <a:gd name="T79" fmla="*/ 4414 h 134"/>
                  <a:gd name="T80" fmla="+- 0 4314 4198"/>
                  <a:gd name="T81" fmla="*/ T80 w 117"/>
                  <a:gd name="T82" fmla="+- 0 4417 4341"/>
                  <a:gd name="T83" fmla="*/ 4417 h 134"/>
                  <a:gd name="T84" fmla="+- 0 4227 4198"/>
                  <a:gd name="T85" fmla="*/ T84 w 117"/>
                  <a:gd name="T86" fmla="+- 0 4417 4341"/>
                  <a:gd name="T87" fmla="*/ 4417 h 134"/>
                  <a:gd name="T88" fmla="+- 0 4235 4198"/>
                  <a:gd name="T89" fmla="*/ T88 w 117"/>
                  <a:gd name="T90" fmla="+- 0 4438 4341"/>
                  <a:gd name="T91" fmla="*/ 4438 h 134"/>
                  <a:gd name="T92" fmla="+- 0 4253 4198"/>
                  <a:gd name="T93" fmla="*/ T92 w 117"/>
                  <a:gd name="T94" fmla="+- 0 4449 4341"/>
                  <a:gd name="T95" fmla="*/ 4449 h 134"/>
                  <a:gd name="T96" fmla="+- 0 4280 4198"/>
                  <a:gd name="T97" fmla="*/ T96 w 117"/>
                  <a:gd name="T98" fmla="+- 0 4449 4341"/>
                  <a:gd name="T99" fmla="*/ 4449 h 134"/>
                  <a:gd name="T100" fmla="+- 0 4298 4198"/>
                  <a:gd name="T101" fmla="*/ T100 w 117"/>
                  <a:gd name="T102" fmla="+- 0 4449 4341"/>
                  <a:gd name="T103" fmla="*/ 4449 h 134"/>
                  <a:gd name="T104" fmla="+- 0 4308 4198"/>
                  <a:gd name="T105" fmla="*/ T104 w 117"/>
                  <a:gd name="T106" fmla="+- 0 4467 4341"/>
                  <a:gd name="T107" fmla="*/ 4467 h 134"/>
                  <a:gd name="T108" fmla="+- 0 4291 4198"/>
                  <a:gd name="T109" fmla="*/ T108 w 117"/>
                  <a:gd name="T110" fmla="+- 0 4472 4341"/>
                  <a:gd name="T111" fmla="*/ 4472 h 134"/>
                  <a:gd name="T112" fmla="+- 0 4270 4198"/>
                  <a:gd name="T113" fmla="*/ T112 w 117"/>
                  <a:gd name="T114" fmla="+- 0 4475 4341"/>
                  <a:gd name="T115" fmla="*/ 4475 h 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17" h="134">
                    <a:moveTo>
                      <a:pt x="72" y="134"/>
                    </a:moveTo>
                    <a:lnTo>
                      <a:pt x="45" y="131"/>
                    </a:lnTo>
                    <a:lnTo>
                      <a:pt x="24" y="122"/>
                    </a:lnTo>
                    <a:lnTo>
                      <a:pt x="9" y="108"/>
                    </a:lnTo>
                    <a:lnTo>
                      <a:pt x="0" y="90"/>
                    </a:lnTo>
                    <a:lnTo>
                      <a:pt x="1" y="62"/>
                    </a:lnTo>
                    <a:lnTo>
                      <a:pt x="7" y="38"/>
                    </a:lnTo>
                    <a:lnTo>
                      <a:pt x="16" y="20"/>
                    </a:lnTo>
                    <a:lnTo>
                      <a:pt x="30" y="7"/>
                    </a:lnTo>
                    <a:lnTo>
                      <a:pt x="48" y="0"/>
                    </a:lnTo>
                    <a:lnTo>
                      <a:pt x="78" y="4"/>
                    </a:lnTo>
                    <a:lnTo>
                      <a:pt x="98" y="15"/>
                    </a:lnTo>
                    <a:lnTo>
                      <a:pt x="103" y="22"/>
                    </a:lnTo>
                    <a:lnTo>
                      <a:pt x="62" y="22"/>
                    </a:lnTo>
                    <a:lnTo>
                      <a:pt x="40" y="30"/>
                    </a:lnTo>
                    <a:lnTo>
                      <a:pt x="30" y="48"/>
                    </a:lnTo>
                    <a:lnTo>
                      <a:pt x="86" y="53"/>
                    </a:lnTo>
                    <a:lnTo>
                      <a:pt x="117" y="53"/>
                    </a:lnTo>
                    <a:lnTo>
                      <a:pt x="117" y="68"/>
                    </a:lnTo>
                    <a:lnTo>
                      <a:pt x="117" y="73"/>
                    </a:lnTo>
                    <a:lnTo>
                      <a:pt x="116" y="76"/>
                    </a:lnTo>
                    <a:lnTo>
                      <a:pt x="29" y="76"/>
                    </a:lnTo>
                    <a:lnTo>
                      <a:pt x="37" y="97"/>
                    </a:lnTo>
                    <a:lnTo>
                      <a:pt x="55" y="108"/>
                    </a:lnTo>
                    <a:lnTo>
                      <a:pt x="82" y="108"/>
                    </a:lnTo>
                    <a:lnTo>
                      <a:pt x="100" y="108"/>
                    </a:lnTo>
                    <a:lnTo>
                      <a:pt x="110" y="126"/>
                    </a:lnTo>
                    <a:lnTo>
                      <a:pt x="93" y="131"/>
                    </a:lnTo>
                    <a:lnTo>
                      <a:pt x="72" y="13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0" name="Freeform 602"/>
              <p:cNvSpPr>
                <a:spLocks/>
              </p:cNvSpPr>
              <p:nvPr/>
            </p:nvSpPr>
            <p:spPr bwMode="auto">
              <a:xfrm>
                <a:off x="4198" y="4341"/>
                <a:ext cx="117" cy="134"/>
              </a:xfrm>
              <a:custGeom>
                <a:avLst/>
                <a:gdLst>
                  <a:gd name="T0" fmla="+- 0 4315 4198"/>
                  <a:gd name="T1" fmla="*/ T0 w 117"/>
                  <a:gd name="T2" fmla="+- 0 4394 4341"/>
                  <a:gd name="T3" fmla="*/ 4394 h 134"/>
                  <a:gd name="T4" fmla="+- 0 4284 4198"/>
                  <a:gd name="T5" fmla="*/ T4 w 117"/>
                  <a:gd name="T6" fmla="+- 0 4394 4341"/>
                  <a:gd name="T7" fmla="*/ 4394 h 134"/>
                  <a:gd name="T8" fmla="+- 0 4280 4198"/>
                  <a:gd name="T9" fmla="*/ T8 w 117"/>
                  <a:gd name="T10" fmla="+- 0 4375 4341"/>
                  <a:gd name="T11" fmla="*/ 4375 h 134"/>
                  <a:gd name="T12" fmla="+- 0 4260 4198"/>
                  <a:gd name="T13" fmla="*/ T12 w 117"/>
                  <a:gd name="T14" fmla="+- 0 4363 4341"/>
                  <a:gd name="T15" fmla="*/ 4363 h 134"/>
                  <a:gd name="T16" fmla="+- 0 4301 4198"/>
                  <a:gd name="T17" fmla="*/ T16 w 117"/>
                  <a:gd name="T18" fmla="+- 0 4363 4341"/>
                  <a:gd name="T19" fmla="*/ 4363 h 134"/>
                  <a:gd name="T20" fmla="+- 0 4309 4198"/>
                  <a:gd name="T21" fmla="*/ T20 w 117"/>
                  <a:gd name="T22" fmla="+- 0 4372 4341"/>
                  <a:gd name="T23" fmla="*/ 4372 h 134"/>
                  <a:gd name="T24" fmla="+- 0 4314 4198"/>
                  <a:gd name="T25" fmla="*/ T24 w 117"/>
                  <a:gd name="T26" fmla="+- 0 4390 4341"/>
                  <a:gd name="T27" fmla="*/ 4390 h 134"/>
                  <a:gd name="T28" fmla="+- 0 4315 4198"/>
                  <a:gd name="T29" fmla="*/ T28 w 117"/>
                  <a:gd name="T30" fmla="+- 0 4394 4341"/>
                  <a:gd name="T31" fmla="*/ 4394 h 134"/>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17" h="134">
                    <a:moveTo>
                      <a:pt x="117" y="53"/>
                    </a:moveTo>
                    <a:lnTo>
                      <a:pt x="86" y="53"/>
                    </a:lnTo>
                    <a:lnTo>
                      <a:pt x="82" y="34"/>
                    </a:lnTo>
                    <a:lnTo>
                      <a:pt x="62" y="22"/>
                    </a:lnTo>
                    <a:lnTo>
                      <a:pt x="103" y="22"/>
                    </a:lnTo>
                    <a:lnTo>
                      <a:pt x="111" y="31"/>
                    </a:lnTo>
                    <a:lnTo>
                      <a:pt x="116" y="49"/>
                    </a:lnTo>
                    <a:lnTo>
                      <a:pt x="117" y="5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1" name="Freeform 603"/>
              <p:cNvSpPr>
                <a:spLocks/>
              </p:cNvSpPr>
              <p:nvPr/>
            </p:nvSpPr>
            <p:spPr bwMode="auto">
              <a:xfrm>
                <a:off x="4198" y="4341"/>
                <a:ext cx="117" cy="134"/>
              </a:xfrm>
              <a:custGeom>
                <a:avLst/>
                <a:gdLst>
                  <a:gd name="T0" fmla="+- 0 4298 4198"/>
                  <a:gd name="T1" fmla="*/ T0 w 117"/>
                  <a:gd name="T2" fmla="+- 0 4449 4341"/>
                  <a:gd name="T3" fmla="*/ 4449 h 134"/>
                  <a:gd name="T4" fmla="+- 0 4280 4198"/>
                  <a:gd name="T5" fmla="*/ T4 w 117"/>
                  <a:gd name="T6" fmla="+- 0 4449 4341"/>
                  <a:gd name="T7" fmla="*/ 4449 h 134"/>
                  <a:gd name="T8" fmla="+- 0 4297 4198"/>
                  <a:gd name="T9" fmla="*/ T8 w 117"/>
                  <a:gd name="T10" fmla="+- 0 4447 4341"/>
                  <a:gd name="T11" fmla="*/ 4447 h 134"/>
                  <a:gd name="T12" fmla="+- 0 4298 4198"/>
                  <a:gd name="T13" fmla="*/ T12 w 117"/>
                  <a:gd name="T14" fmla="+- 0 4449 4341"/>
                  <a:gd name="T15" fmla="*/ 4449 h 134"/>
                </a:gdLst>
                <a:ahLst/>
                <a:cxnLst>
                  <a:cxn ang="0">
                    <a:pos x="T1" y="T3"/>
                  </a:cxn>
                  <a:cxn ang="0">
                    <a:pos x="T5" y="T7"/>
                  </a:cxn>
                  <a:cxn ang="0">
                    <a:pos x="T9" y="T11"/>
                  </a:cxn>
                  <a:cxn ang="0">
                    <a:pos x="T13" y="T15"/>
                  </a:cxn>
                </a:cxnLst>
                <a:rect l="0" t="0" r="r" b="b"/>
                <a:pathLst>
                  <a:path w="117" h="134">
                    <a:moveTo>
                      <a:pt x="100" y="108"/>
                    </a:moveTo>
                    <a:lnTo>
                      <a:pt x="82" y="108"/>
                    </a:lnTo>
                    <a:lnTo>
                      <a:pt x="99" y="106"/>
                    </a:lnTo>
                    <a:lnTo>
                      <a:pt x="100" y="10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49" name="Group 604"/>
            <p:cNvGrpSpPr>
              <a:grpSpLocks/>
            </p:cNvGrpSpPr>
            <p:nvPr/>
          </p:nvGrpSpPr>
          <p:grpSpPr bwMode="auto">
            <a:xfrm>
              <a:off x="4341" y="4341"/>
              <a:ext cx="119" cy="132"/>
              <a:chOff x="4341" y="4341"/>
              <a:chExt cx="119" cy="132"/>
            </a:xfrm>
          </p:grpSpPr>
          <p:sp>
            <p:nvSpPr>
              <p:cNvPr id="1726" name="Freeform 605"/>
              <p:cNvSpPr>
                <a:spLocks/>
              </p:cNvSpPr>
              <p:nvPr/>
            </p:nvSpPr>
            <p:spPr bwMode="auto">
              <a:xfrm>
                <a:off x="4341" y="4341"/>
                <a:ext cx="119" cy="132"/>
              </a:xfrm>
              <a:custGeom>
                <a:avLst/>
                <a:gdLst>
                  <a:gd name="T0" fmla="+- 0 4450 4341"/>
                  <a:gd name="T1" fmla="*/ T0 w 119"/>
                  <a:gd name="T2" fmla="+- 0 4363 4341"/>
                  <a:gd name="T3" fmla="*/ 4363 h 132"/>
                  <a:gd name="T4" fmla="+- 0 4372 4341"/>
                  <a:gd name="T5" fmla="*/ T4 w 119"/>
                  <a:gd name="T6" fmla="+- 0 4363 4341"/>
                  <a:gd name="T7" fmla="*/ 4363 h 132"/>
                  <a:gd name="T8" fmla="+- 0 4384 4341"/>
                  <a:gd name="T9" fmla="*/ T8 w 119"/>
                  <a:gd name="T10" fmla="+- 0 4350 4341"/>
                  <a:gd name="T11" fmla="*/ 4350 h 132"/>
                  <a:gd name="T12" fmla="+- 0 4404 4341"/>
                  <a:gd name="T13" fmla="*/ T12 w 119"/>
                  <a:gd name="T14" fmla="+- 0 4341 4341"/>
                  <a:gd name="T15" fmla="*/ 4341 h 132"/>
                  <a:gd name="T16" fmla="+- 0 4426 4341"/>
                  <a:gd name="T17" fmla="*/ T16 w 119"/>
                  <a:gd name="T18" fmla="+- 0 4344 4341"/>
                  <a:gd name="T19" fmla="*/ 4344 h 132"/>
                  <a:gd name="T20" fmla="+- 0 4444 4341"/>
                  <a:gd name="T21" fmla="*/ T20 w 119"/>
                  <a:gd name="T22" fmla="+- 0 4353 4341"/>
                  <a:gd name="T23" fmla="*/ 4353 h 132"/>
                  <a:gd name="T24" fmla="+- 0 4450 4341"/>
                  <a:gd name="T25" fmla="*/ T24 w 119"/>
                  <a:gd name="T26" fmla="+- 0 4363 4341"/>
                  <a:gd name="T27" fmla="*/ 4363 h 132"/>
                </a:gdLst>
                <a:ahLst/>
                <a:cxnLst>
                  <a:cxn ang="0">
                    <a:pos x="T1" y="T3"/>
                  </a:cxn>
                  <a:cxn ang="0">
                    <a:pos x="T5" y="T7"/>
                  </a:cxn>
                  <a:cxn ang="0">
                    <a:pos x="T9" y="T11"/>
                  </a:cxn>
                  <a:cxn ang="0">
                    <a:pos x="T13" y="T15"/>
                  </a:cxn>
                  <a:cxn ang="0">
                    <a:pos x="T17" y="T19"/>
                  </a:cxn>
                  <a:cxn ang="0">
                    <a:pos x="T21" y="T23"/>
                  </a:cxn>
                  <a:cxn ang="0">
                    <a:pos x="T25" y="T27"/>
                  </a:cxn>
                </a:cxnLst>
                <a:rect l="0" t="0" r="r" b="b"/>
                <a:pathLst>
                  <a:path w="119" h="132">
                    <a:moveTo>
                      <a:pt x="109" y="22"/>
                    </a:moveTo>
                    <a:lnTo>
                      <a:pt x="31" y="22"/>
                    </a:lnTo>
                    <a:lnTo>
                      <a:pt x="43" y="9"/>
                    </a:lnTo>
                    <a:lnTo>
                      <a:pt x="63" y="0"/>
                    </a:lnTo>
                    <a:lnTo>
                      <a:pt x="85" y="3"/>
                    </a:lnTo>
                    <a:lnTo>
                      <a:pt x="103" y="12"/>
                    </a:lnTo>
                    <a:lnTo>
                      <a:pt x="109" y="2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7" name="Freeform 606"/>
              <p:cNvSpPr>
                <a:spLocks/>
              </p:cNvSpPr>
              <p:nvPr/>
            </p:nvSpPr>
            <p:spPr bwMode="auto">
              <a:xfrm>
                <a:off x="4341" y="4341"/>
                <a:ext cx="119" cy="132"/>
              </a:xfrm>
              <a:custGeom>
                <a:avLst/>
                <a:gdLst>
                  <a:gd name="T0" fmla="+- 0 4375 4341"/>
                  <a:gd name="T1" fmla="*/ T0 w 119"/>
                  <a:gd name="T2" fmla="+- 0 4472 4341"/>
                  <a:gd name="T3" fmla="*/ 4472 h 132"/>
                  <a:gd name="T4" fmla="+- 0 4342 4341"/>
                  <a:gd name="T5" fmla="*/ T4 w 119"/>
                  <a:gd name="T6" fmla="+- 0 4472 4341"/>
                  <a:gd name="T7" fmla="*/ 4472 h 132"/>
                  <a:gd name="T8" fmla="+- 0 4342 4341"/>
                  <a:gd name="T9" fmla="*/ T8 w 119"/>
                  <a:gd name="T10" fmla="+- 0 4363 4341"/>
                  <a:gd name="T11" fmla="*/ 4363 h 132"/>
                  <a:gd name="T12" fmla="+- 0 4341 4341"/>
                  <a:gd name="T13" fmla="*/ T12 w 119"/>
                  <a:gd name="T14" fmla="+- 0 4343 4341"/>
                  <a:gd name="T15" fmla="*/ 4343 h 132"/>
                  <a:gd name="T16" fmla="+- 0 4369 4341"/>
                  <a:gd name="T17" fmla="*/ T16 w 119"/>
                  <a:gd name="T18" fmla="+- 0 4343 4341"/>
                  <a:gd name="T19" fmla="*/ 4343 h 132"/>
                  <a:gd name="T20" fmla="+- 0 4371 4341"/>
                  <a:gd name="T21" fmla="*/ T20 w 119"/>
                  <a:gd name="T22" fmla="+- 0 4363 4341"/>
                  <a:gd name="T23" fmla="*/ 4363 h 132"/>
                  <a:gd name="T24" fmla="+- 0 4450 4341"/>
                  <a:gd name="T25" fmla="*/ T24 w 119"/>
                  <a:gd name="T26" fmla="+- 0 4363 4341"/>
                  <a:gd name="T27" fmla="*/ 4363 h 132"/>
                  <a:gd name="T28" fmla="+- 0 4453 4341"/>
                  <a:gd name="T29" fmla="*/ T28 w 119"/>
                  <a:gd name="T30" fmla="+- 0 4367 4341"/>
                  <a:gd name="T31" fmla="*/ 4367 h 132"/>
                  <a:gd name="T32" fmla="+- 0 4389 4341"/>
                  <a:gd name="T33" fmla="*/ T32 w 119"/>
                  <a:gd name="T34" fmla="+- 0 4367 4341"/>
                  <a:gd name="T35" fmla="*/ 4367 h 132"/>
                  <a:gd name="T36" fmla="+- 0 4380 4341"/>
                  <a:gd name="T37" fmla="*/ T36 w 119"/>
                  <a:gd name="T38" fmla="+- 0 4376 4341"/>
                  <a:gd name="T39" fmla="*/ 4376 h 132"/>
                  <a:gd name="T40" fmla="+- 0 4376 4341"/>
                  <a:gd name="T41" fmla="*/ T40 w 119"/>
                  <a:gd name="T42" fmla="+- 0 4386 4341"/>
                  <a:gd name="T43" fmla="*/ 4386 h 132"/>
                  <a:gd name="T44" fmla="+- 0 4375 4341"/>
                  <a:gd name="T45" fmla="*/ T44 w 119"/>
                  <a:gd name="T46" fmla="+- 0 4389 4341"/>
                  <a:gd name="T47" fmla="*/ 4389 h 132"/>
                  <a:gd name="T48" fmla="+- 0 4375 4341"/>
                  <a:gd name="T49" fmla="*/ T48 w 119"/>
                  <a:gd name="T50" fmla="+- 0 4393 4341"/>
                  <a:gd name="T51" fmla="*/ 4393 h 132"/>
                  <a:gd name="T52" fmla="+- 0 4375 4341"/>
                  <a:gd name="T53" fmla="*/ T52 w 119"/>
                  <a:gd name="T54" fmla="+- 0 4472 4341"/>
                  <a:gd name="T55" fmla="*/ 4472 h 1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19" h="132">
                    <a:moveTo>
                      <a:pt x="34" y="131"/>
                    </a:moveTo>
                    <a:lnTo>
                      <a:pt x="1" y="131"/>
                    </a:lnTo>
                    <a:lnTo>
                      <a:pt x="1" y="22"/>
                    </a:lnTo>
                    <a:lnTo>
                      <a:pt x="0" y="2"/>
                    </a:lnTo>
                    <a:lnTo>
                      <a:pt x="28" y="2"/>
                    </a:lnTo>
                    <a:lnTo>
                      <a:pt x="30" y="22"/>
                    </a:lnTo>
                    <a:lnTo>
                      <a:pt x="109" y="22"/>
                    </a:lnTo>
                    <a:lnTo>
                      <a:pt x="112" y="26"/>
                    </a:lnTo>
                    <a:lnTo>
                      <a:pt x="48" y="26"/>
                    </a:lnTo>
                    <a:lnTo>
                      <a:pt x="39" y="35"/>
                    </a:lnTo>
                    <a:lnTo>
                      <a:pt x="35" y="45"/>
                    </a:lnTo>
                    <a:lnTo>
                      <a:pt x="34" y="48"/>
                    </a:lnTo>
                    <a:lnTo>
                      <a:pt x="34" y="52"/>
                    </a:lnTo>
                    <a:lnTo>
                      <a:pt x="34" y="13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8" name="Freeform 607"/>
              <p:cNvSpPr>
                <a:spLocks/>
              </p:cNvSpPr>
              <p:nvPr/>
            </p:nvSpPr>
            <p:spPr bwMode="auto">
              <a:xfrm>
                <a:off x="4341" y="4341"/>
                <a:ext cx="119" cy="132"/>
              </a:xfrm>
              <a:custGeom>
                <a:avLst/>
                <a:gdLst>
                  <a:gd name="T0" fmla="+- 0 4460 4341"/>
                  <a:gd name="T1" fmla="*/ T0 w 119"/>
                  <a:gd name="T2" fmla="+- 0 4472 4341"/>
                  <a:gd name="T3" fmla="*/ 4472 h 132"/>
                  <a:gd name="T4" fmla="+- 0 4427 4341"/>
                  <a:gd name="T5" fmla="*/ T4 w 119"/>
                  <a:gd name="T6" fmla="+- 0 4472 4341"/>
                  <a:gd name="T7" fmla="*/ 4472 h 132"/>
                  <a:gd name="T8" fmla="+- 0 4427 4341"/>
                  <a:gd name="T9" fmla="*/ T8 w 119"/>
                  <a:gd name="T10" fmla="+- 0 4399 4341"/>
                  <a:gd name="T11" fmla="*/ 4399 h 132"/>
                  <a:gd name="T12" fmla="+- 0 4421 4341"/>
                  <a:gd name="T13" fmla="*/ T12 w 119"/>
                  <a:gd name="T14" fmla="+- 0 4377 4341"/>
                  <a:gd name="T15" fmla="*/ 4377 h 132"/>
                  <a:gd name="T16" fmla="+- 0 4403 4341"/>
                  <a:gd name="T17" fmla="*/ T16 w 119"/>
                  <a:gd name="T18" fmla="+- 0 4367 4341"/>
                  <a:gd name="T19" fmla="*/ 4367 h 132"/>
                  <a:gd name="T20" fmla="+- 0 4389 4341"/>
                  <a:gd name="T21" fmla="*/ T20 w 119"/>
                  <a:gd name="T22" fmla="+- 0 4367 4341"/>
                  <a:gd name="T23" fmla="*/ 4367 h 132"/>
                  <a:gd name="T24" fmla="+- 0 4453 4341"/>
                  <a:gd name="T25" fmla="*/ T24 w 119"/>
                  <a:gd name="T26" fmla="+- 0 4367 4341"/>
                  <a:gd name="T27" fmla="*/ 4367 h 132"/>
                  <a:gd name="T28" fmla="+- 0 4456 4341"/>
                  <a:gd name="T29" fmla="*/ T28 w 119"/>
                  <a:gd name="T30" fmla="+- 0 4371 4341"/>
                  <a:gd name="T31" fmla="*/ 4371 h 132"/>
                  <a:gd name="T32" fmla="+- 0 4460 4341"/>
                  <a:gd name="T33" fmla="*/ T32 w 119"/>
                  <a:gd name="T34" fmla="+- 0 4472 4341"/>
                  <a:gd name="T35" fmla="*/ 4472 h 1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19" h="132">
                    <a:moveTo>
                      <a:pt x="119" y="131"/>
                    </a:moveTo>
                    <a:lnTo>
                      <a:pt x="86" y="131"/>
                    </a:lnTo>
                    <a:lnTo>
                      <a:pt x="86" y="58"/>
                    </a:lnTo>
                    <a:lnTo>
                      <a:pt x="80" y="36"/>
                    </a:lnTo>
                    <a:lnTo>
                      <a:pt x="62" y="26"/>
                    </a:lnTo>
                    <a:lnTo>
                      <a:pt x="48" y="26"/>
                    </a:lnTo>
                    <a:lnTo>
                      <a:pt x="112" y="26"/>
                    </a:lnTo>
                    <a:lnTo>
                      <a:pt x="115" y="30"/>
                    </a:lnTo>
                    <a:lnTo>
                      <a:pt x="119" y="13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50" name="Group 608"/>
            <p:cNvGrpSpPr>
              <a:grpSpLocks/>
            </p:cNvGrpSpPr>
            <p:nvPr/>
          </p:nvGrpSpPr>
          <p:grpSpPr bwMode="auto">
            <a:xfrm>
              <a:off x="4480" y="4310"/>
              <a:ext cx="82" cy="166"/>
              <a:chOff x="4480" y="4310"/>
              <a:chExt cx="82" cy="166"/>
            </a:xfrm>
          </p:grpSpPr>
          <p:sp>
            <p:nvSpPr>
              <p:cNvPr id="1722" name="Freeform 609"/>
              <p:cNvSpPr>
                <a:spLocks/>
              </p:cNvSpPr>
              <p:nvPr/>
            </p:nvSpPr>
            <p:spPr bwMode="auto">
              <a:xfrm>
                <a:off x="4480" y="4310"/>
                <a:ext cx="82" cy="166"/>
              </a:xfrm>
              <a:custGeom>
                <a:avLst/>
                <a:gdLst>
                  <a:gd name="T0" fmla="+- 0 4531 4480"/>
                  <a:gd name="T1" fmla="*/ T0 w 82"/>
                  <a:gd name="T2" fmla="+- 0 4343 4310"/>
                  <a:gd name="T3" fmla="*/ 4343 h 166"/>
                  <a:gd name="T4" fmla="+- 0 4499 4480"/>
                  <a:gd name="T5" fmla="*/ T4 w 82"/>
                  <a:gd name="T6" fmla="+- 0 4343 4310"/>
                  <a:gd name="T7" fmla="*/ 4343 h 166"/>
                  <a:gd name="T8" fmla="+- 0 4499 4480"/>
                  <a:gd name="T9" fmla="*/ T8 w 82"/>
                  <a:gd name="T10" fmla="+- 0 4319 4310"/>
                  <a:gd name="T11" fmla="*/ 4319 h 166"/>
                  <a:gd name="T12" fmla="+- 0 4531 4480"/>
                  <a:gd name="T13" fmla="*/ T12 w 82"/>
                  <a:gd name="T14" fmla="+- 0 4310 4310"/>
                  <a:gd name="T15" fmla="*/ 4310 h 166"/>
                  <a:gd name="T16" fmla="+- 0 4531 4480"/>
                  <a:gd name="T17" fmla="*/ T16 w 82"/>
                  <a:gd name="T18" fmla="+- 0 4343 4310"/>
                  <a:gd name="T19" fmla="*/ 4343 h 166"/>
                </a:gdLst>
                <a:ahLst/>
                <a:cxnLst>
                  <a:cxn ang="0">
                    <a:pos x="T1" y="T3"/>
                  </a:cxn>
                  <a:cxn ang="0">
                    <a:pos x="T5" y="T7"/>
                  </a:cxn>
                  <a:cxn ang="0">
                    <a:pos x="T9" y="T11"/>
                  </a:cxn>
                  <a:cxn ang="0">
                    <a:pos x="T13" y="T15"/>
                  </a:cxn>
                  <a:cxn ang="0">
                    <a:pos x="T17" y="T19"/>
                  </a:cxn>
                </a:cxnLst>
                <a:rect l="0" t="0" r="r" b="b"/>
                <a:pathLst>
                  <a:path w="82" h="166">
                    <a:moveTo>
                      <a:pt x="51" y="33"/>
                    </a:moveTo>
                    <a:lnTo>
                      <a:pt x="19" y="33"/>
                    </a:lnTo>
                    <a:lnTo>
                      <a:pt x="19" y="9"/>
                    </a:lnTo>
                    <a:lnTo>
                      <a:pt x="51" y="0"/>
                    </a:lnTo>
                    <a:lnTo>
                      <a:pt x="51" y="3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3" name="Freeform 610"/>
              <p:cNvSpPr>
                <a:spLocks/>
              </p:cNvSpPr>
              <p:nvPr/>
            </p:nvSpPr>
            <p:spPr bwMode="auto">
              <a:xfrm>
                <a:off x="4480" y="4310"/>
                <a:ext cx="82" cy="166"/>
              </a:xfrm>
              <a:custGeom>
                <a:avLst/>
                <a:gdLst>
                  <a:gd name="T0" fmla="+- 0 4562 4480"/>
                  <a:gd name="T1" fmla="*/ T0 w 82"/>
                  <a:gd name="T2" fmla="+- 0 4368 4310"/>
                  <a:gd name="T3" fmla="*/ 4368 h 166"/>
                  <a:gd name="T4" fmla="+- 0 4480 4480"/>
                  <a:gd name="T5" fmla="*/ T4 w 82"/>
                  <a:gd name="T6" fmla="+- 0 4368 4310"/>
                  <a:gd name="T7" fmla="*/ 4368 h 166"/>
                  <a:gd name="T8" fmla="+- 0 4480 4480"/>
                  <a:gd name="T9" fmla="*/ T8 w 82"/>
                  <a:gd name="T10" fmla="+- 0 4343 4310"/>
                  <a:gd name="T11" fmla="*/ 4343 h 166"/>
                  <a:gd name="T12" fmla="+- 0 4562 4480"/>
                  <a:gd name="T13" fmla="*/ T12 w 82"/>
                  <a:gd name="T14" fmla="+- 0 4343 4310"/>
                  <a:gd name="T15" fmla="*/ 4343 h 166"/>
                  <a:gd name="T16" fmla="+- 0 4562 4480"/>
                  <a:gd name="T17" fmla="*/ T16 w 82"/>
                  <a:gd name="T18" fmla="+- 0 4368 4310"/>
                  <a:gd name="T19" fmla="*/ 4368 h 166"/>
                </a:gdLst>
                <a:ahLst/>
                <a:cxnLst>
                  <a:cxn ang="0">
                    <a:pos x="T1" y="T3"/>
                  </a:cxn>
                  <a:cxn ang="0">
                    <a:pos x="T5" y="T7"/>
                  </a:cxn>
                  <a:cxn ang="0">
                    <a:pos x="T9" y="T11"/>
                  </a:cxn>
                  <a:cxn ang="0">
                    <a:pos x="T13" y="T15"/>
                  </a:cxn>
                  <a:cxn ang="0">
                    <a:pos x="T17" y="T19"/>
                  </a:cxn>
                </a:cxnLst>
                <a:rect l="0" t="0" r="r" b="b"/>
                <a:pathLst>
                  <a:path w="82" h="166">
                    <a:moveTo>
                      <a:pt x="82" y="58"/>
                    </a:moveTo>
                    <a:lnTo>
                      <a:pt x="0" y="58"/>
                    </a:lnTo>
                    <a:lnTo>
                      <a:pt x="0" y="33"/>
                    </a:lnTo>
                    <a:lnTo>
                      <a:pt x="82" y="33"/>
                    </a:lnTo>
                    <a:lnTo>
                      <a:pt x="82" y="5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4" name="Freeform 611"/>
              <p:cNvSpPr>
                <a:spLocks/>
              </p:cNvSpPr>
              <p:nvPr/>
            </p:nvSpPr>
            <p:spPr bwMode="auto">
              <a:xfrm>
                <a:off x="4480" y="4310"/>
                <a:ext cx="82" cy="166"/>
              </a:xfrm>
              <a:custGeom>
                <a:avLst/>
                <a:gdLst>
                  <a:gd name="T0" fmla="+- 0 4548 4480"/>
                  <a:gd name="T1" fmla="*/ T0 w 82"/>
                  <a:gd name="T2" fmla="+- 0 4475 4310"/>
                  <a:gd name="T3" fmla="*/ 4475 h 166"/>
                  <a:gd name="T4" fmla="+- 0 4525 4480"/>
                  <a:gd name="T5" fmla="*/ T4 w 82"/>
                  <a:gd name="T6" fmla="+- 0 4475 4310"/>
                  <a:gd name="T7" fmla="*/ 4475 h 166"/>
                  <a:gd name="T8" fmla="+- 0 4515 4480"/>
                  <a:gd name="T9" fmla="*/ T8 w 82"/>
                  <a:gd name="T10" fmla="+- 0 4471 4310"/>
                  <a:gd name="T11" fmla="*/ 4471 h 166"/>
                  <a:gd name="T12" fmla="+- 0 4509 4480"/>
                  <a:gd name="T13" fmla="*/ T12 w 82"/>
                  <a:gd name="T14" fmla="+- 0 4465 4310"/>
                  <a:gd name="T15" fmla="*/ 4465 h 166"/>
                  <a:gd name="T16" fmla="+- 0 4502 4480"/>
                  <a:gd name="T17" fmla="*/ T16 w 82"/>
                  <a:gd name="T18" fmla="+- 0 4457 4310"/>
                  <a:gd name="T19" fmla="*/ 4457 h 166"/>
                  <a:gd name="T20" fmla="+- 0 4499 4480"/>
                  <a:gd name="T21" fmla="*/ T20 w 82"/>
                  <a:gd name="T22" fmla="+- 0 4445 4310"/>
                  <a:gd name="T23" fmla="*/ 4445 h 166"/>
                  <a:gd name="T24" fmla="+- 0 4499 4480"/>
                  <a:gd name="T25" fmla="*/ T24 w 82"/>
                  <a:gd name="T26" fmla="+- 0 4368 4310"/>
                  <a:gd name="T27" fmla="*/ 4368 h 166"/>
                  <a:gd name="T28" fmla="+- 0 4531 4480"/>
                  <a:gd name="T29" fmla="*/ T28 w 82"/>
                  <a:gd name="T30" fmla="+- 0 4368 4310"/>
                  <a:gd name="T31" fmla="*/ 4368 h 166"/>
                  <a:gd name="T32" fmla="+- 0 4531 4480"/>
                  <a:gd name="T33" fmla="*/ T32 w 82"/>
                  <a:gd name="T34" fmla="+- 0 4441 4310"/>
                  <a:gd name="T35" fmla="*/ 4441 h 166"/>
                  <a:gd name="T36" fmla="+- 0 4535 4480"/>
                  <a:gd name="T37" fmla="*/ T36 w 82"/>
                  <a:gd name="T38" fmla="+- 0 4449 4310"/>
                  <a:gd name="T39" fmla="*/ 4449 h 166"/>
                  <a:gd name="T40" fmla="+- 0 4561 4480"/>
                  <a:gd name="T41" fmla="*/ T40 w 82"/>
                  <a:gd name="T42" fmla="+- 0 4449 4310"/>
                  <a:gd name="T43" fmla="*/ 4449 h 166"/>
                  <a:gd name="T44" fmla="+- 0 4561 4480"/>
                  <a:gd name="T45" fmla="*/ T44 w 82"/>
                  <a:gd name="T46" fmla="+- 0 4472 4310"/>
                  <a:gd name="T47" fmla="*/ 4472 h 166"/>
                  <a:gd name="T48" fmla="+- 0 4556 4480"/>
                  <a:gd name="T49" fmla="*/ T48 w 82"/>
                  <a:gd name="T50" fmla="+- 0 4474 4310"/>
                  <a:gd name="T51" fmla="*/ 4474 h 166"/>
                  <a:gd name="T52" fmla="+- 0 4548 4480"/>
                  <a:gd name="T53" fmla="*/ T52 w 82"/>
                  <a:gd name="T54" fmla="+- 0 4475 4310"/>
                  <a:gd name="T55" fmla="*/ 4475 h 1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82" h="166">
                    <a:moveTo>
                      <a:pt x="68" y="165"/>
                    </a:moveTo>
                    <a:lnTo>
                      <a:pt x="45" y="165"/>
                    </a:lnTo>
                    <a:lnTo>
                      <a:pt x="35" y="161"/>
                    </a:lnTo>
                    <a:lnTo>
                      <a:pt x="29" y="155"/>
                    </a:lnTo>
                    <a:lnTo>
                      <a:pt x="22" y="147"/>
                    </a:lnTo>
                    <a:lnTo>
                      <a:pt x="19" y="135"/>
                    </a:lnTo>
                    <a:lnTo>
                      <a:pt x="19" y="58"/>
                    </a:lnTo>
                    <a:lnTo>
                      <a:pt x="51" y="58"/>
                    </a:lnTo>
                    <a:lnTo>
                      <a:pt x="51" y="131"/>
                    </a:lnTo>
                    <a:lnTo>
                      <a:pt x="55" y="139"/>
                    </a:lnTo>
                    <a:lnTo>
                      <a:pt x="81" y="139"/>
                    </a:lnTo>
                    <a:lnTo>
                      <a:pt x="81" y="162"/>
                    </a:lnTo>
                    <a:lnTo>
                      <a:pt x="76" y="164"/>
                    </a:lnTo>
                    <a:lnTo>
                      <a:pt x="68" y="16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5" name="Freeform 612"/>
              <p:cNvSpPr>
                <a:spLocks/>
              </p:cNvSpPr>
              <p:nvPr/>
            </p:nvSpPr>
            <p:spPr bwMode="auto">
              <a:xfrm>
                <a:off x="4480" y="4310"/>
                <a:ext cx="82" cy="166"/>
              </a:xfrm>
              <a:custGeom>
                <a:avLst/>
                <a:gdLst>
                  <a:gd name="T0" fmla="+- 0 4561 4480"/>
                  <a:gd name="T1" fmla="*/ T0 w 82"/>
                  <a:gd name="T2" fmla="+- 0 4449 4310"/>
                  <a:gd name="T3" fmla="*/ 4449 h 166"/>
                  <a:gd name="T4" fmla="+- 0 4554 4480"/>
                  <a:gd name="T5" fmla="*/ T4 w 82"/>
                  <a:gd name="T6" fmla="+- 0 4449 4310"/>
                  <a:gd name="T7" fmla="*/ 4449 h 166"/>
                  <a:gd name="T8" fmla="+- 0 4557 4480"/>
                  <a:gd name="T9" fmla="*/ T8 w 82"/>
                  <a:gd name="T10" fmla="+- 0 4448 4310"/>
                  <a:gd name="T11" fmla="*/ 4448 h 166"/>
                  <a:gd name="T12" fmla="+- 0 4561 4480"/>
                  <a:gd name="T13" fmla="*/ T12 w 82"/>
                  <a:gd name="T14" fmla="+- 0 4447 4310"/>
                  <a:gd name="T15" fmla="*/ 4447 h 166"/>
                  <a:gd name="T16" fmla="+- 0 4561 4480"/>
                  <a:gd name="T17" fmla="*/ T16 w 82"/>
                  <a:gd name="T18" fmla="+- 0 4449 4310"/>
                  <a:gd name="T19" fmla="*/ 4449 h 166"/>
                </a:gdLst>
                <a:ahLst/>
                <a:cxnLst>
                  <a:cxn ang="0">
                    <a:pos x="T1" y="T3"/>
                  </a:cxn>
                  <a:cxn ang="0">
                    <a:pos x="T5" y="T7"/>
                  </a:cxn>
                  <a:cxn ang="0">
                    <a:pos x="T9" y="T11"/>
                  </a:cxn>
                  <a:cxn ang="0">
                    <a:pos x="T13" y="T15"/>
                  </a:cxn>
                  <a:cxn ang="0">
                    <a:pos x="T17" y="T19"/>
                  </a:cxn>
                </a:cxnLst>
                <a:rect l="0" t="0" r="r" b="b"/>
                <a:pathLst>
                  <a:path w="82" h="166">
                    <a:moveTo>
                      <a:pt x="81" y="139"/>
                    </a:moveTo>
                    <a:lnTo>
                      <a:pt x="74" y="139"/>
                    </a:lnTo>
                    <a:lnTo>
                      <a:pt x="77" y="138"/>
                    </a:lnTo>
                    <a:lnTo>
                      <a:pt x="81" y="137"/>
                    </a:lnTo>
                    <a:lnTo>
                      <a:pt x="81" y="13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51" name="Group 613"/>
            <p:cNvGrpSpPr>
              <a:grpSpLocks/>
            </p:cNvGrpSpPr>
            <p:nvPr/>
          </p:nvGrpSpPr>
          <p:grpSpPr bwMode="auto">
            <a:xfrm>
              <a:off x="5598" y="2654"/>
              <a:ext cx="82" cy="110"/>
              <a:chOff x="5598" y="2654"/>
              <a:chExt cx="82" cy="110"/>
            </a:xfrm>
          </p:grpSpPr>
          <p:sp>
            <p:nvSpPr>
              <p:cNvPr id="1719" name="Freeform 614"/>
              <p:cNvSpPr>
                <a:spLocks/>
              </p:cNvSpPr>
              <p:nvPr/>
            </p:nvSpPr>
            <p:spPr bwMode="auto">
              <a:xfrm>
                <a:off x="5598" y="2654"/>
                <a:ext cx="82" cy="110"/>
              </a:xfrm>
              <a:custGeom>
                <a:avLst/>
                <a:gdLst>
                  <a:gd name="T0" fmla="+- 0 5663 5598"/>
                  <a:gd name="T1" fmla="*/ T0 w 82"/>
                  <a:gd name="T2" fmla="+- 0 2764 2654"/>
                  <a:gd name="T3" fmla="*/ 2764 h 110"/>
                  <a:gd name="T4" fmla="+- 0 5648 5598"/>
                  <a:gd name="T5" fmla="*/ T4 w 82"/>
                  <a:gd name="T6" fmla="+- 0 2764 2654"/>
                  <a:gd name="T7" fmla="*/ 2764 h 110"/>
                  <a:gd name="T8" fmla="+- 0 5625 5598"/>
                  <a:gd name="T9" fmla="*/ T8 w 82"/>
                  <a:gd name="T10" fmla="+- 0 2760 2654"/>
                  <a:gd name="T11" fmla="*/ 2760 h 110"/>
                  <a:gd name="T12" fmla="+- 0 5608 5598"/>
                  <a:gd name="T13" fmla="*/ T12 w 82"/>
                  <a:gd name="T14" fmla="+- 0 2748 2654"/>
                  <a:gd name="T15" fmla="*/ 2748 h 110"/>
                  <a:gd name="T16" fmla="+- 0 5598 5598"/>
                  <a:gd name="T17" fmla="*/ T16 w 82"/>
                  <a:gd name="T18" fmla="+- 0 2729 2654"/>
                  <a:gd name="T19" fmla="*/ 2729 h 110"/>
                  <a:gd name="T20" fmla="+- 0 5599 5598"/>
                  <a:gd name="T21" fmla="*/ T20 w 82"/>
                  <a:gd name="T22" fmla="+- 0 2700 2654"/>
                  <a:gd name="T23" fmla="*/ 2700 h 110"/>
                  <a:gd name="T24" fmla="+- 0 5606 5598"/>
                  <a:gd name="T25" fmla="*/ T24 w 82"/>
                  <a:gd name="T26" fmla="+- 0 2679 2654"/>
                  <a:gd name="T27" fmla="*/ 2679 h 110"/>
                  <a:gd name="T28" fmla="+- 0 5618 5598"/>
                  <a:gd name="T29" fmla="*/ T28 w 82"/>
                  <a:gd name="T30" fmla="+- 0 2664 2654"/>
                  <a:gd name="T31" fmla="*/ 2664 h 110"/>
                  <a:gd name="T32" fmla="+- 0 5635 5598"/>
                  <a:gd name="T33" fmla="*/ T32 w 82"/>
                  <a:gd name="T34" fmla="+- 0 2655 2654"/>
                  <a:gd name="T35" fmla="*/ 2655 h 110"/>
                  <a:gd name="T36" fmla="+- 0 5664 5598"/>
                  <a:gd name="T37" fmla="*/ T36 w 82"/>
                  <a:gd name="T38" fmla="+- 0 2654 2654"/>
                  <a:gd name="T39" fmla="*/ 2654 h 110"/>
                  <a:gd name="T40" fmla="+- 0 5678 5598"/>
                  <a:gd name="T41" fmla="*/ T40 w 82"/>
                  <a:gd name="T42" fmla="+- 0 2657 2654"/>
                  <a:gd name="T43" fmla="*/ 2657 h 110"/>
                  <a:gd name="T44" fmla="+- 0 5676 5598"/>
                  <a:gd name="T45" fmla="*/ T44 w 82"/>
                  <a:gd name="T46" fmla="+- 0 2668 2654"/>
                  <a:gd name="T47" fmla="*/ 2668 h 110"/>
                  <a:gd name="T48" fmla="+- 0 5653 5598"/>
                  <a:gd name="T49" fmla="*/ T48 w 82"/>
                  <a:gd name="T50" fmla="+- 0 2668 2654"/>
                  <a:gd name="T51" fmla="*/ 2668 h 110"/>
                  <a:gd name="T52" fmla="+- 0 5630 5598"/>
                  <a:gd name="T53" fmla="*/ T52 w 82"/>
                  <a:gd name="T54" fmla="+- 0 2674 2654"/>
                  <a:gd name="T55" fmla="*/ 2674 h 110"/>
                  <a:gd name="T56" fmla="+- 0 5618 5598"/>
                  <a:gd name="T57" fmla="*/ T56 w 82"/>
                  <a:gd name="T58" fmla="+- 0 2691 2654"/>
                  <a:gd name="T59" fmla="*/ 2691 h 110"/>
                  <a:gd name="T60" fmla="+- 0 5619 5598"/>
                  <a:gd name="T61" fmla="*/ T60 w 82"/>
                  <a:gd name="T62" fmla="+- 0 2721 2654"/>
                  <a:gd name="T63" fmla="*/ 2721 h 110"/>
                  <a:gd name="T64" fmla="+- 0 5628 5598"/>
                  <a:gd name="T65" fmla="*/ T64 w 82"/>
                  <a:gd name="T66" fmla="+- 0 2739 2654"/>
                  <a:gd name="T67" fmla="*/ 2739 h 110"/>
                  <a:gd name="T68" fmla="+- 0 5643 5598"/>
                  <a:gd name="T69" fmla="*/ T68 w 82"/>
                  <a:gd name="T70" fmla="+- 0 2747 2654"/>
                  <a:gd name="T71" fmla="*/ 2747 h 110"/>
                  <a:gd name="T72" fmla="+- 0 5663 5598"/>
                  <a:gd name="T73" fmla="*/ T72 w 82"/>
                  <a:gd name="T74" fmla="+- 0 2748 2654"/>
                  <a:gd name="T75" fmla="*/ 2748 h 110"/>
                  <a:gd name="T76" fmla="+- 0 5677 5598"/>
                  <a:gd name="T77" fmla="*/ T76 w 82"/>
                  <a:gd name="T78" fmla="+- 0 2748 2654"/>
                  <a:gd name="T79" fmla="*/ 2748 h 110"/>
                  <a:gd name="T80" fmla="+- 0 5679 5598"/>
                  <a:gd name="T81" fmla="*/ T80 w 82"/>
                  <a:gd name="T82" fmla="+- 0 2758 2654"/>
                  <a:gd name="T83" fmla="*/ 2758 h 110"/>
                  <a:gd name="T84" fmla="+- 0 5674 5598"/>
                  <a:gd name="T85" fmla="*/ T84 w 82"/>
                  <a:gd name="T86" fmla="+- 0 2760 2654"/>
                  <a:gd name="T87" fmla="*/ 2760 h 110"/>
                  <a:gd name="T88" fmla="+- 0 5663 5598"/>
                  <a:gd name="T89" fmla="*/ T88 w 82"/>
                  <a:gd name="T90" fmla="+- 0 2764 2654"/>
                  <a:gd name="T91" fmla="*/ 2764 h 1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Lst>
                <a:rect l="0" t="0" r="r" b="b"/>
                <a:pathLst>
                  <a:path w="82" h="110">
                    <a:moveTo>
                      <a:pt x="65" y="110"/>
                    </a:moveTo>
                    <a:lnTo>
                      <a:pt x="50" y="110"/>
                    </a:lnTo>
                    <a:lnTo>
                      <a:pt x="27" y="106"/>
                    </a:lnTo>
                    <a:lnTo>
                      <a:pt x="10" y="94"/>
                    </a:lnTo>
                    <a:lnTo>
                      <a:pt x="0" y="75"/>
                    </a:lnTo>
                    <a:lnTo>
                      <a:pt x="1" y="46"/>
                    </a:lnTo>
                    <a:lnTo>
                      <a:pt x="8" y="25"/>
                    </a:lnTo>
                    <a:lnTo>
                      <a:pt x="20" y="10"/>
                    </a:lnTo>
                    <a:lnTo>
                      <a:pt x="37" y="1"/>
                    </a:lnTo>
                    <a:lnTo>
                      <a:pt x="66" y="0"/>
                    </a:lnTo>
                    <a:lnTo>
                      <a:pt x="80" y="3"/>
                    </a:lnTo>
                    <a:lnTo>
                      <a:pt x="78" y="14"/>
                    </a:lnTo>
                    <a:lnTo>
                      <a:pt x="55" y="14"/>
                    </a:lnTo>
                    <a:lnTo>
                      <a:pt x="32" y="20"/>
                    </a:lnTo>
                    <a:lnTo>
                      <a:pt x="20" y="37"/>
                    </a:lnTo>
                    <a:lnTo>
                      <a:pt x="21" y="67"/>
                    </a:lnTo>
                    <a:lnTo>
                      <a:pt x="30" y="85"/>
                    </a:lnTo>
                    <a:lnTo>
                      <a:pt x="45" y="93"/>
                    </a:lnTo>
                    <a:lnTo>
                      <a:pt x="65" y="94"/>
                    </a:lnTo>
                    <a:lnTo>
                      <a:pt x="79" y="94"/>
                    </a:lnTo>
                    <a:lnTo>
                      <a:pt x="81" y="104"/>
                    </a:lnTo>
                    <a:lnTo>
                      <a:pt x="76" y="106"/>
                    </a:lnTo>
                    <a:lnTo>
                      <a:pt x="65"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0" name="Freeform 615"/>
              <p:cNvSpPr>
                <a:spLocks/>
              </p:cNvSpPr>
              <p:nvPr/>
            </p:nvSpPr>
            <p:spPr bwMode="auto">
              <a:xfrm>
                <a:off x="5598" y="2654"/>
                <a:ext cx="82" cy="110"/>
              </a:xfrm>
              <a:custGeom>
                <a:avLst/>
                <a:gdLst>
                  <a:gd name="T0" fmla="+- 0 5675 5598"/>
                  <a:gd name="T1" fmla="*/ T0 w 82"/>
                  <a:gd name="T2" fmla="+- 0 2673 2654"/>
                  <a:gd name="T3" fmla="*/ 2673 h 110"/>
                  <a:gd name="T4" fmla="+- 0 5671 5598"/>
                  <a:gd name="T5" fmla="*/ T4 w 82"/>
                  <a:gd name="T6" fmla="+- 0 2671 2654"/>
                  <a:gd name="T7" fmla="*/ 2671 h 110"/>
                  <a:gd name="T8" fmla="+- 0 5663 5598"/>
                  <a:gd name="T9" fmla="*/ T8 w 82"/>
                  <a:gd name="T10" fmla="+- 0 2668 2654"/>
                  <a:gd name="T11" fmla="*/ 2668 h 110"/>
                  <a:gd name="T12" fmla="+- 0 5676 5598"/>
                  <a:gd name="T13" fmla="*/ T12 w 82"/>
                  <a:gd name="T14" fmla="+- 0 2668 2654"/>
                  <a:gd name="T15" fmla="*/ 2668 h 110"/>
                  <a:gd name="T16" fmla="+- 0 5675 5598"/>
                  <a:gd name="T17" fmla="*/ T16 w 82"/>
                  <a:gd name="T18" fmla="+- 0 2673 2654"/>
                  <a:gd name="T19" fmla="*/ 2673 h 110"/>
                </a:gdLst>
                <a:ahLst/>
                <a:cxnLst>
                  <a:cxn ang="0">
                    <a:pos x="T1" y="T3"/>
                  </a:cxn>
                  <a:cxn ang="0">
                    <a:pos x="T5" y="T7"/>
                  </a:cxn>
                  <a:cxn ang="0">
                    <a:pos x="T9" y="T11"/>
                  </a:cxn>
                  <a:cxn ang="0">
                    <a:pos x="T13" y="T15"/>
                  </a:cxn>
                  <a:cxn ang="0">
                    <a:pos x="T17" y="T19"/>
                  </a:cxn>
                </a:cxnLst>
                <a:rect l="0" t="0" r="r" b="b"/>
                <a:pathLst>
                  <a:path w="82" h="110">
                    <a:moveTo>
                      <a:pt x="77" y="19"/>
                    </a:moveTo>
                    <a:lnTo>
                      <a:pt x="73" y="17"/>
                    </a:lnTo>
                    <a:lnTo>
                      <a:pt x="65" y="14"/>
                    </a:lnTo>
                    <a:lnTo>
                      <a:pt x="78" y="14"/>
                    </a:lnTo>
                    <a:lnTo>
                      <a:pt x="77" y="1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1" name="Freeform 616"/>
              <p:cNvSpPr>
                <a:spLocks/>
              </p:cNvSpPr>
              <p:nvPr/>
            </p:nvSpPr>
            <p:spPr bwMode="auto">
              <a:xfrm>
                <a:off x="5598" y="2654"/>
                <a:ext cx="82" cy="110"/>
              </a:xfrm>
              <a:custGeom>
                <a:avLst/>
                <a:gdLst>
                  <a:gd name="T0" fmla="+- 0 5677 5598"/>
                  <a:gd name="T1" fmla="*/ T0 w 82"/>
                  <a:gd name="T2" fmla="+- 0 2748 2654"/>
                  <a:gd name="T3" fmla="*/ 2748 h 110"/>
                  <a:gd name="T4" fmla="+- 0 5663 5598"/>
                  <a:gd name="T5" fmla="*/ T4 w 82"/>
                  <a:gd name="T6" fmla="+- 0 2748 2654"/>
                  <a:gd name="T7" fmla="*/ 2748 h 110"/>
                  <a:gd name="T8" fmla="+- 0 5670 5598"/>
                  <a:gd name="T9" fmla="*/ T8 w 82"/>
                  <a:gd name="T10" fmla="+- 0 2746 2654"/>
                  <a:gd name="T11" fmla="*/ 2746 h 110"/>
                  <a:gd name="T12" fmla="+- 0 5676 5598"/>
                  <a:gd name="T13" fmla="*/ T12 w 82"/>
                  <a:gd name="T14" fmla="+- 0 2743 2654"/>
                  <a:gd name="T15" fmla="*/ 2743 h 110"/>
                  <a:gd name="T16" fmla="+- 0 5677 5598"/>
                  <a:gd name="T17" fmla="*/ T16 w 82"/>
                  <a:gd name="T18" fmla="+- 0 2748 2654"/>
                  <a:gd name="T19" fmla="*/ 2748 h 110"/>
                </a:gdLst>
                <a:ahLst/>
                <a:cxnLst>
                  <a:cxn ang="0">
                    <a:pos x="T1" y="T3"/>
                  </a:cxn>
                  <a:cxn ang="0">
                    <a:pos x="T5" y="T7"/>
                  </a:cxn>
                  <a:cxn ang="0">
                    <a:pos x="T9" y="T11"/>
                  </a:cxn>
                  <a:cxn ang="0">
                    <a:pos x="T13" y="T15"/>
                  </a:cxn>
                  <a:cxn ang="0">
                    <a:pos x="T17" y="T19"/>
                  </a:cxn>
                </a:cxnLst>
                <a:rect l="0" t="0" r="r" b="b"/>
                <a:pathLst>
                  <a:path w="82" h="110">
                    <a:moveTo>
                      <a:pt x="79" y="94"/>
                    </a:moveTo>
                    <a:lnTo>
                      <a:pt x="65" y="94"/>
                    </a:lnTo>
                    <a:lnTo>
                      <a:pt x="72" y="92"/>
                    </a:lnTo>
                    <a:lnTo>
                      <a:pt x="78" y="89"/>
                    </a:lnTo>
                    <a:lnTo>
                      <a:pt x="79" y="9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52" name="Group 617"/>
            <p:cNvGrpSpPr>
              <a:grpSpLocks/>
            </p:cNvGrpSpPr>
            <p:nvPr/>
          </p:nvGrpSpPr>
          <p:grpSpPr bwMode="auto">
            <a:xfrm>
              <a:off x="5696" y="2653"/>
              <a:ext cx="105" cy="109"/>
              <a:chOff x="5696" y="2653"/>
              <a:chExt cx="105" cy="109"/>
            </a:xfrm>
          </p:grpSpPr>
          <p:sp>
            <p:nvSpPr>
              <p:cNvPr id="1717" name="Freeform 618"/>
              <p:cNvSpPr>
                <a:spLocks/>
              </p:cNvSpPr>
              <p:nvPr/>
            </p:nvSpPr>
            <p:spPr bwMode="auto">
              <a:xfrm>
                <a:off x="5696" y="2653"/>
                <a:ext cx="105" cy="109"/>
              </a:xfrm>
              <a:custGeom>
                <a:avLst/>
                <a:gdLst>
                  <a:gd name="T0" fmla="+- 0 5765 5696"/>
                  <a:gd name="T1" fmla="*/ T0 w 105"/>
                  <a:gd name="T2" fmla="+- 0 2761 2653"/>
                  <a:gd name="T3" fmla="*/ 2761 h 109"/>
                  <a:gd name="T4" fmla="+- 0 5737 5696"/>
                  <a:gd name="T5" fmla="*/ T4 w 105"/>
                  <a:gd name="T6" fmla="+- 0 2760 2653"/>
                  <a:gd name="T7" fmla="*/ 2760 h 109"/>
                  <a:gd name="T8" fmla="+- 0 5716 5696"/>
                  <a:gd name="T9" fmla="*/ T8 w 105"/>
                  <a:gd name="T10" fmla="+- 0 2752 2653"/>
                  <a:gd name="T11" fmla="*/ 2752 h 109"/>
                  <a:gd name="T12" fmla="+- 0 5703 5696"/>
                  <a:gd name="T13" fmla="*/ T12 w 105"/>
                  <a:gd name="T14" fmla="+- 0 2739 2653"/>
                  <a:gd name="T15" fmla="*/ 2739 h 109"/>
                  <a:gd name="T16" fmla="+- 0 5696 5696"/>
                  <a:gd name="T17" fmla="*/ T16 w 105"/>
                  <a:gd name="T18" fmla="+- 0 2720 2653"/>
                  <a:gd name="T19" fmla="*/ 2720 h 109"/>
                  <a:gd name="T20" fmla="+- 0 5699 5696"/>
                  <a:gd name="T21" fmla="*/ T20 w 105"/>
                  <a:gd name="T22" fmla="+- 0 2692 2653"/>
                  <a:gd name="T23" fmla="*/ 2692 h 109"/>
                  <a:gd name="T24" fmla="+- 0 5708 5696"/>
                  <a:gd name="T25" fmla="*/ T24 w 105"/>
                  <a:gd name="T26" fmla="+- 0 2672 2653"/>
                  <a:gd name="T27" fmla="*/ 2672 h 109"/>
                  <a:gd name="T28" fmla="+- 0 5723 5696"/>
                  <a:gd name="T29" fmla="*/ T28 w 105"/>
                  <a:gd name="T30" fmla="+- 0 2659 2653"/>
                  <a:gd name="T31" fmla="*/ 2659 h 109"/>
                  <a:gd name="T32" fmla="+- 0 5741 5696"/>
                  <a:gd name="T33" fmla="*/ T32 w 105"/>
                  <a:gd name="T34" fmla="+- 0 2653 2653"/>
                  <a:gd name="T35" fmla="*/ 2653 h 109"/>
                  <a:gd name="T36" fmla="+- 0 5766 5696"/>
                  <a:gd name="T37" fmla="*/ T36 w 105"/>
                  <a:gd name="T38" fmla="+- 0 2657 2653"/>
                  <a:gd name="T39" fmla="*/ 2657 h 109"/>
                  <a:gd name="T40" fmla="+- 0 5785 5696"/>
                  <a:gd name="T41" fmla="*/ T40 w 105"/>
                  <a:gd name="T42" fmla="+- 0 2668 2653"/>
                  <a:gd name="T43" fmla="*/ 2668 h 109"/>
                  <a:gd name="T44" fmla="+- 0 5788 5696"/>
                  <a:gd name="T45" fmla="*/ T44 w 105"/>
                  <a:gd name="T46" fmla="+- 0 2672 2653"/>
                  <a:gd name="T47" fmla="*/ 2672 h 109"/>
                  <a:gd name="T48" fmla="+- 0 5764 5696"/>
                  <a:gd name="T49" fmla="*/ T48 w 105"/>
                  <a:gd name="T50" fmla="+- 0 2672 2653"/>
                  <a:gd name="T51" fmla="*/ 2672 h 109"/>
                  <a:gd name="T52" fmla="+- 0 5736 5696"/>
                  <a:gd name="T53" fmla="*/ T52 w 105"/>
                  <a:gd name="T54" fmla="+- 0 2674 2653"/>
                  <a:gd name="T55" fmla="*/ 2674 h 109"/>
                  <a:gd name="T56" fmla="+- 0 5721 5696"/>
                  <a:gd name="T57" fmla="*/ T56 w 105"/>
                  <a:gd name="T58" fmla="+- 0 2685 2653"/>
                  <a:gd name="T59" fmla="*/ 2685 h 109"/>
                  <a:gd name="T60" fmla="+- 0 5715 5696"/>
                  <a:gd name="T61" fmla="*/ T60 w 105"/>
                  <a:gd name="T62" fmla="+- 0 2702 2653"/>
                  <a:gd name="T63" fmla="*/ 2702 h 109"/>
                  <a:gd name="T64" fmla="+- 0 5715 5696"/>
                  <a:gd name="T65" fmla="*/ T64 w 105"/>
                  <a:gd name="T66" fmla="+- 0 2708 2653"/>
                  <a:gd name="T67" fmla="*/ 2708 h 109"/>
                  <a:gd name="T68" fmla="+- 0 5720 5696"/>
                  <a:gd name="T69" fmla="*/ T68 w 105"/>
                  <a:gd name="T70" fmla="+- 0 2732 2653"/>
                  <a:gd name="T71" fmla="*/ 2732 h 109"/>
                  <a:gd name="T72" fmla="+- 0 5735 5696"/>
                  <a:gd name="T73" fmla="*/ T72 w 105"/>
                  <a:gd name="T74" fmla="+- 0 2747 2653"/>
                  <a:gd name="T75" fmla="*/ 2747 h 109"/>
                  <a:gd name="T76" fmla="+- 0 5786 5696"/>
                  <a:gd name="T77" fmla="*/ T76 w 105"/>
                  <a:gd name="T78" fmla="+- 0 2747 2653"/>
                  <a:gd name="T79" fmla="*/ 2747 h 109"/>
                  <a:gd name="T80" fmla="+- 0 5782 5696"/>
                  <a:gd name="T81" fmla="*/ T80 w 105"/>
                  <a:gd name="T82" fmla="+- 0 2751 2653"/>
                  <a:gd name="T83" fmla="*/ 2751 h 109"/>
                  <a:gd name="T84" fmla="+- 0 5765 5696"/>
                  <a:gd name="T85" fmla="*/ T84 w 105"/>
                  <a:gd name="T86" fmla="+- 0 2761 2653"/>
                  <a:gd name="T87" fmla="*/ 2761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05" h="109">
                    <a:moveTo>
                      <a:pt x="69" y="108"/>
                    </a:moveTo>
                    <a:lnTo>
                      <a:pt x="41" y="107"/>
                    </a:lnTo>
                    <a:lnTo>
                      <a:pt x="20" y="99"/>
                    </a:lnTo>
                    <a:lnTo>
                      <a:pt x="7" y="86"/>
                    </a:lnTo>
                    <a:lnTo>
                      <a:pt x="0" y="67"/>
                    </a:lnTo>
                    <a:lnTo>
                      <a:pt x="3" y="39"/>
                    </a:lnTo>
                    <a:lnTo>
                      <a:pt x="12" y="19"/>
                    </a:lnTo>
                    <a:lnTo>
                      <a:pt x="27" y="6"/>
                    </a:lnTo>
                    <a:lnTo>
                      <a:pt x="45" y="0"/>
                    </a:lnTo>
                    <a:lnTo>
                      <a:pt x="70" y="4"/>
                    </a:lnTo>
                    <a:lnTo>
                      <a:pt x="89" y="15"/>
                    </a:lnTo>
                    <a:lnTo>
                      <a:pt x="92" y="19"/>
                    </a:lnTo>
                    <a:lnTo>
                      <a:pt x="68" y="19"/>
                    </a:lnTo>
                    <a:lnTo>
                      <a:pt x="40" y="21"/>
                    </a:lnTo>
                    <a:lnTo>
                      <a:pt x="25" y="32"/>
                    </a:lnTo>
                    <a:lnTo>
                      <a:pt x="19" y="49"/>
                    </a:lnTo>
                    <a:lnTo>
                      <a:pt x="19" y="55"/>
                    </a:lnTo>
                    <a:lnTo>
                      <a:pt x="24" y="79"/>
                    </a:lnTo>
                    <a:lnTo>
                      <a:pt x="39" y="94"/>
                    </a:lnTo>
                    <a:lnTo>
                      <a:pt x="90" y="94"/>
                    </a:lnTo>
                    <a:lnTo>
                      <a:pt x="86" y="98"/>
                    </a:lnTo>
                    <a:lnTo>
                      <a:pt x="69" y="10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8" name="Freeform 619"/>
              <p:cNvSpPr>
                <a:spLocks/>
              </p:cNvSpPr>
              <p:nvPr/>
            </p:nvSpPr>
            <p:spPr bwMode="auto">
              <a:xfrm>
                <a:off x="5696" y="2653"/>
                <a:ext cx="105" cy="109"/>
              </a:xfrm>
              <a:custGeom>
                <a:avLst/>
                <a:gdLst>
                  <a:gd name="T0" fmla="+- 0 5786 5696"/>
                  <a:gd name="T1" fmla="*/ T0 w 105"/>
                  <a:gd name="T2" fmla="+- 0 2747 2653"/>
                  <a:gd name="T3" fmla="*/ 2747 h 109"/>
                  <a:gd name="T4" fmla="+- 0 5735 5696"/>
                  <a:gd name="T5" fmla="*/ T4 w 105"/>
                  <a:gd name="T6" fmla="+- 0 2747 2653"/>
                  <a:gd name="T7" fmla="*/ 2747 h 109"/>
                  <a:gd name="T8" fmla="+- 0 5759 5696"/>
                  <a:gd name="T9" fmla="*/ T8 w 105"/>
                  <a:gd name="T10" fmla="+- 0 2744 2653"/>
                  <a:gd name="T11" fmla="*/ 2744 h 109"/>
                  <a:gd name="T12" fmla="+- 0 5774 5696"/>
                  <a:gd name="T13" fmla="*/ T12 w 105"/>
                  <a:gd name="T14" fmla="+- 0 2731 2653"/>
                  <a:gd name="T15" fmla="*/ 2731 h 109"/>
                  <a:gd name="T16" fmla="+- 0 5780 5696"/>
                  <a:gd name="T17" fmla="*/ T16 w 105"/>
                  <a:gd name="T18" fmla="+- 0 2712 2653"/>
                  <a:gd name="T19" fmla="*/ 2712 h 109"/>
                  <a:gd name="T20" fmla="+- 0 5776 5696"/>
                  <a:gd name="T21" fmla="*/ T20 w 105"/>
                  <a:gd name="T22" fmla="+- 0 2689 2653"/>
                  <a:gd name="T23" fmla="*/ 2689 h 109"/>
                  <a:gd name="T24" fmla="+- 0 5764 5696"/>
                  <a:gd name="T25" fmla="*/ T24 w 105"/>
                  <a:gd name="T26" fmla="+- 0 2672 2653"/>
                  <a:gd name="T27" fmla="*/ 2672 h 109"/>
                  <a:gd name="T28" fmla="+- 0 5788 5696"/>
                  <a:gd name="T29" fmla="*/ T28 w 105"/>
                  <a:gd name="T30" fmla="+- 0 2672 2653"/>
                  <a:gd name="T31" fmla="*/ 2672 h 109"/>
                  <a:gd name="T32" fmla="+- 0 5796 5696"/>
                  <a:gd name="T33" fmla="*/ T32 w 105"/>
                  <a:gd name="T34" fmla="+- 0 2685 2653"/>
                  <a:gd name="T35" fmla="*/ 2685 h 109"/>
                  <a:gd name="T36" fmla="+- 0 5800 5696"/>
                  <a:gd name="T37" fmla="*/ T36 w 105"/>
                  <a:gd name="T38" fmla="+- 0 2706 2653"/>
                  <a:gd name="T39" fmla="*/ 2706 h 109"/>
                  <a:gd name="T40" fmla="+- 0 5800 5696"/>
                  <a:gd name="T41" fmla="*/ T40 w 105"/>
                  <a:gd name="T42" fmla="+- 0 2708 2653"/>
                  <a:gd name="T43" fmla="*/ 2708 h 109"/>
                  <a:gd name="T44" fmla="+- 0 5795 5696"/>
                  <a:gd name="T45" fmla="*/ T44 w 105"/>
                  <a:gd name="T46" fmla="+- 0 2733 2653"/>
                  <a:gd name="T47" fmla="*/ 2733 h 109"/>
                  <a:gd name="T48" fmla="+- 0 5786 5696"/>
                  <a:gd name="T49" fmla="*/ T48 w 105"/>
                  <a:gd name="T50" fmla="+- 0 2747 2653"/>
                  <a:gd name="T51" fmla="*/ 2747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05" h="109">
                    <a:moveTo>
                      <a:pt x="90" y="94"/>
                    </a:moveTo>
                    <a:lnTo>
                      <a:pt x="39" y="94"/>
                    </a:lnTo>
                    <a:lnTo>
                      <a:pt x="63" y="91"/>
                    </a:lnTo>
                    <a:lnTo>
                      <a:pt x="78" y="78"/>
                    </a:lnTo>
                    <a:lnTo>
                      <a:pt x="84" y="59"/>
                    </a:lnTo>
                    <a:lnTo>
                      <a:pt x="80" y="36"/>
                    </a:lnTo>
                    <a:lnTo>
                      <a:pt x="68" y="19"/>
                    </a:lnTo>
                    <a:lnTo>
                      <a:pt x="92" y="19"/>
                    </a:lnTo>
                    <a:lnTo>
                      <a:pt x="100" y="32"/>
                    </a:lnTo>
                    <a:lnTo>
                      <a:pt x="104" y="53"/>
                    </a:lnTo>
                    <a:lnTo>
                      <a:pt x="104" y="55"/>
                    </a:lnTo>
                    <a:lnTo>
                      <a:pt x="99" y="80"/>
                    </a:lnTo>
                    <a:lnTo>
                      <a:pt x="90" y="9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53" name="Group 620"/>
            <p:cNvGrpSpPr>
              <a:grpSpLocks/>
            </p:cNvGrpSpPr>
            <p:nvPr/>
          </p:nvGrpSpPr>
          <p:grpSpPr bwMode="auto">
            <a:xfrm>
              <a:off x="5825" y="2652"/>
              <a:ext cx="55" cy="110"/>
              <a:chOff x="5825" y="2652"/>
              <a:chExt cx="55" cy="110"/>
            </a:xfrm>
          </p:grpSpPr>
          <p:sp>
            <p:nvSpPr>
              <p:cNvPr id="1714" name="Freeform 621"/>
              <p:cNvSpPr>
                <a:spLocks/>
              </p:cNvSpPr>
              <p:nvPr/>
            </p:nvSpPr>
            <p:spPr bwMode="auto">
              <a:xfrm>
                <a:off x="5825" y="2652"/>
                <a:ext cx="55" cy="110"/>
              </a:xfrm>
              <a:custGeom>
                <a:avLst/>
                <a:gdLst>
                  <a:gd name="T0" fmla="+- 0 5853 5825"/>
                  <a:gd name="T1" fmla="*/ T0 w 55"/>
                  <a:gd name="T2" fmla="+- 0 2676 2652"/>
                  <a:gd name="T3" fmla="*/ 2676 h 110"/>
                  <a:gd name="T4" fmla="+- 0 5843 5825"/>
                  <a:gd name="T5" fmla="*/ T4 w 55"/>
                  <a:gd name="T6" fmla="+- 0 2676 2652"/>
                  <a:gd name="T7" fmla="*/ 2676 h 110"/>
                  <a:gd name="T8" fmla="+- 0 5848 5825"/>
                  <a:gd name="T9" fmla="*/ T8 w 55"/>
                  <a:gd name="T10" fmla="+- 0 2662 2652"/>
                  <a:gd name="T11" fmla="*/ 2662 h 110"/>
                  <a:gd name="T12" fmla="+- 0 5860 5825"/>
                  <a:gd name="T13" fmla="*/ T12 w 55"/>
                  <a:gd name="T14" fmla="+- 0 2652 2652"/>
                  <a:gd name="T15" fmla="*/ 2652 h 110"/>
                  <a:gd name="T16" fmla="+- 0 5875 5825"/>
                  <a:gd name="T17" fmla="*/ T16 w 55"/>
                  <a:gd name="T18" fmla="+- 0 2652 2652"/>
                  <a:gd name="T19" fmla="*/ 2652 h 110"/>
                  <a:gd name="T20" fmla="+- 0 5879 5825"/>
                  <a:gd name="T21" fmla="*/ T20 w 55"/>
                  <a:gd name="T22" fmla="+- 0 2653 2652"/>
                  <a:gd name="T23" fmla="*/ 2653 h 110"/>
                  <a:gd name="T24" fmla="+- 0 5879 5825"/>
                  <a:gd name="T25" fmla="*/ T24 w 55"/>
                  <a:gd name="T26" fmla="+- 0 2671 2652"/>
                  <a:gd name="T27" fmla="*/ 2671 h 110"/>
                  <a:gd name="T28" fmla="+- 0 5858 5825"/>
                  <a:gd name="T29" fmla="*/ T28 w 55"/>
                  <a:gd name="T30" fmla="+- 0 2671 2652"/>
                  <a:gd name="T31" fmla="*/ 2671 h 110"/>
                  <a:gd name="T32" fmla="+- 0 5853 5825"/>
                  <a:gd name="T33" fmla="*/ T32 w 55"/>
                  <a:gd name="T34" fmla="+- 0 2676 2652"/>
                  <a:gd name="T35" fmla="*/ 2676 h 1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5" h="110">
                    <a:moveTo>
                      <a:pt x="28" y="24"/>
                    </a:moveTo>
                    <a:lnTo>
                      <a:pt x="18" y="24"/>
                    </a:lnTo>
                    <a:lnTo>
                      <a:pt x="23" y="10"/>
                    </a:lnTo>
                    <a:lnTo>
                      <a:pt x="35" y="0"/>
                    </a:lnTo>
                    <a:lnTo>
                      <a:pt x="50" y="0"/>
                    </a:lnTo>
                    <a:lnTo>
                      <a:pt x="54" y="1"/>
                    </a:lnTo>
                    <a:lnTo>
                      <a:pt x="54" y="19"/>
                    </a:lnTo>
                    <a:lnTo>
                      <a:pt x="33" y="19"/>
                    </a:lnTo>
                    <a:lnTo>
                      <a:pt x="28" y="2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5" name="Freeform 622"/>
              <p:cNvSpPr>
                <a:spLocks/>
              </p:cNvSpPr>
              <p:nvPr/>
            </p:nvSpPr>
            <p:spPr bwMode="auto">
              <a:xfrm>
                <a:off x="5825" y="2652"/>
                <a:ext cx="55" cy="110"/>
              </a:xfrm>
              <a:custGeom>
                <a:avLst/>
                <a:gdLst>
                  <a:gd name="T0" fmla="+- 0 5845 5825"/>
                  <a:gd name="T1" fmla="*/ T0 w 55"/>
                  <a:gd name="T2" fmla="+- 0 2762 2652"/>
                  <a:gd name="T3" fmla="*/ 2762 h 110"/>
                  <a:gd name="T4" fmla="+- 0 5825 5825"/>
                  <a:gd name="T5" fmla="*/ T4 w 55"/>
                  <a:gd name="T6" fmla="+- 0 2762 2652"/>
                  <a:gd name="T7" fmla="*/ 2762 h 110"/>
                  <a:gd name="T8" fmla="+- 0 5825 5825"/>
                  <a:gd name="T9" fmla="*/ T8 w 55"/>
                  <a:gd name="T10" fmla="+- 0 2671 2652"/>
                  <a:gd name="T11" fmla="*/ 2671 h 110"/>
                  <a:gd name="T12" fmla="+- 0 5825 5825"/>
                  <a:gd name="T13" fmla="*/ T12 w 55"/>
                  <a:gd name="T14" fmla="+- 0 2665 2652"/>
                  <a:gd name="T15" fmla="*/ 2665 h 110"/>
                  <a:gd name="T16" fmla="+- 0 5825 5825"/>
                  <a:gd name="T17" fmla="*/ T16 w 55"/>
                  <a:gd name="T18" fmla="+- 0 2655 2652"/>
                  <a:gd name="T19" fmla="*/ 2655 h 110"/>
                  <a:gd name="T20" fmla="+- 0 5842 5825"/>
                  <a:gd name="T21" fmla="*/ T20 w 55"/>
                  <a:gd name="T22" fmla="+- 0 2655 2652"/>
                  <a:gd name="T23" fmla="*/ 2655 h 110"/>
                  <a:gd name="T24" fmla="+- 0 5843 5825"/>
                  <a:gd name="T25" fmla="*/ T24 w 55"/>
                  <a:gd name="T26" fmla="+- 0 2676 2652"/>
                  <a:gd name="T27" fmla="*/ 2676 h 110"/>
                  <a:gd name="T28" fmla="+- 0 5853 5825"/>
                  <a:gd name="T29" fmla="*/ T28 w 55"/>
                  <a:gd name="T30" fmla="+- 0 2676 2652"/>
                  <a:gd name="T31" fmla="*/ 2676 h 110"/>
                  <a:gd name="T32" fmla="+- 0 5848 5825"/>
                  <a:gd name="T33" fmla="*/ T32 w 55"/>
                  <a:gd name="T34" fmla="+- 0 2681 2652"/>
                  <a:gd name="T35" fmla="*/ 2681 h 110"/>
                  <a:gd name="T36" fmla="+- 0 5846 5825"/>
                  <a:gd name="T37" fmla="*/ T36 w 55"/>
                  <a:gd name="T38" fmla="+- 0 2696 2652"/>
                  <a:gd name="T39" fmla="*/ 2696 h 110"/>
                  <a:gd name="T40" fmla="+- 0 5845 5825"/>
                  <a:gd name="T41" fmla="*/ T40 w 55"/>
                  <a:gd name="T42" fmla="+- 0 2698 2652"/>
                  <a:gd name="T43" fmla="*/ 2698 h 110"/>
                  <a:gd name="T44" fmla="+- 0 5845 5825"/>
                  <a:gd name="T45" fmla="*/ T44 w 55"/>
                  <a:gd name="T46" fmla="+- 0 2762 2652"/>
                  <a:gd name="T47" fmla="*/ 2762 h 1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55" h="110">
                    <a:moveTo>
                      <a:pt x="20" y="110"/>
                    </a:moveTo>
                    <a:lnTo>
                      <a:pt x="0" y="110"/>
                    </a:lnTo>
                    <a:lnTo>
                      <a:pt x="0" y="19"/>
                    </a:lnTo>
                    <a:lnTo>
                      <a:pt x="0" y="13"/>
                    </a:lnTo>
                    <a:lnTo>
                      <a:pt x="0" y="3"/>
                    </a:lnTo>
                    <a:lnTo>
                      <a:pt x="17" y="3"/>
                    </a:lnTo>
                    <a:lnTo>
                      <a:pt x="18" y="24"/>
                    </a:lnTo>
                    <a:lnTo>
                      <a:pt x="28" y="24"/>
                    </a:lnTo>
                    <a:lnTo>
                      <a:pt x="23" y="29"/>
                    </a:lnTo>
                    <a:lnTo>
                      <a:pt x="21" y="44"/>
                    </a:lnTo>
                    <a:lnTo>
                      <a:pt x="20" y="46"/>
                    </a:lnTo>
                    <a:lnTo>
                      <a:pt x="20"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6" name="Freeform 623"/>
              <p:cNvSpPr>
                <a:spLocks/>
              </p:cNvSpPr>
              <p:nvPr/>
            </p:nvSpPr>
            <p:spPr bwMode="auto">
              <a:xfrm>
                <a:off x="5825" y="2652"/>
                <a:ext cx="55" cy="110"/>
              </a:xfrm>
              <a:custGeom>
                <a:avLst/>
                <a:gdLst>
                  <a:gd name="T0" fmla="+- 0 5879 5825"/>
                  <a:gd name="T1" fmla="*/ T0 w 55"/>
                  <a:gd name="T2" fmla="+- 0 2671 2652"/>
                  <a:gd name="T3" fmla="*/ 2671 h 110"/>
                  <a:gd name="T4" fmla="+- 0 5877 5825"/>
                  <a:gd name="T5" fmla="*/ T4 w 55"/>
                  <a:gd name="T6" fmla="+- 0 2671 2652"/>
                  <a:gd name="T7" fmla="*/ 2671 h 110"/>
                  <a:gd name="T8" fmla="+- 0 5879 5825"/>
                  <a:gd name="T9" fmla="*/ T8 w 55"/>
                  <a:gd name="T10" fmla="+- 0 2671 2652"/>
                  <a:gd name="T11" fmla="*/ 2671 h 110"/>
                  <a:gd name="T12" fmla="+- 0 5879 5825"/>
                  <a:gd name="T13" fmla="*/ T12 w 55"/>
                  <a:gd name="T14" fmla="+- 0 2671 2652"/>
                  <a:gd name="T15" fmla="*/ 2671 h 110"/>
                </a:gdLst>
                <a:ahLst/>
                <a:cxnLst>
                  <a:cxn ang="0">
                    <a:pos x="T1" y="T3"/>
                  </a:cxn>
                  <a:cxn ang="0">
                    <a:pos x="T5" y="T7"/>
                  </a:cxn>
                  <a:cxn ang="0">
                    <a:pos x="T9" y="T11"/>
                  </a:cxn>
                  <a:cxn ang="0">
                    <a:pos x="T13" y="T15"/>
                  </a:cxn>
                </a:cxnLst>
                <a:rect l="0" t="0" r="r" b="b"/>
                <a:pathLst>
                  <a:path w="55" h="110">
                    <a:moveTo>
                      <a:pt x="54" y="19"/>
                    </a:moveTo>
                    <a:lnTo>
                      <a:pt x="52" y="19"/>
                    </a:lnTo>
                    <a:lnTo>
                      <a:pt x="54" y="1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54" name="Group 624"/>
            <p:cNvGrpSpPr>
              <a:grpSpLocks/>
            </p:cNvGrpSpPr>
            <p:nvPr/>
          </p:nvGrpSpPr>
          <p:grpSpPr bwMode="auto">
            <a:xfrm>
              <a:off x="5898" y="2653"/>
              <a:ext cx="93" cy="110"/>
              <a:chOff x="5898" y="2653"/>
              <a:chExt cx="93" cy="110"/>
            </a:xfrm>
          </p:grpSpPr>
          <p:sp>
            <p:nvSpPr>
              <p:cNvPr id="1711" name="Freeform 625"/>
              <p:cNvSpPr>
                <a:spLocks/>
              </p:cNvSpPr>
              <p:nvPr/>
            </p:nvSpPr>
            <p:spPr bwMode="auto">
              <a:xfrm>
                <a:off x="5898" y="2653"/>
                <a:ext cx="93" cy="110"/>
              </a:xfrm>
              <a:custGeom>
                <a:avLst/>
                <a:gdLst>
                  <a:gd name="T0" fmla="+- 0 5929 5898"/>
                  <a:gd name="T1" fmla="*/ T0 w 93"/>
                  <a:gd name="T2" fmla="+- 0 2672 2653"/>
                  <a:gd name="T3" fmla="*/ 2672 h 110"/>
                  <a:gd name="T4" fmla="+- 0 5917 5898"/>
                  <a:gd name="T5" fmla="*/ T4 w 93"/>
                  <a:gd name="T6" fmla="+- 0 2672 2653"/>
                  <a:gd name="T7" fmla="*/ 2672 h 110"/>
                  <a:gd name="T8" fmla="+- 0 5930 5898"/>
                  <a:gd name="T9" fmla="*/ T8 w 93"/>
                  <a:gd name="T10" fmla="+- 0 2659 2653"/>
                  <a:gd name="T11" fmla="*/ 2659 h 110"/>
                  <a:gd name="T12" fmla="+- 0 5952 5898"/>
                  <a:gd name="T13" fmla="*/ T12 w 93"/>
                  <a:gd name="T14" fmla="+- 0 2653 2653"/>
                  <a:gd name="T15" fmla="*/ 2653 h 110"/>
                  <a:gd name="T16" fmla="+- 0 5969 5898"/>
                  <a:gd name="T17" fmla="*/ T16 w 93"/>
                  <a:gd name="T18" fmla="+- 0 2656 2653"/>
                  <a:gd name="T19" fmla="*/ 2656 h 110"/>
                  <a:gd name="T20" fmla="+- 0 5982 5898"/>
                  <a:gd name="T21" fmla="*/ T20 w 93"/>
                  <a:gd name="T22" fmla="+- 0 2668 2653"/>
                  <a:gd name="T23" fmla="*/ 2668 h 110"/>
                  <a:gd name="T24" fmla="+- 0 5933 5898"/>
                  <a:gd name="T25" fmla="*/ T24 w 93"/>
                  <a:gd name="T26" fmla="+- 0 2668 2653"/>
                  <a:gd name="T27" fmla="*/ 2668 h 110"/>
                  <a:gd name="T28" fmla="+- 0 5929 5898"/>
                  <a:gd name="T29" fmla="*/ T28 w 93"/>
                  <a:gd name="T30" fmla="+- 0 2672 2653"/>
                  <a:gd name="T31" fmla="*/ 2672 h 110"/>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3" h="110">
                    <a:moveTo>
                      <a:pt x="31" y="19"/>
                    </a:moveTo>
                    <a:lnTo>
                      <a:pt x="19" y="19"/>
                    </a:lnTo>
                    <a:lnTo>
                      <a:pt x="32" y="6"/>
                    </a:lnTo>
                    <a:lnTo>
                      <a:pt x="54" y="0"/>
                    </a:lnTo>
                    <a:lnTo>
                      <a:pt x="71" y="3"/>
                    </a:lnTo>
                    <a:lnTo>
                      <a:pt x="84" y="15"/>
                    </a:lnTo>
                    <a:lnTo>
                      <a:pt x="35" y="15"/>
                    </a:lnTo>
                    <a:lnTo>
                      <a:pt x="31" y="1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2" name="Freeform 626"/>
              <p:cNvSpPr>
                <a:spLocks/>
              </p:cNvSpPr>
              <p:nvPr/>
            </p:nvSpPr>
            <p:spPr bwMode="auto">
              <a:xfrm>
                <a:off x="5898" y="2653"/>
                <a:ext cx="93" cy="110"/>
              </a:xfrm>
              <a:custGeom>
                <a:avLst/>
                <a:gdLst>
                  <a:gd name="T0" fmla="+- 0 5919 5898"/>
                  <a:gd name="T1" fmla="*/ T0 w 93"/>
                  <a:gd name="T2" fmla="+- 0 2762 2653"/>
                  <a:gd name="T3" fmla="*/ 2762 h 110"/>
                  <a:gd name="T4" fmla="+- 0 5899 5898"/>
                  <a:gd name="T5" fmla="*/ T4 w 93"/>
                  <a:gd name="T6" fmla="+- 0 2762 2653"/>
                  <a:gd name="T7" fmla="*/ 2762 h 110"/>
                  <a:gd name="T8" fmla="+- 0 5899 5898"/>
                  <a:gd name="T9" fmla="*/ T8 w 93"/>
                  <a:gd name="T10" fmla="+- 0 2670 2653"/>
                  <a:gd name="T11" fmla="*/ 2670 h 110"/>
                  <a:gd name="T12" fmla="+- 0 5899 5898"/>
                  <a:gd name="T13" fmla="*/ T12 w 93"/>
                  <a:gd name="T14" fmla="+- 0 2664 2653"/>
                  <a:gd name="T15" fmla="*/ 2664 h 110"/>
                  <a:gd name="T16" fmla="+- 0 5898 5898"/>
                  <a:gd name="T17" fmla="*/ T16 w 93"/>
                  <a:gd name="T18" fmla="+- 0 2655 2653"/>
                  <a:gd name="T19" fmla="*/ 2655 h 110"/>
                  <a:gd name="T20" fmla="+- 0 5915 5898"/>
                  <a:gd name="T21" fmla="*/ T20 w 93"/>
                  <a:gd name="T22" fmla="+- 0 2655 2653"/>
                  <a:gd name="T23" fmla="*/ 2655 h 110"/>
                  <a:gd name="T24" fmla="+- 0 5917 5898"/>
                  <a:gd name="T25" fmla="*/ T24 w 93"/>
                  <a:gd name="T26" fmla="+- 0 2672 2653"/>
                  <a:gd name="T27" fmla="*/ 2672 h 110"/>
                  <a:gd name="T28" fmla="+- 0 5929 5898"/>
                  <a:gd name="T29" fmla="*/ T28 w 93"/>
                  <a:gd name="T30" fmla="+- 0 2672 2653"/>
                  <a:gd name="T31" fmla="*/ 2672 h 110"/>
                  <a:gd name="T32" fmla="+- 0 5923 5898"/>
                  <a:gd name="T33" fmla="*/ T32 w 93"/>
                  <a:gd name="T34" fmla="+- 0 2677 2653"/>
                  <a:gd name="T35" fmla="*/ 2677 h 110"/>
                  <a:gd name="T36" fmla="+- 0 5920 5898"/>
                  <a:gd name="T37" fmla="*/ T36 w 93"/>
                  <a:gd name="T38" fmla="+- 0 2688 2653"/>
                  <a:gd name="T39" fmla="*/ 2688 h 110"/>
                  <a:gd name="T40" fmla="+- 0 5919 5898"/>
                  <a:gd name="T41" fmla="*/ T40 w 93"/>
                  <a:gd name="T42" fmla="+- 0 2691 2653"/>
                  <a:gd name="T43" fmla="*/ 2691 h 110"/>
                  <a:gd name="T44" fmla="+- 0 5919 5898"/>
                  <a:gd name="T45" fmla="*/ T44 w 93"/>
                  <a:gd name="T46" fmla="+- 0 2694 2653"/>
                  <a:gd name="T47" fmla="*/ 2694 h 110"/>
                  <a:gd name="T48" fmla="+- 0 5919 5898"/>
                  <a:gd name="T49" fmla="*/ T48 w 93"/>
                  <a:gd name="T50" fmla="+- 0 2762 2653"/>
                  <a:gd name="T51" fmla="*/ 2762 h 1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93" h="110">
                    <a:moveTo>
                      <a:pt x="21" y="109"/>
                    </a:moveTo>
                    <a:lnTo>
                      <a:pt x="1" y="109"/>
                    </a:lnTo>
                    <a:lnTo>
                      <a:pt x="1" y="17"/>
                    </a:lnTo>
                    <a:lnTo>
                      <a:pt x="1" y="11"/>
                    </a:lnTo>
                    <a:lnTo>
                      <a:pt x="0" y="2"/>
                    </a:lnTo>
                    <a:lnTo>
                      <a:pt x="17" y="2"/>
                    </a:lnTo>
                    <a:lnTo>
                      <a:pt x="19" y="19"/>
                    </a:lnTo>
                    <a:lnTo>
                      <a:pt x="31" y="19"/>
                    </a:lnTo>
                    <a:lnTo>
                      <a:pt x="25" y="24"/>
                    </a:lnTo>
                    <a:lnTo>
                      <a:pt x="22" y="35"/>
                    </a:lnTo>
                    <a:lnTo>
                      <a:pt x="21" y="38"/>
                    </a:lnTo>
                    <a:lnTo>
                      <a:pt x="21" y="41"/>
                    </a:lnTo>
                    <a:lnTo>
                      <a:pt x="21" y="10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3" name="Freeform 627"/>
              <p:cNvSpPr>
                <a:spLocks/>
              </p:cNvSpPr>
              <p:nvPr/>
            </p:nvSpPr>
            <p:spPr bwMode="auto">
              <a:xfrm>
                <a:off x="5898" y="2653"/>
                <a:ext cx="93" cy="110"/>
              </a:xfrm>
              <a:custGeom>
                <a:avLst/>
                <a:gdLst>
                  <a:gd name="T0" fmla="+- 0 5991 5898"/>
                  <a:gd name="T1" fmla="*/ T0 w 93"/>
                  <a:gd name="T2" fmla="+- 0 2762 2653"/>
                  <a:gd name="T3" fmla="*/ 2762 h 110"/>
                  <a:gd name="T4" fmla="+- 0 5971 5898"/>
                  <a:gd name="T5" fmla="*/ T4 w 93"/>
                  <a:gd name="T6" fmla="+- 0 2762 2653"/>
                  <a:gd name="T7" fmla="*/ 2762 h 110"/>
                  <a:gd name="T8" fmla="+- 0 5971 5898"/>
                  <a:gd name="T9" fmla="*/ T8 w 93"/>
                  <a:gd name="T10" fmla="+- 0 2700 2653"/>
                  <a:gd name="T11" fmla="*/ 2700 h 110"/>
                  <a:gd name="T12" fmla="+- 0 5966 5898"/>
                  <a:gd name="T13" fmla="*/ T12 w 93"/>
                  <a:gd name="T14" fmla="+- 0 2678 2653"/>
                  <a:gd name="T15" fmla="*/ 2678 h 110"/>
                  <a:gd name="T16" fmla="+- 0 5946 5898"/>
                  <a:gd name="T17" fmla="*/ T16 w 93"/>
                  <a:gd name="T18" fmla="+- 0 2668 2653"/>
                  <a:gd name="T19" fmla="*/ 2668 h 110"/>
                  <a:gd name="T20" fmla="+- 0 5933 5898"/>
                  <a:gd name="T21" fmla="*/ T20 w 93"/>
                  <a:gd name="T22" fmla="+- 0 2668 2653"/>
                  <a:gd name="T23" fmla="*/ 2668 h 110"/>
                  <a:gd name="T24" fmla="+- 0 5982 5898"/>
                  <a:gd name="T25" fmla="*/ T24 w 93"/>
                  <a:gd name="T26" fmla="+- 0 2668 2653"/>
                  <a:gd name="T27" fmla="*/ 2668 h 110"/>
                  <a:gd name="T28" fmla="+- 0 5984 5898"/>
                  <a:gd name="T29" fmla="*/ T28 w 93"/>
                  <a:gd name="T30" fmla="+- 0 2670 2653"/>
                  <a:gd name="T31" fmla="*/ 2670 h 110"/>
                  <a:gd name="T32" fmla="+- 0 5991 5898"/>
                  <a:gd name="T33" fmla="*/ T32 w 93"/>
                  <a:gd name="T34" fmla="+- 0 2698 2653"/>
                  <a:gd name="T35" fmla="*/ 2698 h 110"/>
                  <a:gd name="T36" fmla="+- 0 5991 5898"/>
                  <a:gd name="T37" fmla="*/ T36 w 93"/>
                  <a:gd name="T38" fmla="+- 0 2762 2653"/>
                  <a:gd name="T39" fmla="*/ 2762 h 1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110">
                    <a:moveTo>
                      <a:pt x="93" y="109"/>
                    </a:moveTo>
                    <a:lnTo>
                      <a:pt x="73" y="109"/>
                    </a:lnTo>
                    <a:lnTo>
                      <a:pt x="73" y="47"/>
                    </a:lnTo>
                    <a:lnTo>
                      <a:pt x="68" y="25"/>
                    </a:lnTo>
                    <a:lnTo>
                      <a:pt x="48" y="15"/>
                    </a:lnTo>
                    <a:lnTo>
                      <a:pt x="35" y="15"/>
                    </a:lnTo>
                    <a:lnTo>
                      <a:pt x="84" y="15"/>
                    </a:lnTo>
                    <a:lnTo>
                      <a:pt x="86" y="17"/>
                    </a:lnTo>
                    <a:lnTo>
                      <a:pt x="93" y="45"/>
                    </a:lnTo>
                    <a:lnTo>
                      <a:pt x="93" y="10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55" name="Group 628"/>
            <p:cNvGrpSpPr>
              <a:grpSpLocks/>
            </p:cNvGrpSpPr>
            <p:nvPr/>
          </p:nvGrpSpPr>
          <p:grpSpPr bwMode="auto">
            <a:xfrm>
              <a:off x="5598" y="2974"/>
              <a:ext cx="68" cy="110"/>
              <a:chOff x="5598" y="2974"/>
              <a:chExt cx="68" cy="110"/>
            </a:xfrm>
          </p:grpSpPr>
          <p:sp>
            <p:nvSpPr>
              <p:cNvPr id="1708" name="Freeform 629"/>
              <p:cNvSpPr>
                <a:spLocks/>
              </p:cNvSpPr>
              <p:nvPr/>
            </p:nvSpPr>
            <p:spPr bwMode="auto">
              <a:xfrm>
                <a:off x="5598" y="2974"/>
                <a:ext cx="68" cy="110"/>
              </a:xfrm>
              <a:custGeom>
                <a:avLst/>
                <a:gdLst>
                  <a:gd name="T0" fmla="+- 0 5660 5598"/>
                  <a:gd name="T1" fmla="*/ T0 w 68"/>
                  <a:gd name="T2" fmla="+- 0 3071 2974"/>
                  <a:gd name="T3" fmla="*/ 3071 h 110"/>
                  <a:gd name="T4" fmla="+- 0 5640 5598"/>
                  <a:gd name="T5" fmla="*/ T4 w 68"/>
                  <a:gd name="T6" fmla="+- 0 3071 2974"/>
                  <a:gd name="T7" fmla="*/ 3071 h 110"/>
                  <a:gd name="T8" fmla="+- 0 5647 5598"/>
                  <a:gd name="T9" fmla="*/ T8 w 68"/>
                  <a:gd name="T10" fmla="+- 0 3064 2974"/>
                  <a:gd name="T11" fmla="*/ 3064 h 110"/>
                  <a:gd name="T12" fmla="+- 0 5647 5598"/>
                  <a:gd name="T13" fmla="*/ T12 w 68"/>
                  <a:gd name="T14" fmla="+- 0 3046 2974"/>
                  <a:gd name="T15" fmla="*/ 3046 h 110"/>
                  <a:gd name="T16" fmla="+- 0 5641 5598"/>
                  <a:gd name="T17" fmla="*/ T16 w 68"/>
                  <a:gd name="T18" fmla="+- 0 3041 2974"/>
                  <a:gd name="T19" fmla="*/ 3041 h 110"/>
                  <a:gd name="T20" fmla="+- 0 5627 5598"/>
                  <a:gd name="T21" fmla="*/ T20 w 68"/>
                  <a:gd name="T22" fmla="+- 0 3036 2974"/>
                  <a:gd name="T23" fmla="*/ 3036 h 110"/>
                  <a:gd name="T24" fmla="+- 0 5606 5598"/>
                  <a:gd name="T25" fmla="*/ T24 w 68"/>
                  <a:gd name="T26" fmla="+- 0 3023 2974"/>
                  <a:gd name="T27" fmla="*/ 3023 h 110"/>
                  <a:gd name="T28" fmla="+- 0 5598 5598"/>
                  <a:gd name="T29" fmla="*/ T28 w 68"/>
                  <a:gd name="T30" fmla="+- 0 3007 2974"/>
                  <a:gd name="T31" fmla="*/ 3007 h 110"/>
                  <a:gd name="T32" fmla="+- 0 5605 5598"/>
                  <a:gd name="T33" fmla="*/ T32 w 68"/>
                  <a:gd name="T34" fmla="+- 0 2987 2974"/>
                  <a:gd name="T35" fmla="*/ 2987 h 110"/>
                  <a:gd name="T36" fmla="+- 0 5623 5598"/>
                  <a:gd name="T37" fmla="*/ T36 w 68"/>
                  <a:gd name="T38" fmla="+- 0 2976 2974"/>
                  <a:gd name="T39" fmla="*/ 2976 h 110"/>
                  <a:gd name="T40" fmla="+- 0 5646 5598"/>
                  <a:gd name="T41" fmla="*/ T40 w 68"/>
                  <a:gd name="T42" fmla="+- 0 2974 2974"/>
                  <a:gd name="T43" fmla="*/ 2974 h 110"/>
                  <a:gd name="T44" fmla="+- 0 5656 5598"/>
                  <a:gd name="T45" fmla="*/ T44 w 68"/>
                  <a:gd name="T46" fmla="+- 0 2977 2974"/>
                  <a:gd name="T47" fmla="*/ 2977 h 110"/>
                  <a:gd name="T48" fmla="+- 0 5662 5598"/>
                  <a:gd name="T49" fmla="*/ T48 w 68"/>
                  <a:gd name="T50" fmla="+- 0 2981 2974"/>
                  <a:gd name="T51" fmla="*/ 2981 h 110"/>
                  <a:gd name="T52" fmla="+- 0 5659 5598"/>
                  <a:gd name="T53" fmla="*/ T52 w 68"/>
                  <a:gd name="T54" fmla="+- 0 2988 2974"/>
                  <a:gd name="T55" fmla="*/ 2988 h 110"/>
                  <a:gd name="T56" fmla="+- 0 5623 5598"/>
                  <a:gd name="T57" fmla="*/ T56 w 68"/>
                  <a:gd name="T58" fmla="+- 0 2988 2974"/>
                  <a:gd name="T59" fmla="*/ 2988 h 110"/>
                  <a:gd name="T60" fmla="+- 0 5617 5598"/>
                  <a:gd name="T61" fmla="*/ T60 w 68"/>
                  <a:gd name="T62" fmla="+- 0 2995 2974"/>
                  <a:gd name="T63" fmla="*/ 2995 h 110"/>
                  <a:gd name="T64" fmla="+- 0 5617 5598"/>
                  <a:gd name="T65" fmla="*/ T64 w 68"/>
                  <a:gd name="T66" fmla="+- 0 3012 2974"/>
                  <a:gd name="T67" fmla="*/ 3012 h 110"/>
                  <a:gd name="T68" fmla="+- 0 5623 5598"/>
                  <a:gd name="T69" fmla="*/ T68 w 68"/>
                  <a:gd name="T70" fmla="+- 0 3016 2974"/>
                  <a:gd name="T71" fmla="*/ 3016 h 110"/>
                  <a:gd name="T72" fmla="+- 0 5637 5598"/>
                  <a:gd name="T73" fmla="*/ T72 w 68"/>
                  <a:gd name="T74" fmla="+- 0 3021 2974"/>
                  <a:gd name="T75" fmla="*/ 3021 h 110"/>
                  <a:gd name="T76" fmla="+- 0 5657 5598"/>
                  <a:gd name="T77" fmla="*/ T76 w 68"/>
                  <a:gd name="T78" fmla="+- 0 3033 2974"/>
                  <a:gd name="T79" fmla="*/ 3033 h 110"/>
                  <a:gd name="T80" fmla="+- 0 5665 5598"/>
                  <a:gd name="T81" fmla="*/ T80 w 68"/>
                  <a:gd name="T82" fmla="+- 0 3050 2974"/>
                  <a:gd name="T83" fmla="*/ 3050 h 110"/>
                  <a:gd name="T84" fmla="+- 0 5660 5598"/>
                  <a:gd name="T85" fmla="*/ T84 w 68"/>
                  <a:gd name="T86" fmla="+- 0 3071 2974"/>
                  <a:gd name="T87" fmla="*/ 3071 h 1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68" h="110">
                    <a:moveTo>
                      <a:pt x="62" y="97"/>
                    </a:moveTo>
                    <a:lnTo>
                      <a:pt x="42" y="97"/>
                    </a:lnTo>
                    <a:lnTo>
                      <a:pt x="49" y="90"/>
                    </a:lnTo>
                    <a:lnTo>
                      <a:pt x="49" y="72"/>
                    </a:lnTo>
                    <a:lnTo>
                      <a:pt x="43" y="67"/>
                    </a:lnTo>
                    <a:lnTo>
                      <a:pt x="29" y="62"/>
                    </a:lnTo>
                    <a:lnTo>
                      <a:pt x="8" y="49"/>
                    </a:lnTo>
                    <a:lnTo>
                      <a:pt x="0" y="33"/>
                    </a:lnTo>
                    <a:lnTo>
                      <a:pt x="7" y="13"/>
                    </a:lnTo>
                    <a:lnTo>
                      <a:pt x="25" y="2"/>
                    </a:lnTo>
                    <a:lnTo>
                      <a:pt x="48" y="0"/>
                    </a:lnTo>
                    <a:lnTo>
                      <a:pt x="58" y="3"/>
                    </a:lnTo>
                    <a:lnTo>
                      <a:pt x="64" y="7"/>
                    </a:lnTo>
                    <a:lnTo>
                      <a:pt x="61" y="14"/>
                    </a:lnTo>
                    <a:lnTo>
                      <a:pt x="25" y="14"/>
                    </a:lnTo>
                    <a:lnTo>
                      <a:pt x="19" y="21"/>
                    </a:lnTo>
                    <a:lnTo>
                      <a:pt x="19" y="38"/>
                    </a:lnTo>
                    <a:lnTo>
                      <a:pt x="25" y="42"/>
                    </a:lnTo>
                    <a:lnTo>
                      <a:pt x="39" y="47"/>
                    </a:lnTo>
                    <a:lnTo>
                      <a:pt x="59" y="59"/>
                    </a:lnTo>
                    <a:lnTo>
                      <a:pt x="67" y="76"/>
                    </a:lnTo>
                    <a:lnTo>
                      <a:pt x="62" y="9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9" name="Freeform 630"/>
              <p:cNvSpPr>
                <a:spLocks/>
              </p:cNvSpPr>
              <p:nvPr/>
            </p:nvSpPr>
            <p:spPr bwMode="auto">
              <a:xfrm>
                <a:off x="5598" y="2974"/>
                <a:ext cx="68" cy="110"/>
              </a:xfrm>
              <a:custGeom>
                <a:avLst/>
                <a:gdLst>
                  <a:gd name="T0" fmla="+- 0 5657 5598"/>
                  <a:gd name="T1" fmla="*/ T0 w 68"/>
                  <a:gd name="T2" fmla="+- 0 2995 2974"/>
                  <a:gd name="T3" fmla="*/ 2995 h 110"/>
                  <a:gd name="T4" fmla="+- 0 5653 5598"/>
                  <a:gd name="T5" fmla="*/ T4 w 68"/>
                  <a:gd name="T6" fmla="+- 0 2992 2974"/>
                  <a:gd name="T7" fmla="*/ 2992 h 110"/>
                  <a:gd name="T8" fmla="+- 0 5645 5598"/>
                  <a:gd name="T9" fmla="*/ T8 w 68"/>
                  <a:gd name="T10" fmla="+- 0 2988 2974"/>
                  <a:gd name="T11" fmla="*/ 2988 h 110"/>
                  <a:gd name="T12" fmla="+- 0 5659 5598"/>
                  <a:gd name="T13" fmla="*/ T12 w 68"/>
                  <a:gd name="T14" fmla="+- 0 2988 2974"/>
                  <a:gd name="T15" fmla="*/ 2988 h 110"/>
                  <a:gd name="T16" fmla="+- 0 5657 5598"/>
                  <a:gd name="T17" fmla="*/ T16 w 68"/>
                  <a:gd name="T18" fmla="+- 0 2995 2974"/>
                  <a:gd name="T19" fmla="*/ 2995 h 110"/>
                </a:gdLst>
                <a:ahLst/>
                <a:cxnLst>
                  <a:cxn ang="0">
                    <a:pos x="T1" y="T3"/>
                  </a:cxn>
                  <a:cxn ang="0">
                    <a:pos x="T5" y="T7"/>
                  </a:cxn>
                  <a:cxn ang="0">
                    <a:pos x="T9" y="T11"/>
                  </a:cxn>
                  <a:cxn ang="0">
                    <a:pos x="T13" y="T15"/>
                  </a:cxn>
                  <a:cxn ang="0">
                    <a:pos x="T17" y="T19"/>
                  </a:cxn>
                </a:cxnLst>
                <a:rect l="0" t="0" r="r" b="b"/>
                <a:pathLst>
                  <a:path w="68" h="110">
                    <a:moveTo>
                      <a:pt x="59" y="21"/>
                    </a:moveTo>
                    <a:lnTo>
                      <a:pt x="55" y="18"/>
                    </a:lnTo>
                    <a:lnTo>
                      <a:pt x="47" y="14"/>
                    </a:lnTo>
                    <a:lnTo>
                      <a:pt x="61" y="14"/>
                    </a:lnTo>
                    <a:lnTo>
                      <a:pt x="59" y="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0" name="Freeform 631"/>
              <p:cNvSpPr>
                <a:spLocks/>
              </p:cNvSpPr>
              <p:nvPr/>
            </p:nvSpPr>
            <p:spPr bwMode="auto">
              <a:xfrm>
                <a:off x="5598" y="2974"/>
                <a:ext cx="68" cy="110"/>
              </a:xfrm>
              <a:custGeom>
                <a:avLst/>
                <a:gdLst>
                  <a:gd name="T0" fmla="+- 0 5615 5598"/>
                  <a:gd name="T1" fmla="*/ T0 w 68"/>
                  <a:gd name="T2" fmla="+- 0 3084 2974"/>
                  <a:gd name="T3" fmla="*/ 3084 h 110"/>
                  <a:gd name="T4" fmla="+- 0 5599 5598"/>
                  <a:gd name="T5" fmla="*/ T4 w 68"/>
                  <a:gd name="T6" fmla="+- 0 3080 2974"/>
                  <a:gd name="T7" fmla="*/ 3080 h 110"/>
                  <a:gd name="T8" fmla="+- 0 5600 5598"/>
                  <a:gd name="T9" fmla="*/ T8 w 68"/>
                  <a:gd name="T10" fmla="+- 0 3064 2974"/>
                  <a:gd name="T11" fmla="*/ 3064 h 110"/>
                  <a:gd name="T12" fmla="+- 0 5606 5598"/>
                  <a:gd name="T13" fmla="*/ T12 w 68"/>
                  <a:gd name="T14" fmla="+- 0 3067 2974"/>
                  <a:gd name="T15" fmla="*/ 3067 h 110"/>
                  <a:gd name="T16" fmla="+- 0 5616 5598"/>
                  <a:gd name="T17" fmla="*/ T16 w 68"/>
                  <a:gd name="T18" fmla="+- 0 3071 2974"/>
                  <a:gd name="T19" fmla="*/ 3071 h 110"/>
                  <a:gd name="T20" fmla="+- 0 5660 5598"/>
                  <a:gd name="T21" fmla="*/ T20 w 68"/>
                  <a:gd name="T22" fmla="+- 0 3071 2974"/>
                  <a:gd name="T23" fmla="*/ 3071 h 110"/>
                  <a:gd name="T24" fmla="+- 0 5642 5598"/>
                  <a:gd name="T25" fmla="*/ T24 w 68"/>
                  <a:gd name="T26" fmla="+- 0 3083 2974"/>
                  <a:gd name="T27" fmla="*/ 3083 h 110"/>
                  <a:gd name="T28" fmla="+- 0 5615 5598"/>
                  <a:gd name="T29" fmla="*/ T28 w 68"/>
                  <a:gd name="T30" fmla="+- 0 3084 2974"/>
                  <a:gd name="T31" fmla="*/ 3084 h 110"/>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68" h="110">
                    <a:moveTo>
                      <a:pt x="17" y="110"/>
                    </a:moveTo>
                    <a:lnTo>
                      <a:pt x="1" y="106"/>
                    </a:lnTo>
                    <a:lnTo>
                      <a:pt x="2" y="90"/>
                    </a:lnTo>
                    <a:lnTo>
                      <a:pt x="8" y="93"/>
                    </a:lnTo>
                    <a:lnTo>
                      <a:pt x="18" y="97"/>
                    </a:lnTo>
                    <a:lnTo>
                      <a:pt x="62" y="97"/>
                    </a:lnTo>
                    <a:lnTo>
                      <a:pt x="44" y="109"/>
                    </a:lnTo>
                    <a:lnTo>
                      <a:pt x="17"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56" name="Group 632"/>
            <p:cNvGrpSpPr>
              <a:grpSpLocks/>
            </p:cNvGrpSpPr>
            <p:nvPr/>
          </p:nvGrpSpPr>
          <p:grpSpPr bwMode="auto">
            <a:xfrm>
              <a:off x="5684" y="2974"/>
              <a:ext cx="105" cy="109"/>
              <a:chOff x="5684" y="2974"/>
              <a:chExt cx="105" cy="109"/>
            </a:xfrm>
          </p:grpSpPr>
          <p:sp>
            <p:nvSpPr>
              <p:cNvPr id="1705" name="Freeform 633"/>
              <p:cNvSpPr>
                <a:spLocks/>
              </p:cNvSpPr>
              <p:nvPr/>
            </p:nvSpPr>
            <p:spPr bwMode="auto">
              <a:xfrm>
                <a:off x="5684" y="2974"/>
                <a:ext cx="105" cy="109"/>
              </a:xfrm>
              <a:custGeom>
                <a:avLst/>
                <a:gdLst>
                  <a:gd name="T0" fmla="+- 0 5753 5684"/>
                  <a:gd name="T1" fmla="*/ T0 w 105"/>
                  <a:gd name="T2" fmla="+- 0 3083 2974"/>
                  <a:gd name="T3" fmla="*/ 3083 h 109"/>
                  <a:gd name="T4" fmla="+- 0 5725 5684"/>
                  <a:gd name="T5" fmla="*/ T4 w 105"/>
                  <a:gd name="T6" fmla="+- 0 3081 2974"/>
                  <a:gd name="T7" fmla="*/ 3081 h 109"/>
                  <a:gd name="T8" fmla="+- 0 5704 5684"/>
                  <a:gd name="T9" fmla="*/ T8 w 105"/>
                  <a:gd name="T10" fmla="+- 0 3074 2974"/>
                  <a:gd name="T11" fmla="*/ 3074 h 109"/>
                  <a:gd name="T12" fmla="+- 0 5691 5684"/>
                  <a:gd name="T13" fmla="*/ T12 w 105"/>
                  <a:gd name="T14" fmla="+- 0 3060 2974"/>
                  <a:gd name="T15" fmla="*/ 3060 h 109"/>
                  <a:gd name="T16" fmla="+- 0 5684 5684"/>
                  <a:gd name="T17" fmla="*/ T16 w 105"/>
                  <a:gd name="T18" fmla="+- 0 3042 2974"/>
                  <a:gd name="T19" fmla="*/ 3042 h 109"/>
                  <a:gd name="T20" fmla="+- 0 5687 5684"/>
                  <a:gd name="T21" fmla="*/ T20 w 105"/>
                  <a:gd name="T22" fmla="+- 0 3014 2974"/>
                  <a:gd name="T23" fmla="*/ 3014 h 109"/>
                  <a:gd name="T24" fmla="+- 0 5696 5684"/>
                  <a:gd name="T25" fmla="*/ T24 w 105"/>
                  <a:gd name="T26" fmla="+- 0 2993 2974"/>
                  <a:gd name="T27" fmla="*/ 2993 h 109"/>
                  <a:gd name="T28" fmla="+- 0 5711 5684"/>
                  <a:gd name="T29" fmla="*/ T28 w 105"/>
                  <a:gd name="T30" fmla="+- 0 2980 2974"/>
                  <a:gd name="T31" fmla="*/ 2980 h 109"/>
                  <a:gd name="T32" fmla="+- 0 5729 5684"/>
                  <a:gd name="T33" fmla="*/ T32 w 105"/>
                  <a:gd name="T34" fmla="+- 0 2974 2974"/>
                  <a:gd name="T35" fmla="*/ 2974 h 109"/>
                  <a:gd name="T36" fmla="+- 0 5754 5684"/>
                  <a:gd name="T37" fmla="*/ T36 w 105"/>
                  <a:gd name="T38" fmla="+- 0 2978 2974"/>
                  <a:gd name="T39" fmla="*/ 2978 h 109"/>
                  <a:gd name="T40" fmla="+- 0 5773 5684"/>
                  <a:gd name="T41" fmla="*/ T40 w 105"/>
                  <a:gd name="T42" fmla="+- 0 2989 2974"/>
                  <a:gd name="T43" fmla="*/ 2989 h 109"/>
                  <a:gd name="T44" fmla="+- 0 5776 5684"/>
                  <a:gd name="T45" fmla="*/ T44 w 105"/>
                  <a:gd name="T46" fmla="+- 0 2993 2974"/>
                  <a:gd name="T47" fmla="*/ 2993 h 109"/>
                  <a:gd name="T48" fmla="+- 0 5752 5684"/>
                  <a:gd name="T49" fmla="*/ T48 w 105"/>
                  <a:gd name="T50" fmla="+- 0 2993 2974"/>
                  <a:gd name="T51" fmla="*/ 2993 h 109"/>
                  <a:gd name="T52" fmla="+- 0 5724 5684"/>
                  <a:gd name="T53" fmla="*/ T52 w 105"/>
                  <a:gd name="T54" fmla="+- 0 2995 2974"/>
                  <a:gd name="T55" fmla="*/ 2995 h 109"/>
                  <a:gd name="T56" fmla="+- 0 5709 5684"/>
                  <a:gd name="T57" fmla="*/ T56 w 105"/>
                  <a:gd name="T58" fmla="+- 0 3007 2974"/>
                  <a:gd name="T59" fmla="*/ 3007 h 109"/>
                  <a:gd name="T60" fmla="+- 0 5703 5684"/>
                  <a:gd name="T61" fmla="*/ T60 w 105"/>
                  <a:gd name="T62" fmla="+- 0 3024 2974"/>
                  <a:gd name="T63" fmla="*/ 3024 h 109"/>
                  <a:gd name="T64" fmla="+- 0 5703 5684"/>
                  <a:gd name="T65" fmla="*/ T64 w 105"/>
                  <a:gd name="T66" fmla="+- 0 3030 2974"/>
                  <a:gd name="T67" fmla="*/ 3030 h 109"/>
                  <a:gd name="T68" fmla="+- 0 5708 5684"/>
                  <a:gd name="T69" fmla="*/ T68 w 105"/>
                  <a:gd name="T70" fmla="+- 0 3054 2974"/>
                  <a:gd name="T71" fmla="*/ 3054 h 109"/>
                  <a:gd name="T72" fmla="+- 0 5723 5684"/>
                  <a:gd name="T73" fmla="*/ T72 w 105"/>
                  <a:gd name="T74" fmla="+- 0 3068 2974"/>
                  <a:gd name="T75" fmla="*/ 3068 h 109"/>
                  <a:gd name="T76" fmla="+- 0 5774 5684"/>
                  <a:gd name="T77" fmla="*/ T76 w 105"/>
                  <a:gd name="T78" fmla="+- 0 3068 2974"/>
                  <a:gd name="T79" fmla="*/ 3068 h 109"/>
                  <a:gd name="T80" fmla="+- 0 5770 5684"/>
                  <a:gd name="T81" fmla="*/ T80 w 105"/>
                  <a:gd name="T82" fmla="+- 0 3073 2974"/>
                  <a:gd name="T83" fmla="*/ 3073 h 109"/>
                  <a:gd name="T84" fmla="+- 0 5753 5684"/>
                  <a:gd name="T85" fmla="*/ T84 w 105"/>
                  <a:gd name="T86" fmla="+- 0 3083 2974"/>
                  <a:gd name="T87" fmla="*/ 3083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05" h="109">
                    <a:moveTo>
                      <a:pt x="69" y="109"/>
                    </a:moveTo>
                    <a:lnTo>
                      <a:pt x="41" y="107"/>
                    </a:lnTo>
                    <a:lnTo>
                      <a:pt x="20" y="100"/>
                    </a:lnTo>
                    <a:lnTo>
                      <a:pt x="7" y="86"/>
                    </a:lnTo>
                    <a:lnTo>
                      <a:pt x="0" y="68"/>
                    </a:lnTo>
                    <a:lnTo>
                      <a:pt x="3" y="40"/>
                    </a:lnTo>
                    <a:lnTo>
                      <a:pt x="12" y="19"/>
                    </a:lnTo>
                    <a:lnTo>
                      <a:pt x="27" y="6"/>
                    </a:lnTo>
                    <a:lnTo>
                      <a:pt x="45" y="0"/>
                    </a:lnTo>
                    <a:lnTo>
                      <a:pt x="70" y="4"/>
                    </a:lnTo>
                    <a:lnTo>
                      <a:pt x="89" y="15"/>
                    </a:lnTo>
                    <a:lnTo>
                      <a:pt x="92" y="19"/>
                    </a:lnTo>
                    <a:lnTo>
                      <a:pt x="68" y="19"/>
                    </a:lnTo>
                    <a:lnTo>
                      <a:pt x="40" y="21"/>
                    </a:lnTo>
                    <a:lnTo>
                      <a:pt x="25" y="33"/>
                    </a:lnTo>
                    <a:lnTo>
                      <a:pt x="19" y="50"/>
                    </a:lnTo>
                    <a:lnTo>
                      <a:pt x="19" y="56"/>
                    </a:lnTo>
                    <a:lnTo>
                      <a:pt x="24" y="80"/>
                    </a:lnTo>
                    <a:lnTo>
                      <a:pt x="39" y="94"/>
                    </a:lnTo>
                    <a:lnTo>
                      <a:pt x="90" y="94"/>
                    </a:lnTo>
                    <a:lnTo>
                      <a:pt x="86" y="99"/>
                    </a:lnTo>
                    <a:lnTo>
                      <a:pt x="69" y="10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6" name="Freeform 634"/>
              <p:cNvSpPr>
                <a:spLocks/>
              </p:cNvSpPr>
              <p:nvPr/>
            </p:nvSpPr>
            <p:spPr bwMode="auto">
              <a:xfrm>
                <a:off x="5684" y="2974"/>
                <a:ext cx="105" cy="109"/>
              </a:xfrm>
              <a:custGeom>
                <a:avLst/>
                <a:gdLst>
                  <a:gd name="T0" fmla="+- 0 5774 5684"/>
                  <a:gd name="T1" fmla="*/ T0 w 105"/>
                  <a:gd name="T2" fmla="+- 0 3068 2974"/>
                  <a:gd name="T3" fmla="*/ 3068 h 109"/>
                  <a:gd name="T4" fmla="+- 0 5723 5684"/>
                  <a:gd name="T5" fmla="*/ T4 w 105"/>
                  <a:gd name="T6" fmla="+- 0 3068 2974"/>
                  <a:gd name="T7" fmla="*/ 3068 h 109"/>
                  <a:gd name="T8" fmla="+- 0 5747 5684"/>
                  <a:gd name="T9" fmla="*/ T8 w 105"/>
                  <a:gd name="T10" fmla="+- 0 3065 2974"/>
                  <a:gd name="T11" fmla="*/ 3065 h 109"/>
                  <a:gd name="T12" fmla="+- 0 5762 5684"/>
                  <a:gd name="T13" fmla="*/ T12 w 105"/>
                  <a:gd name="T14" fmla="+- 0 3053 2974"/>
                  <a:gd name="T15" fmla="*/ 3053 h 109"/>
                  <a:gd name="T16" fmla="+- 0 5768 5684"/>
                  <a:gd name="T17" fmla="*/ T16 w 105"/>
                  <a:gd name="T18" fmla="+- 0 3033 2974"/>
                  <a:gd name="T19" fmla="*/ 3033 h 109"/>
                  <a:gd name="T20" fmla="+- 0 5764 5684"/>
                  <a:gd name="T21" fmla="*/ T20 w 105"/>
                  <a:gd name="T22" fmla="+- 0 3010 2974"/>
                  <a:gd name="T23" fmla="*/ 3010 h 109"/>
                  <a:gd name="T24" fmla="+- 0 5752 5684"/>
                  <a:gd name="T25" fmla="*/ T24 w 105"/>
                  <a:gd name="T26" fmla="+- 0 2993 2974"/>
                  <a:gd name="T27" fmla="*/ 2993 h 109"/>
                  <a:gd name="T28" fmla="+- 0 5776 5684"/>
                  <a:gd name="T29" fmla="*/ T28 w 105"/>
                  <a:gd name="T30" fmla="+- 0 2993 2974"/>
                  <a:gd name="T31" fmla="*/ 2993 h 109"/>
                  <a:gd name="T32" fmla="+- 0 5784 5684"/>
                  <a:gd name="T33" fmla="*/ T32 w 105"/>
                  <a:gd name="T34" fmla="+- 0 3006 2974"/>
                  <a:gd name="T35" fmla="*/ 3006 h 109"/>
                  <a:gd name="T36" fmla="+- 0 5788 5684"/>
                  <a:gd name="T37" fmla="*/ T36 w 105"/>
                  <a:gd name="T38" fmla="+- 0 3028 2974"/>
                  <a:gd name="T39" fmla="*/ 3028 h 109"/>
                  <a:gd name="T40" fmla="+- 0 5788 5684"/>
                  <a:gd name="T41" fmla="*/ T40 w 105"/>
                  <a:gd name="T42" fmla="+- 0 3030 2974"/>
                  <a:gd name="T43" fmla="*/ 3030 h 109"/>
                  <a:gd name="T44" fmla="+- 0 5783 5684"/>
                  <a:gd name="T45" fmla="*/ T44 w 105"/>
                  <a:gd name="T46" fmla="+- 0 3055 2974"/>
                  <a:gd name="T47" fmla="*/ 3055 h 109"/>
                  <a:gd name="T48" fmla="+- 0 5774 5684"/>
                  <a:gd name="T49" fmla="*/ T48 w 105"/>
                  <a:gd name="T50" fmla="+- 0 3068 2974"/>
                  <a:gd name="T51" fmla="*/ 3068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05" h="109">
                    <a:moveTo>
                      <a:pt x="90" y="94"/>
                    </a:moveTo>
                    <a:lnTo>
                      <a:pt x="39" y="94"/>
                    </a:lnTo>
                    <a:lnTo>
                      <a:pt x="63" y="91"/>
                    </a:lnTo>
                    <a:lnTo>
                      <a:pt x="78" y="79"/>
                    </a:lnTo>
                    <a:lnTo>
                      <a:pt x="84" y="59"/>
                    </a:lnTo>
                    <a:lnTo>
                      <a:pt x="80" y="36"/>
                    </a:lnTo>
                    <a:lnTo>
                      <a:pt x="68" y="19"/>
                    </a:lnTo>
                    <a:lnTo>
                      <a:pt x="92" y="19"/>
                    </a:lnTo>
                    <a:lnTo>
                      <a:pt x="100" y="32"/>
                    </a:lnTo>
                    <a:lnTo>
                      <a:pt x="104" y="54"/>
                    </a:lnTo>
                    <a:lnTo>
                      <a:pt x="104" y="56"/>
                    </a:lnTo>
                    <a:lnTo>
                      <a:pt x="99" y="81"/>
                    </a:lnTo>
                    <a:lnTo>
                      <a:pt x="90" y="9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57" name="Group 635"/>
            <p:cNvGrpSpPr>
              <a:grpSpLocks/>
            </p:cNvGrpSpPr>
            <p:nvPr/>
          </p:nvGrpSpPr>
          <p:grpSpPr bwMode="auto">
            <a:xfrm>
              <a:off x="5799" y="2976"/>
              <a:ext cx="102" cy="156"/>
              <a:chOff x="5799" y="2976"/>
              <a:chExt cx="102" cy="156"/>
            </a:xfrm>
          </p:grpSpPr>
          <p:sp>
            <p:nvSpPr>
              <p:cNvPr id="1703" name="Freeform 636"/>
              <p:cNvSpPr>
                <a:spLocks/>
              </p:cNvSpPr>
              <p:nvPr/>
            </p:nvSpPr>
            <p:spPr bwMode="auto">
              <a:xfrm>
                <a:off x="5799" y="2976"/>
                <a:ext cx="102" cy="156"/>
              </a:xfrm>
              <a:custGeom>
                <a:avLst/>
                <a:gdLst>
                  <a:gd name="T0" fmla="+- 0 5810 5799"/>
                  <a:gd name="T1" fmla="*/ T0 w 102"/>
                  <a:gd name="T2" fmla="+- 0 3132 2976"/>
                  <a:gd name="T3" fmla="*/ 3132 h 156"/>
                  <a:gd name="T4" fmla="+- 0 5805 5799"/>
                  <a:gd name="T5" fmla="*/ T4 w 102"/>
                  <a:gd name="T6" fmla="+- 0 3116 2976"/>
                  <a:gd name="T7" fmla="*/ 3116 h 156"/>
                  <a:gd name="T8" fmla="+- 0 5810 5799"/>
                  <a:gd name="T9" fmla="*/ T8 w 102"/>
                  <a:gd name="T10" fmla="+- 0 3114 2976"/>
                  <a:gd name="T11" fmla="*/ 3114 h 156"/>
                  <a:gd name="T12" fmla="+- 0 5816 5799"/>
                  <a:gd name="T13" fmla="*/ T12 w 102"/>
                  <a:gd name="T14" fmla="+- 0 3111 2976"/>
                  <a:gd name="T15" fmla="*/ 3111 h 156"/>
                  <a:gd name="T16" fmla="+- 0 5822 5799"/>
                  <a:gd name="T17" fmla="*/ T16 w 102"/>
                  <a:gd name="T18" fmla="+- 0 3106 2976"/>
                  <a:gd name="T19" fmla="*/ 3106 h 156"/>
                  <a:gd name="T20" fmla="+- 0 5827 5799"/>
                  <a:gd name="T21" fmla="*/ T20 w 102"/>
                  <a:gd name="T22" fmla="+- 0 3102 2976"/>
                  <a:gd name="T23" fmla="*/ 3102 h 156"/>
                  <a:gd name="T24" fmla="+- 0 5834 5799"/>
                  <a:gd name="T25" fmla="*/ T24 w 102"/>
                  <a:gd name="T26" fmla="+- 0 3095 2976"/>
                  <a:gd name="T27" fmla="*/ 3095 h 156"/>
                  <a:gd name="T28" fmla="+- 0 5838 5799"/>
                  <a:gd name="T29" fmla="*/ T28 w 102"/>
                  <a:gd name="T30" fmla="+- 0 3085 2976"/>
                  <a:gd name="T31" fmla="*/ 3085 h 156"/>
                  <a:gd name="T32" fmla="+- 0 5839 5799"/>
                  <a:gd name="T33" fmla="*/ T32 w 102"/>
                  <a:gd name="T34" fmla="+- 0 3083 2976"/>
                  <a:gd name="T35" fmla="*/ 3083 h 156"/>
                  <a:gd name="T36" fmla="+- 0 5840 5799"/>
                  <a:gd name="T37" fmla="*/ T36 w 102"/>
                  <a:gd name="T38" fmla="+- 0 3081 2976"/>
                  <a:gd name="T39" fmla="*/ 3081 h 156"/>
                  <a:gd name="T40" fmla="+- 0 5840 5799"/>
                  <a:gd name="T41" fmla="*/ T40 w 102"/>
                  <a:gd name="T42" fmla="+- 0 3079 2976"/>
                  <a:gd name="T43" fmla="*/ 3079 h 156"/>
                  <a:gd name="T44" fmla="+- 0 5839 5799"/>
                  <a:gd name="T45" fmla="*/ T44 w 102"/>
                  <a:gd name="T46" fmla="+- 0 3077 2976"/>
                  <a:gd name="T47" fmla="*/ 3077 h 156"/>
                  <a:gd name="T48" fmla="+- 0 5838 5799"/>
                  <a:gd name="T49" fmla="*/ T48 w 102"/>
                  <a:gd name="T50" fmla="+- 0 3075 2976"/>
                  <a:gd name="T51" fmla="*/ 3075 h 156"/>
                  <a:gd name="T52" fmla="+- 0 5799 5799"/>
                  <a:gd name="T53" fmla="*/ T52 w 102"/>
                  <a:gd name="T54" fmla="+- 0 2976 2976"/>
                  <a:gd name="T55" fmla="*/ 2976 h 156"/>
                  <a:gd name="T56" fmla="+- 0 5820 5799"/>
                  <a:gd name="T57" fmla="*/ T56 w 102"/>
                  <a:gd name="T58" fmla="+- 0 2976 2976"/>
                  <a:gd name="T59" fmla="*/ 2976 h 156"/>
                  <a:gd name="T60" fmla="+- 0 5843 5799"/>
                  <a:gd name="T61" fmla="*/ T60 w 102"/>
                  <a:gd name="T62" fmla="+- 0 3040 2976"/>
                  <a:gd name="T63" fmla="*/ 3040 h 156"/>
                  <a:gd name="T64" fmla="+- 0 5846 5799"/>
                  <a:gd name="T65" fmla="*/ T64 w 102"/>
                  <a:gd name="T66" fmla="+- 0 3047 2976"/>
                  <a:gd name="T67" fmla="*/ 3047 h 156"/>
                  <a:gd name="T68" fmla="+- 0 5849 5799"/>
                  <a:gd name="T69" fmla="*/ T68 w 102"/>
                  <a:gd name="T70" fmla="+- 0 3055 2976"/>
                  <a:gd name="T71" fmla="*/ 3055 h 156"/>
                  <a:gd name="T72" fmla="+- 0 5851 5799"/>
                  <a:gd name="T73" fmla="*/ T72 w 102"/>
                  <a:gd name="T74" fmla="+- 0 3061 2976"/>
                  <a:gd name="T75" fmla="*/ 3061 h 156"/>
                  <a:gd name="T76" fmla="+- 0 5867 5799"/>
                  <a:gd name="T77" fmla="*/ T76 w 102"/>
                  <a:gd name="T78" fmla="+- 0 3061 2976"/>
                  <a:gd name="T79" fmla="*/ 3061 h 156"/>
                  <a:gd name="T80" fmla="+- 0 5824 5799"/>
                  <a:gd name="T81" fmla="*/ T80 w 102"/>
                  <a:gd name="T82" fmla="+- 0 3128 2976"/>
                  <a:gd name="T83" fmla="*/ 3128 h 156"/>
                  <a:gd name="T84" fmla="+- 0 5815 5799"/>
                  <a:gd name="T85" fmla="*/ T84 w 102"/>
                  <a:gd name="T86" fmla="+- 0 3131 2976"/>
                  <a:gd name="T87" fmla="*/ 3131 h 156"/>
                  <a:gd name="T88" fmla="+- 0 5810 5799"/>
                  <a:gd name="T89" fmla="*/ T88 w 102"/>
                  <a:gd name="T90" fmla="+- 0 3132 2976"/>
                  <a:gd name="T91" fmla="*/ 3132 h 1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Lst>
                <a:rect l="0" t="0" r="r" b="b"/>
                <a:pathLst>
                  <a:path w="102" h="156">
                    <a:moveTo>
                      <a:pt x="11" y="156"/>
                    </a:moveTo>
                    <a:lnTo>
                      <a:pt x="6" y="140"/>
                    </a:lnTo>
                    <a:lnTo>
                      <a:pt x="11" y="138"/>
                    </a:lnTo>
                    <a:lnTo>
                      <a:pt x="17" y="135"/>
                    </a:lnTo>
                    <a:lnTo>
                      <a:pt x="23" y="130"/>
                    </a:lnTo>
                    <a:lnTo>
                      <a:pt x="28" y="126"/>
                    </a:lnTo>
                    <a:lnTo>
                      <a:pt x="35" y="119"/>
                    </a:lnTo>
                    <a:lnTo>
                      <a:pt x="39" y="109"/>
                    </a:lnTo>
                    <a:lnTo>
                      <a:pt x="40" y="107"/>
                    </a:lnTo>
                    <a:lnTo>
                      <a:pt x="41" y="105"/>
                    </a:lnTo>
                    <a:lnTo>
                      <a:pt x="41" y="103"/>
                    </a:lnTo>
                    <a:lnTo>
                      <a:pt x="40" y="101"/>
                    </a:lnTo>
                    <a:lnTo>
                      <a:pt x="39" y="99"/>
                    </a:lnTo>
                    <a:lnTo>
                      <a:pt x="0" y="0"/>
                    </a:lnTo>
                    <a:lnTo>
                      <a:pt x="21" y="0"/>
                    </a:lnTo>
                    <a:lnTo>
                      <a:pt x="44" y="64"/>
                    </a:lnTo>
                    <a:lnTo>
                      <a:pt x="47" y="71"/>
                    </a:lnTo>
                    <a:lnTo>
                      <a:pt x="50" y="79"/>
                    </a:lnTo>
                    <a:lnTo>
                      <a:pt x="52" y="85"/>
                    </a:lnTo>
                    <a:lnTo>
                      <a:pt x="68" y="85"/>
                    </a:lnTo>
                    <a:lnTo>
                      <a:pt x="25" y="152"/>
                    </a:lnTo>
                    <a:lnTo>
                      <a:pt x="16" y="155"/>
                    </a:lnTo>
                    <a:lnTo>
                      <a:pt x="11" y="15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4" name="Freeform 637"/>
              <p:cNvSpPr>
                <a:spLocks/>
              </p:cNvSpPr>
              <p:nvPr/>
            </p:nvSpPr>
            <p:spPr bwMode="auto">
              <a:xfrm>
                <a:off x="5799" y="2976"/>
                <a:ext cx="102" cy="156"/>
              </a:xfrm>
              <a:custGeom>
                <a:avLst/>
                <a:gdLst>
                  <a:gd name="T0" fmla="+- 0 5867 5799"/>
                  <a:gd name="T1" fmla="*/ T0 w 102"/>
                  <a:gd name="T2" fmla="+- 0 3061 2976"/>
                  <a:gd name="T3" fmla="*/ 3061 h 156"/>
                  <a:gd name="T4" fmla="+- 0 5851 5799"/>
                  <a:gd name="T5" fmla="*/ T4 w 102"/>
                  <a:gd name="T6" fmla="+- 0 3061 2976"/>
                  <a:gd name="T7" fmla="*/ 3061 h 156"/>
                  <a:gd name="T8" fmla="+- 0 5853 5799"/>
                  <a:gd name="T9" fmla="*/ T8 w 102"/>
                  <a:gd name="T10" fmla="+- 0 3055 2976"/>
                  <a:gd name="T11" fmla="*/ 3055 h 156"/>
                  <a:gd name="T12" fmla="+- 0 5855 5799"/>
                  <a:gd name="T13" fmla="*/ T12 w 102"/>
                  <a:gd name="T14" fmla="+- 0 3047 2976"/>
                  <a:gd name="T15" fmla="*/ 3047 h 156"/>
                  <a:gd name="T16" fmla="+- 0 5879 5799"/>
                  <a:gd name="T17" fmla="*/ T16 w 102"/>
                  <a:gd name="T18" fmla="+- 0 2976 2976"/>
                  <a:gd name="T19" fmla="*/ 2976 h 156"/>
                  <a:gd name="T20" fmla="+- 0 5900 5799"/>
                  <a:gd name="T21" fmla="*/ T20 w 102"/>
                  <a:gd name="T22" fmla="+- 0 2976 2976"/>
                  <a:gd name="T23" fmla="*/ 2976 h 156"/>
                  <a:gd name="T24" fmla="+- 0 5871 5799"/>
                  <a:gd name="T25" fmla="*/ T24 w 102"/>
                  <a:gd name="T26" fmla="+- 0 3053 2976"/>
                  <a:gd name="T27" fmla="*/ 3053 h 156"/>
                  <a:gd name="T28" fmla="+- 0 5867 5799"/>
                  <a:gd name="T29" fmla="*/ T28 w 102"/>
                  <a:gd name="T30" fmla="+- 0 3061 2976"/>
                  <a:gd name="T31" fmla="*/ 3061 h 156"/>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02" h="156">
                    <a:moveTo>
                      <a:pt x="68" y="85"/>
                    </a:moveTo>
                    <a:lnTo>
                      <a:pt x="52" y="85"/>
                    </a:lnTo>
                    <a:lnTo>
                      <a:pt x="54" y="79"/>
                    </a:lnTo>
                    <a:lnTo>
                      <a:pt x="56" y="71"/>
                    </a:lnTo>
                    <a:lnTo>
                      <a:pt x="80" y="0"/>
                    </a:lnTo>
                    <a:lnTo>
                      <a:pt x="101" y="0"/>
                    </a:lnTo>
                    <a:lnTo>
                      <a:pt x="72" y="77"/>
                    </a:lnTo>
                    <a:lnTo>
                      <a:pt x="68" y="8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58" name="Group 638"/>
            <p:cNvGrpSpPr>
              <a:grpSpLocks/>
            </p:cNvGrpSpPr>
            <p:nvPr/>
          </p:nvGrpSpPr>
          <p:grpSpPr bwMode="auto">
            <a:xfrm>
              <a:off x="5917" y="2926"/>
              <a:ext cx="102" cy="159"/>
              <a:chOff x="5917" y="2926"/>
              <a:chExt cx="102" cy="159"/>
            </a:xfrm>
          </p:grpSpPr>
          <p:sp>
            <p:nvSpPr>
              <p:cNvPr id="1699" name="Freeform 639"/>
              <p:cNvSpPr>
                <a:spLocks/>
              </p:cNvSpPr>
              <p:nvPr/>
            </p:nvSpPr>
            <p:spPr bwMode="auto">
              <a:xfrm>
                <a:off x="5917" y="2926"/>
                <a:ext cx="102" cy="159"/>
              </a:xfrm>
              <a:custGeom>
                <a:avLst/>
                <a:gdLst>
                  <a:gd name="T0" fmla="+- 0 5934 5917"/>
                  <a:gd name="T1" fmla="*/ T0 w 102"/>
                  <a:gd name="T2" fmla="+- 0 3083 2926"/>
                  <a:gd name="T3" fmla="*/ 3083 h 159"/>
                  <a:gd name="T4" fmla="+- 0 5917 5917"/>
                  <a:gd name="T5" fmla="*/ T4 w 102"/>
                  <a:gd name="T6" fmla="+- 0 3083 2926"/>
                  <a:gd name="T7" fmla="*/ 3083 h 159"/>
                  <a:gd name="T8" fmla="+- 0 5917 5917"/>
                  <a:gd name="T9" fmla="*/ T8 w 102"/>
                  <a:gd name="T10" fmla="+- 0 3076 2926"/>
                  <a:gd name="T11" fmla="*/ 3076 h 159"/>
                  <a:gd name="T12" fmla="+- 0 5918 5917"/>
                  <a:gd name="T13" fmla="*/ T12 w 102"/>
                  <a:gd name="T14" fmla="+- 0 3070 2926"/>
                  <a:gd name="T15" fmla="*/ 3070 h 159"/>
                  <a:gd name="T16" fmla="+- 0 5918 5917"/>
                  <a:gd name="T17" fmla="*/ T16 w 102"/>
                  <a:gd name="T18" fmla="+- 0 2926 2926"/>
                  <a:gd name="T19" fmla="*/ 2926 h 159"/>
                  <a:gd name="T20" fmla="+- 0 5937 5917"/>
                  <a:gd name="T21" fmla="*/ T20 w 102"/>
                  <a:gd name="T22" fmla="+- 0 2926 2926"/>
                  <a:gd name="T23" fmla="*/ 2926 h 159"/>
                  <a:gd name="T24" fmla="+- 0 5937 5917"/>
                  <a:gd name="T25" fmla="*/ T24 w 102"/>
                  <a:gd name="T26" fmla="+- 0 2994 2926"/>
                  <a:gd name="T27" fmla="*/ 2994 h 159"/>
                  <a:gd name="T28" fmla="+- 0 5958 5917"/>
                  <a:gd name="T29" fmla="*/ T28 w 102"/>
                  <a:gd name="T30" fmla="+- 0 2994 2926"/>
                  <a:gd name="T31" fmla="*/ 2994 h 159"/>
                  <a:gd name="T32" fmla="+- 0 5951 5917"/>
                  <a:gd name="T33" fmla="*/ T32 w 102"/>
                  <a:gd name="T34" fmla="+- 0 2995 2926"/>
                  <a:gd name="T35" fmla="*/ 2995 h 159"/>
                  <a:gd name="T36" fmla="+- 0 5939 5917"/>
                  <a:gd name="T37" fmla="*/ T36 w 102"/>
                  <a:gd name="T38" fmla="+- 0 3011 2926"/>
                  <a:gd name="T39" fmla="*/ 3011 h 159"/>
                  <a:gd name="T40" fmla="+- 0 5938 5917"/>
                  <a:gd name="T41" fmla="*/ T40 w 102"/>
                  <a:gd name="T42" fmla="+- 0 3016 2926"/>
                  <a:gd name="T43" fmla="*/ 3016 h 159"/>
                  <a:gd name="T44" fmla="+- 0 5937 5917"/>
                  <a:gd name="T45" fmla="*/ T44 w 102"/>
                  <a:gd name="T46" fmla="+- 0 3018 2926"/>
                  <a:gd name="T47" fmla="*/ 3018 h 159"/>
                  <a:gd name="T48" fmla="+- 0 5937 5917"/>
                  <a:gd name="T49" fmla="*/ T48 w 102"/>
                  <a:gd name="T50" fmla="+- 0 3044 2926"/>
                  <a:gd name="T51" fmla="*/ 3044 h 159"/>
                  <a:gd name="T52" fmla="+- 0 5937 5917"/>
                  <a:gd name="T53" fmla="*/ T52 w 102"/>
                  <a:gd name="T54" fmla="+- 0 3045 2926"/>
                  <a:gd name="T55" fmla="*/ 3045 h 159"/>
                  <a:gd name="T56" fmla="+- 0 5938 5917"/>
                  <a:gd name="T57" fmla="*/ T56 w 102"/>
                  <a:gd name="T58" fmla="+- 0 3048 2926"/>
                  <a:gd name="T59" fmla="*/ 3048 h 159"/>
                  <a:gd name="T60" fmla="+- 0 5942 5917"/>
                  <a:gd name="T61" fmla="*/ T60 w 102"/>
                  <a:gd name="T62" fmla="+- 0 3061 2926"/>
                  <a:gd name="T63" fmla="*/ 3061 h 159"/>
                  <a:gd name="T64" fmla="+- 0 5948 5917"/>
                  <a:gd name="T65" fmla="*/ T64 w 102"/>
                  <a:gd name="T66" fmla="+- 0 3066 2926"/>
                  <a:gd name="T67" fmla="*/ 3066 h 159"/>
                  <a:gd name="T68" fmla="+- 0 5935 5917"/>
                  <a:gd name="T69" fmla="*/ T68 w 102"/>
                  <a:gd name="T70" fmla="+- 0 3066 2926"/>
                  <a:gd name="T71" fmla="*/ 3066 h 159"/>
                  <a:gd name="T72" fmla="+- 0 5934 5917"/>
                  <a:gd name="T73" fmla="*/ T72 w 102"/>
                  <a:gd name="T74" fmla="+- 0 3083 2926"/>
                  <a:gd name="T75" fmla="*/ 3083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02" h="159">
                    <a:moveTo>
                      <a:pt x="17" y="157"/>
                    </a:moveTo>
                    <a:lnTo>
                      <a:pt x="0" y="157"/>
                    </a:lnTo>
                    <a:lnTo>
                      <a:pt x="0" y="150"/>
                    </a:lnTo>
                    <a:lnTo>
                      <a:pt x="1" y="144"/>
                    </a:lnTo>
                    <a:lnTo>
                      <a:pt x="1" y="0"/>
                    </a:lnTo>
                    <a:lnTo>
                      <a:pt x="20" y="0"/>
                    </a:lnTo>
                    <a:lnTo>
                      <a:pt x="20" y="68"/>
                    </a:lnTo>
                    <a:lnTo>
                      <a:pt x="41" y="68"/>
                    </a:lnTo>
                    <a:lnTo>
                      <a:pt x="34" y="69"/>
                    </a:lnTo>
                    <a:lnTo>
                      <a:pt x="22" y="85"/>
                    </a:lnTo>
                    <a:lnTo>
                      <a:pt x="21" y="90"/>
                    </a:lnTo>
                    <a:lnTo>
                      <a:pt x="20" y="92"/>
                    </a:lnTo>
                    <a:lnTo>
                      <a:pt x="20" y="118"/>
                    </a:lnTo>
                    <a:lnTo>
                      <a:pt x="20" y="119"/>
                    </a:lnTo>
                    <a:lnTo>
                      <a:pt x="21" y="122"/>
                    </a:lnTo>
                    <a:lnTo>
                      <a:pt x="25" y="135"/>
                    </a:lnTo>
                    <a:lnTo>
                      <a:pt x="31" y="140"/>
                    </a:lnTo>
                    <a:lnTo>
                      <a:pt x="18" y="140"/>
                    </a:lnTo>
                    <a:lnTo>
                      <a:pt x="17" y="15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0" name="Freeform 640"/>
              <p:cNvSpPr>
                <a:spLocks/>
              </p:cNvSpPr>
              <p:nvPr/>
            </p:nvSpPr>
            <p:spPr bwMode="auto">
              <a:xfrm>
                <a:off x="5917" y="2926"/>
                <a:ext cx="102" cy="159"/>
              </a:xfrm>
              <a:custGeom>
                <a:avLst/>
                <a:gdLst>
                  <a:gd name="T0" fmla="+- 0 5958 5917"/>
                  <a:gd name="T1" fmla="*/ T0 w 102"/>
                  <a:gd name="T2" fmla="+- 0 2994 2926"/>
                  <a:gd name="T3" fmla="*/ 2994 h 159"/>
                  <a:gd name="T4" fmla="+- 0 5938 5917"/>
                  <a:gd name="T5" fmla="*/ T4 w 102"/>
                  <a:gd name="T6" fmla="+- 0 2994 2926"/>
                  <a:gd name="T7" fmla="*/ 2994 h 159"/>
                  <a:gd name="T8" fmla="+- 0 5951 5917"/>
                  <a:gd name="T9" fmla="*/ T8 w 102"/>
                  <a:gd name="T10" fmla="+- 0 2980 2926"/>
                  <a:gd name="T11" fmla="*/ 2980 h 159"/>
                  <a:gd name="T12" fmla="+- 0 5972 5917"/>
                  <a:gd name="T13" fmla="*/ T12 w 102"/>
                  <a:gd name="T14" fmla="+- 0 2974 2926"/>
                  <a:gd name="T15" fmla="*/ 2974 h 159"/>
                  <a:gd name="T16" fmla="+- 0 5994 5917"/>
                  <a:gd name="T17" fmla="*/ T16 w 102"/>
                  <a:gd name="T18" fmla="+- 0 2979 2926"/>
                  <a:gd name="T19" fmla="*/ 2979 h 159"/>
                  <a:gd name="T20" fmla="+- 0 6007 5917"/>
                  <a:gd name="T21" fmla="*/ T20 w 102"/>
                  <a:gd name="T22" fmla="+- 0 2990 2926"/>
                  <a:gd name="T23" fmla="*/ 2990 h 159"/>
                  <a:gd name="T24" fmla="+- 0 5973 5917"/>
                  <a:gd name="T25" fmla="*/ T24 w 102"/>
                  <a:gd name="T26" fmla="+- 0 2990 2926"/>
                  <a:gd name="T27" fmla="*/ 2990 h 159"/>
                  <a:gd name="T28" fmla="+- 0 5958 5917"/>
                  <a:gd name="T29" fmla="*/ T28 w 102"/>
                  <a:gd name="T30" fmla="+- 0 2994 2926"/>
                  <a:gd name="T31" fmla="*/ 2994 h 15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02" h="159">
                    <a:moveTo>
                      <a:pt x="41" y="68"/>
                    </a:moveTo>
                    <a:lnTo>
                      <a:pt x="21" y="68"/>
                    </a:lnTo>
                    <a:lnTo>
                      <a:pt x="34" y="54"/>
                    </a:lnTo>
                    <a:lnTo>
                      <a:pt x="55" y="48"/>
                    </a:lnTo>
                    <a:lnTo>
                      <a:pt x="77" y="53"/>
                    </a:lnTo>
                    <a:lnTo>
                      <a:pt x="90" y="64"/>
                    </a:lnTo>
                    <a:lnTo>
                      <a:pt x="56" y="64"/>
                    </a:lnTo>
                    <a:lnTo>
                      <a:pt x="41" y="6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1" name="Freeform 641"/>
              <p:cNvSpPr>
                <a:spLocks/>
              </p:cNvSpPr>
              <p:nvPr/>
            </p:nvSpPr>
            <p:spPr bwMode="auto">
              <a:xfrm>
                <a:off x="5917" y="2926"/>
                <a:ext cx="102" cy="159"/>
              </a:xfrm>
              <a:custGeom>
                <a:avLst/>
                <a:gdLst>
                  <a:gd name="T0" fmla="+- 0 6003 5917"/>
                  <a:gd name="T1" fmla="*/ T0 w 102"/>
                  <a:gd name="T2" fmla="+- 0 3070 2926"/>
                  <a:gd name="T3" fmla="*/ 3070 h 159"/>
                  <a:gd name="T4" fmla="+- 0 5967 5917"/>
                  <a:gd name="T5" fmla="*/ T4 w 102"/>
                  <a:gd name="T6" fmla="+- 0 3070 2926"/>
                  <a:gd name="T7" fmla="*/ 3070 h 159"/>
                  <a:gd name="T8" fmla="+- 0 5987 5917"/>
                  <a:gd name="T9" fmla="*/ T8 w 102"/>
                  <a:gd name="T10" fmla="+- 0 3064 2926"/>
                  <a:gd name="T11" fmla="*/ 3064 h 159"/>
                  <a:gd name="T12" fmla="+- 0 5998 5917"/>
                  <a:gd name="T13" fmla="*/ T12 w 102"/>
                  <a:gd name="T14" fmla="+- 0 3045 2926"/>
                  <a:gd name="T15" fmla="*/ 3045 h 159"/>
                  <a:gd name="T16" fmla="+- 0 5998 5917"/>
                  <a:gd name="T17" fmla="*/ T16 w 102"/>
                  <a:gd name="T18" fmla="+- 0 3040 2926"/>
                  <a:gd name="T19" fmla="*/ 3040 h 159"/>
                  <a:gd name="T20" fmla="+- 0 5996 5917"/>
                  <a:gd name="T21" fmla="*/ T20 w 102"/>
                  <a:gd name="T22" fmla="+- 0 3016 2926"/>
                  <a:gd name="T23" fmla="*/ 3016 h 159"/>
                  <a:gd name="T24" fmla="+- 0 5988 5917"/>
                  <a:gd name="T25" fmla="*/ T24 w 102"/>
                  <a:gd name="T26" fmla="+- 0 2998 2926"/>
                  <a:gd name="T27" fmla="*/ 2998 h 159"/>
                  <a:gd name="T28" fmla="+- 0 5973 5917"/>
                  <a:gd name="T29" fmla="*/ T28 w 102"/>
                  <a:gd name="T30" fmla="+- 0 2990 2926"/>
                  <a:gd name="T31" fmla="*/ 2990 h 159"/>
                  <a:gd name="T32" fmla="+- 0 6007 5917"/>
                  <a:gd name="T33" fmla="*/ T32 w 102"/>
                  <a:gd name="T34" fmla="+- 0 2990 2926"/>
                  <a:gd name="T35" fmla="*/ 2990 h 159"/>
                  <a:gd name="T36" fmla="+- 0 6010 5917"/>
                  <a:gd name="T37" fmla="*/ T36 w 102"/>
                  <a:gd name="T38" fmla="+- 0 2992 2926"/>
                  <a:gd name="T39" fmla="*/ 2992 h 159"/>
                  <a:gd name="T40" fmla="+- 0 6018 5917"/>
                  <a:gd name="T41" fmla="*/ T40 w 102"/>
                  <a:gd name="T42" fmla="+- 0 3013 2926"/>
                  <a:gd name="T43" fmla="*/ 3013 h 159"/>
                  <a:gd name="T44" fmla="+- 0 6016 5917"/>
                  <a:gd name="T45" fmla="*/ T44 w 102"/>
                  <a:gd name="T46" fmla="+- 0 3044 2926"/>
                  <a:gd name="T47" fmla="*/ 3044 h 159"/>
                  <a:gd name="T48" fmla="+- 0 6007 5917"/>
                  <a:gd name="T49" fmla="*/ T48 w 102"/>
                  <a:gd name="T50" fmla="+- 0 3066 2926"/>
                  <a:gd name="T51" fmla="*/ 3066 h 159"/>
                  <a:gd name="T52" fmla="+- 0 6003 5917"/>
                  <a:gd name="T53" fmla="*/ T52 w 102"/>
                  <a:gd name="T54" fmla="+- 0 3070 2926"/>
                  <a:gd name="T55" fmla="*/ 3070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2" h="159">
                    <a:moveTo>
                      <a:pt x="86" y="144"/>
                    </a:moveTo>
                    <a:lnTo>
                      <a:pt x="50" y="144"/>
                    </a:lnTo>
                    <a:lnTo>
                      <a:pt x="70" y="138"/>
                    </a:lnTo>
                    <a:lnTo>
                      <a:pt x="81" y="119"/>
                    </a:lnTo>
                    <a:lnTo>
                      <a:pt x="81" y="114"/>
                    </a:lnTo>
                    <a:lnTo>
                      <a:pt x="79" y="90"/>
                    </a:lnTo>
                    <a:lnTo>
                      <a:pt x="71" y="72"/>
                    </a:lnTo>
                    <a:lnTo>
                      <a:pt x="56" y="64"/>
                    </a:lnTo>
                    <a:lnTo>
                      <a:pt x="90" y="64"/>
                    </a:lnTo>
                    <a:lnTo>
                      <a:pt x="93" y="66"/>
                    </a:lnTo>
                    <a:lnTo>
                      <a:pt x="101" y="87"/>
                    </a:lnTo>
                    <a:lnTo>
                      <a:pt x="99" y="118"/>
                    </a:lnTo>
                    <a:lnTo>
                      <a:pt x="90" y="140"/>
                    </a:lnTo>
                    <a:lnTo>
                      <a:pt x="86" y="14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2" name="Freeform 642"/>
              <p:cNvSpPr>
                <a:spLocks/>
              </p:cNvSpPr>
              <p:nvPr/>
            </p:nvSpPr>
            <p:spPr bwMode="auto">
              <a:xfrm>
                <a:off x="5917" y="2926"/>
                <a:ext cx="102" cy="159"/>
              </a:xfrm>
              <a:custGeom>
                <a:avLst/>
                <a:gdLst>
                  <a:gd name="T0" fmla="+- 0 5978 5917"/>
                  <a:gd name="T1" fmla="*/ T0 w 102"/>
                  <a:gd name="T2" fmla="+- 0 3085 2926"/>
                  <a:gd name="T3" fmla="*/ 3085 h 159"/>
                  <a:gd name="T4" fmla="+- 0 5955 5917"/>
                  <a:gd name="T5" fmla="*/ T4 w 102"/>
                  <a:gd name="T6" fmla="+- 0 3082 2926"/>
                  <a:gd name="T7" fmla="*/ 3082 h 159"/>
                  <a:gd name="T8" fmla="+- 0 5940 5917"/>
                  <a:gd name="T9" fmla="*/ T8 w 102"/>
                  <a:gd name="T10" fmla="+- 0 3072 2926"/>
                  <a:gd name="T11" fmla="*/ 3072 h 159"/>
                  <a:gd name="T12" fmla="+- 0 5935 5917"/>
                  <a:gd name="T13" fmla="*/ T12 w 102"/>
                  <a:gd name="T14" fmla="+- 0 3066 2926"/>
                  <a:gd name="T15" fmla="*/ 3066 h 159"/>
                  <a:gd name="T16" fmla="+- 0 5948 5917"/>
                  <a:gd name="T17" fmla="*/ T16 w 102"/>
                  <a:gd name="T18" fmla="+- 0 3066 2926"/>
                  <a:gd name="T19" fmla="*/ 3066 h 159"/>
                  <a:gd name="T20" fmla="+- 0 5953 5917"/>
                  <a:gd name="T21" fmla="*/ T20 w 102"/>
                  <a:gd name="T22" fmla="+- 0 3070 2926"/>
                  <a:gd name="T23" fmla="*/ 3070 h 159"/>
                  <a:gd name="T24" fmla="+- 0 6003 5917"/>
                  <a:gd name="T25" fmla="*/ T24 w 102"/>
                  <a:gd name="T26" fmla="+- 0 3070 2926"/>
                  <a:gd name="T27" fmla="*/ 3070 h 159"/>
                  <a:gd name="T28" fmla="+- 0 5994 5917"/>
                  <a:gd name="T29" fmla="*/ T28 w 102"/>
                  <a:gd name="T30" fmla="+- 0 3079 2926"/>
                  <a:gd name="T31" fmla="*/ 3079 h 159"/>
                  <a:gd name="T32" fmla="+- 0 5978 5917"/>
                  <a:gd name="T33" fmla="*/ T32 w 102"/>
                  <a:gd name="T34" fmla="+- 0 3085 2926"/>
                  <a:gd name="T35" fmla="*/ 3085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2" h="159">
                    <a:moveTo>
                      <a:pt x="61" y="159"/>
                    </a:moveTo>
                    <a:lnTo>
                      <a:pt x="38" y="156"/>
                    </a:lnTo>
                    <a:lnTo>
                      <a:pt x="23" y="146"/>
                    </a:lnTo>
                    <a:lnTo>
                      <a:pt x="18" y="140"/>
                    </a:lnTo>
                    <a:lnTo>
                      <a:pt x="31" y="140"/>
                    </a:lnTo>
                    <a:lnTo>
                      <a:pt x="36" y="144"/>
                    </a:lnTo>
                    <a:lnTo>
                      <a:pt x="86" y="144"/>
                    </a:lnTo>
                    <a:lnTo>
                      <a:pt x="77" y="153"/>
                    </a:lnTo>
                    <a:lnTo>
                      <a:pt x="61" y="15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59" name="Group 643"/>
            <p:cNvGrpSpPr>
              <a:grpSpLocks/>
            </p:cNvGrpSpPr>
            <p:nvPr/>
          </p:nvGrpSpPr>
          <p:grpSpPr bwMode="auto">
            <a:xfrm>
              <a:off x="6039" y="2976"/>
              <a:ext cx="93" cy="111"/>
              <a:chOff x="6039" y="2976"/>
              <a:chExt cx="93" cy="111"/>
            </a:xfrm>
          </p:grpSpPr>
          <p:sp>
            <p:nvSpPr>
              <p:cNvPr id="1696" name="Freeform 644"/>
              <p:cNvSpPr>
                <a:spLocks/>
              </p:cNvSpPr>
              <p:nvPr/>
            </p:nvSpPr>
            <p:spPr bwMode="auto">
              <a:xfrm>
                <a:off x="6039" y="2976"/>
                <a:ext cx="93" cy="111"/>
              </a:xfrm>
              <a:custGeom>
                <a:avLst/>
                <a:gdLst>
                  <a:gd name="T0" fmla="+- 0 6107 6039"/>
                  <a:gd name="T1" fmla="*/ T0 w 93"/>
                  <a:gd name="T2" fmla="+- 0 3086 2976"/>
                  <a:gd name="T3" fmla="*/ 3086 h 111"/>
                  <a:gd name="T4" fmla="+- 0 6090 6039"/>
                  <a:gd name="T5" fmla="*/ T4 w 93"/>
                  <a:gd name="T6" fmla="+- 0 3086 2976"/>
                  <a:gd name="T7" fmla="*/ 3086 h 111"/>
                  <a:gd name="T8" fmla="+- 0 6066 6039"/>
                  <a:gd name="T9" fmla="*/ T8 w 93"/>
                  <a:gd name="T10" fmla="+- 0 3081 2976"/>
                  <a:gd name="T11" fmla="*/ 3081 h 111"/>
                  <a:gd name="T12" fmla="+- 0 6049 6039"/>
                  <a:gd name="T13" fmla="*/ T12 w 93"/>
                  <a:gd name="T14" fmla="+- 0 3069 2976"/>
                  <a:gd name="T15" fmla="*/ 3069 h 111"/>
                  <a:gd name="T16" fmla="+- 0 6039 6039"/>
                  <a:gd name="T17" fmla="*/ T16 w 93"/>
                  <a:gd name="T18" fmla="+- 0 3050 2976"/>
                  <a:gd name="T19" fmla="*/ 3050 h 111"/>
                  <a:gd name="T20" fmla="+- 0 6041 6039"/>
                  <a:gd name="T21" fmla="*/ T20 w 93"/>
                  <a:gd name="T22" fmla="+- 0 3021 2976"/>
                  <a:gd name="T23" fmla="*/ 3021 h 111"/>
                  <a:gd name="T24" fmla="+- 0 6047 6039"/>
                  <a:gd name="T25" fmla="*/ T24 w 93"/>
                  <a:gd name="T26" fmla="+- 0 2999 2976"/>
                  <a:gd name="T27" fmla="*/ 2999 h 111"/>
                  <a:gd name="T28" fmla="+- 0 6059 6039"/>
                  <a:gd name="T29" fmla="*/ T28 w 93"/>
                  <a:gd name="T30" fmla="+- 0 2984 2976"/>
                  <a:gd name="T31" fmla="*/ 2984 h 111"/>
                  <a:gd name="T32" fmla="+- 0 6075 6039"/>
                  <a:gd name="T33" fmla="*/ T32 w 93"/>
                  <a:gd name="T34" fmla="+- 0 2976 2976"/>
                  <a:gd name="T35" fmla="*/ 2976 h 111"/>
                  <a:gd name="T36" fmla="+- 0 6105 6039"/>
                  <a:gd name="T37" fmla="*/ T36 w 93"/>
                  <a:gd name="T38" fmla="+- 0 2980 2976"/>
                  <a:gd name="T39" fmla="*/ 2980 h 111"/>
                  <a:gd name="T40" fmla="+- 0 6115 6039"/>
                  <a:gd name="T41" fmla="*/ T40 w 93"/>
                  <a:gd name="T42" fmla="+- 0 2988 2976"/>
                  <a:gd name="T43" fmla="*/ 2988 h 111"/>
                  <a:gd name="T44" fmla="+- 0 6088 6039"/>
                  <a:gd name="T45" fmla="*/ T44 w 93"/>
                  <a:gd name="T46" fmla="+- 0 2988 2976"/>
                  <a:gd name="T47" fmla="*/ 2988 h 111"/>
                  <a:gd name="T48" fmla="+- 0 6066 6039"/>
                  <a:gd name="T49" fmla="*/ T48 w 93"/>
                  <a:gd name="T50" fmla="+- 0 2997 2976"/>
                  <a:gd name="T51" fmla="*/ 2997 h 111"/>
                  <a:gd name="T52" fmla="+- 0 6057 6039"/>
                  <a:gd name="T53" fmla="*/ T52 w 93"/>
                  <a:gd name="T54" fmla="+- 0 3014 2976"/>
                  <a:gd name="T55" fmla="*/ 3014 h 111"/>
                  <a:gd name="T56" fmla="+- 0 6113 6039"/>
                  <a:gd name="T57" fmla="*/ T56 w 93"/>
                  <a:gd name="T58" fmla="+- 0 3019 2976"/>
                  <a:gd name="T59" fmla="*/ 3019 h 111"/>
                  <a:gd name="T60" fmla="+- 0 6131 6039"/>
                  <a:gd name="T61" fmla="*/ T60 w 93"/>
                  <a:gd name="T62" fmla="+- 0 3019 2976"/>
                  <a:gd name="T63" fmla="*/ 3019 h 111"/>
                  <a:gd name="T64" fmla="+- 0 6132 6039"/>
                  <a:gd name="T65" fmla="*/ T64 w 93"/>
                  <a:gd name="T66" fmla="+- 0 3028 2976"/>
                  <a:gd name="T67" fmla="*/ 3028 h 111"/>
                  <a:gd name="T68" fmla="+- 0 6132 6039"/>
                  <a:gd name="T69" fmla="*/ T68 w 93"/>
                  <a:gd name="T70" fmla="+- 0 3031 2976"/>
                  <a:gd name="T71" fmla="*/ 3031 h 111"/>
                  <a:gd name="T72" fmla="+- 0 6131 6039"/>
                  <a:gd name="T73" fmla="*/ T72 w 93"/>
                  <a:gd name="T74" fmla="+- 0 3033 2976"/>
                  <a:gd name="T75" fmla="*/ 3033 h 111"/>
                  <a:gd name="T76" fmla="+- 0 6055 6039"/>
                  <a:gd name="T77" fmla="*/ T76 w 93"/>
                  <a:gd name="T78" fmla="+- 0 3033 2976"/>
                  <a:gd name="T79" fmla="*/ 3033 h 111"/>
                  <a:gd name="T80" fmla="+- 0 6062 6039"/>
                  <a:gd name="T81" fmla="*/ T80 w 93"/>
                  <a:gd name="T82" fmla="+- 0 3057 2976"/>
                  <a:gd name="T83" fmla="*/ 3057 h 111"/>
                  <a:gd name="T84" fmla="+- 0 6079 6039"/>
                  <a:gd name="T85" fmla="*/ T84 w 93"/>
                  <a:gd name="T86" fmla="+- 0 3069 2976"/>
                  <a:gd name="T87" fmla="*/ 3069 h 111"/>
                  <a:gd name="T88" fmla="+- 0 6122 6039"/>
                  <a:gd name="T89" fmla="*/ T88 w 93"/>
                  <a:gd name="T90" fmla="+- 0 3069 2976"/>
                  <a:gd name="T91" fmla="*/ 3069 h 111"/>
                  <a:gd name="T92" fmla="+- 0 6126 6039"/>
                  <a:gd name="T93" fmla="*/ T92 w 93"/>
                  <a:gd name="T94" fmla="+- 0 3079 2976"/>
                  <a:gd name="T95" fmla="*/ 3079 h 111"/>
                  <a:gd name="T96" fmla="+- 0 6119 6039"/>
                  <a:gd name="T97" fmla="*/ T96 w 93"/>
                  <a:gd name="T98" fmla="+- 0 3082 2976"/>
                  <a:gd name="T99" fmla="*/ 3082 h 111"/>
                  <a:gd name="T100" fmla="+- 0 6107 6039"/>
                  <a:gd name="T101" fmla="*/ T100 w 93"/>
                  <a:gd name="T102" fmla="+- 0 3086 2976"/>
                  <a:gd name="T103" fmla="*/ 3086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93" h="111">
                    <a:moveTo>
                      <a:pt x="68" y="110"/>
                    </a:moveTo>
                    <a:lnTo>
                      <a:pt x="51" y="110"/>
                    </a:lnTo>
                    <a:lnTo>
                      <a:pt x="27" y="105"/>
                    </a:lnTo>
                    <a:lnTo>
                      <a:pt x="10" y="93"/>
                    </a:lnTo>
                    <a:lnTo>
                      <a:pt x="0" y="74"/>
                    </a:lnTo>
                    <a:lnTo>
                      <a:pt x="2" y="45"/>
                    </a:lnTo>
                    <a:lnTo>
                      <a:pt x="8" y="23"/>
                    </a:lnTo>
                    <a:lnTo>
                      <a:pt x="20" y="8"/>
                    </a:lnTo>
                    <a:lnTo>
                      <a:pt x="36" y="0"/>
                    </a:lnTo>
                    <a:lnTo>
                      <a:pt x="66" y="4"/>
                    </a:lnTo>
                    <a:lnTo>
                      <a:pt x="76" y="12"/>
                    </a:lnTo>
                    <a:lnTo>
                      <a:pt x="49" y="12"/>
                    </a:lnTo>
                    <a:lnTo>
                      <a:pt x="27" y="21"/>
                    </a:lnTo>
                    <a:lnTo>
                      <a:pt x="18" y="38"/>
                    </a:lnTo>
                    <a:lnTo>
                      <a:pt x="74" y="43"/>
                    </a:lnTo>
                    <a:lnTo>
                      <a:pt x="92" y="43"/>
                    </a:lnTo>
                    <a:lnTo>
                      <a:pt x="93" y="52"/>
                    </a:lnTo>
                    <a:lnTo>
                      <a:pt x="93" y="55"/>
                    </a:lnTo>
                    <a:lnTo>
                      <a:pt x="92" y="57"/>
                    </a:lnTo>
                    <a:lnTo>
                      <a:pt x="16" y="57"/>
                    </a:lnTo>
                    <a:lnTo>
                      <a:pt x="23" y="81"/>
                    </a:lnTo>
                    <a:lnTo>
                      <a:pt x="40" y="93"/>
                    </a:lnTo>
                    <a:lnTo>
                      <a:pt x="83" y="93"/>
                    </a:lnTo>
                    <a:lnTo>
                      <a:pt x="87" y="103"/>
                    </a:lnTo>
                    <a:lnTo>
                      <a:pt x="80" y="106"/>
                    </a:lnTo>
                    <a:lnTo>
                      <a:pt x="68"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7" name="Freeform 645"/>
              <p:cNvSpPr>
                <a:spLocks/>
              </p:cNvSpPr>
              <p:nvPr/>
            </p:nvSpPr>
            <p:spPr bwMode="auto">
              <a:xfrm>
                <a:off x="6039" y="2976"/>
                <a:ext cx="93" cy="111"/>
              </a:xfrm>
              <a:custGeom>
                <a:avLst/>
                <a:gdLst>
                  <a:gd name="T0" fmla="+- 0 6131 6039"/>
                  <a:gd name="T1" fmla="*/ T0 w 93"/>
                  <a:gd name="T2" fmla="+- 0 3019 2976"/>
                  <a:gd name="T3" fmla="*/ 3019 h 111"/>
                  <a:gd name="T4" fmla="+- 0 6113 6039"/>
                  <a:gd name="T5" fmla="*/ T4 w 93"/>
                  <a:gd name="T6" fmla="+- 0 3019 2976"/>
                  <a:gd name="T7" fmla="*/ 3019 h 111"/>
                  <a:gd name="T8" fmla="+- 0 6108 6039"/>
                  <a:gd name="T9" fmla="*/ T8 w 93"/>
                  <a:gd name="T10" fmla="+- 0 3000 2976"/>
                  <a:gd name="T11" fmla="*/ 3000 h 111"/>
                  <a:gd name="T12" fmla="+- 0 6088 6039"/>
                  <a:gd name="T13" fmla="*/ T12 w 93"/>
                  <a:gd name="T14" fmla="+- 0 2988 2976"/>
                  <a:gd name="T15" fmla="*/ 2988 h 111"/>
                  <a:gd name="T16" fmla="+- 0 6115 6039"/>
                  <a:gd name="T17" fmla="*/ T16 w 93"/>
                  <a:gd name="T18" fmla="+- 0 2988 2976"/>
                  <a:gd name="T19" fmla="*/ 2988 h 111"/>
                  <a:gd name="T20" fmla="+- 0 6122 6039"/>
                  <a:gd name="T21" fmla="*/ T20 w 93"/>
                  <a:gd name="T22" fmla="+- 0 2993 2976"/>
                  <a:gd name="T23" fmla="*/ 2993 h 111"/>
                  <a:gd name="T24" fmla="+- 0 6130 6039"/>
                  <a:gd name="T25" fmla="*/ T24 w 93"/>
                  <a:gd name="T26" fmla="+- 0 3010 2976"/>
                  <a:gd name="T27" fmla="*/ 3010 h 111"/>
                  <a:gd name="T28" fmla="+- 0 6131 6039"/>
                  <a:gd name="T29" fmla="*/ T28 w 93"/>
                  <a:gd name="T30" fmla="+- 0 3019 2976"/>
                  <a:gd name="T31" fmla="*/ 3019 h 111"/>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3" h="111">
                    <a:moveTo>
                      <a:pt x="92" y="43"/>
                    </a:moveTo>
                    <a:lnTo>
                      <a:pt x="74" y="43"/>
                    </a:lnTo>
                    <a:lnTo>
                      <a:pt x="69" y="24"/>
                    </a:lnTo>
                    <a:lnTo>
                      <a:pt x="49" y="12"/>
                    </a:lnTo>
                    <a:lnTo>
                      <a:pt x="76" y="12"/>
                    </a:lnTo>
                    <a:lnTo>
                      <a:pt x="83" y="17"/>
                    </a:lnTo>
                    <a:lnTo>
                      <a:pt x="91" y="34"/>
                    </a:lnTo>
                    <a:lnTo>
                      <a:pt x="92" y="4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8" name="Freeform 646"/>
              <p:cNvSpPr>
                <a:spLocks/>
              </p:cNvSpPr>
              <p:nvPr/>
            </p:nvSpPr>
            <p:spPr bwMode="auto">
              <a:xfrm>
                <a:off x="6039" y="2976"/>
                <a:ext cx="93" cy="111"/>
              </a:xfrm>
              <a:custGeom>
                <a:avLst/>
                <a:gdLst>
                  <a:gd name="T0" fmla="+- 0 6122 6039"/>
                  <a:gd name="T1" fmla="*/ T0 w 93"/>
                  <a:gd name="T2" fmla="+- 0 3069 2976"/>
                  <a:gd name="T3" fmla="*/ 3069 h 111"/>
                  <a:gd name="T4" fmla="+- 0 6106 6039"/>
                  <a:gd name="T5" fmla="*/ T4 w 93"/>
                  <a:gd name="T6" fmla="+- 0 3069 2976"/>
                  <a:gd name="T7" fmla="*/ 3069 h 111"/>
                  <a:gd name="T8" fmla="+- 0 6120 6039"/>
                  <a:gd name="T9" fmla="*/ T8 w 93"/>
                  <a:gd name="T10" fmla="+- 0 3066 2976"/>
                  <a:gd name="T11" fmla="*/ 3066 h 111"/>
                  <a:gd name="T12" fmla="+- 0 6122 6039"/>
                  <a:gd name="T13" fmla="*/ T12 w 93"/>
                  <a:gd name="T14" fmla="+- 0 3069 2976"/>
                  <a:gd name="T15" fmla="*/ 3069 h 111"/>
                </a:gdLst>
                <a:ahLst/>
                <a:cxnLst>
                  <a:cxn ang="0">
                    <a:pos x="T1" y="T3"/>
                  </a:cxn>
                  <a:cxn ang="0">
                    <a:pos x="T5" y="T7"/>
                  </a:cxn>
                  <a:cxn ang="0">
                    <a:pos x="T9" y="T11"/>
                  </a:cxn>
                  <a:cxn ang="0">
                    <a:pos x="T13" y="T15"/>
                  </a:cxn>
                </a:cxnLst>
                <a:rect l="0" t="0" r="r" b="b"/>
                <a:pathLst>
                  <a:path w="93" h="111">
                    <a:moveTo>
                      <a:pt x="83" y="93"/>
                    </a:moveTo>
                    <a:lnTo>
                      <a:pt x="67" y="93"/>
                    </a:lnTo>
                    <a:lnTo>
                      <a:pt x="81" y="90"/>
                    </a:lnTo>
                    <a:lnTo>
                      <a:pt x="83" y="9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60" name="Group 647"/>
            <p:cNvGrpSpPr>
              <a:grpSpLocks/>
            </p:cNvGrpSpPr>
            <p:nvPr/>
          </p:nvGrpSpPr>
          <p:grpSpPr bwMode="auto">
            <a:xfrm>
              <a:off x="6148" y="2974"/>
              <a:ext cx="86" cy="112"/>
              <a:chOff x="6148" y="2974"/>
              <a:chExt cx="86" cy="112"/>
            </a:xfrm>
          </p:grpSpPr>
          <p:sp>
            <p:nvSpPr>
              <p:cNvPr id="1692" name="Freeform 648"/>
              <p:cNvSpPr>
                <a:spLocks/>
              </p:cNvSpPr>
              <p:nvPr/>
            </p:nvSpPr>
            <p:spPr bwMode="auto">
              <a:xfrm>
                <a:off x="6148" y="2974"/>
                <a:ext cx="86" cy="112"/>
              </a:xfrm>
              <a:custGeom>
                <a:avLst/>
                <a:gdLst>
                  <a:gd name="T0" fmla="+- 0 6160 6148"/>
                  <a:gd name="T1" fmla="*/ T0 w 86"/>
                  <a:gd name="T2" fmla="+- 0 2996 2974"/>
                  <a:gd name="T3" fmla="*/ 2996 h 112"/>
                  <a:gd name="T4" fmla="+- 0 6155 6148"/>
                  <a:gd name="T5" fmla="*/ T4 w 86"/>
                  <a:gd name="T6" fmla="+- 0 2983 2974"/>
                  <a:gd name="T7" fmla="*/ 2983 h 112"/>
                  <a:gd name="T8" fmla="+- 0 6164 6148"/>
                  <a:gd name="T9" fmla="*/ T8 w 86"/>
                  <a:gd name="T10" fmla="+- 0 2978 2974"/>
                  <a:gd name="T11" fmla="*/ 2978 h 112"/>
                  <a:gd name="T12" fmla="+- 0 6177 6148"/>
                  <a:gd name="T13" fmla="*/ T12 w 86"/>
                  <a:gd name="T14" fmla="+- 0 2974 2974"/>
                  <a:gd name="T15" fmla="*/ 2974 h 112"/>
                  <a:gd name="T16" fmla="+- 0 6191 6148"/>
                  <a:gd name="T17" fmla="*/ T16 w 86"/>
                  <a:gd name="T18" fmla="+- 0 2974 2974"/>
                  <a:gd name="T19" fmla="*/ 2974 h 112"/>
                  <a:gd name="T20" fmla="+- 0 6216 6148"/>
                  <a:gd name="T21" fmla="*/ T20 w 86"/>
                  <a:gd name="T22" fmla="+- 0 2981 2974"/>
                  <a:gd name="T23" fmla="*/ 2981 h 112"/>
                  <a:gd name="T24" fmla="+- 0 6222 6148"/>
                  <a:gd name="T25" fmla="*/ T24 w 86"/>
                  <a:gd name="T26" fmla="+- 0 2988 2974"/>
                  <a:gd name="T27" fmla="*/ 2988 h 112"/>
                  <a:gd name="T28" fmla="+- 0 6210 6148"/>
                  <a:gd name="T29" fmla="*/ T28 w 86"/>
                  <a:gd name="T30" fmla="+- 0 2988 2974"/>
                  <a:gd name="T31" fmla="*/ 2988 h 112"/>
                  <a:gd name="T32" fmla="+- 0 6188 6148"/>
                  <a:gd name="T33" fmla="*/ T32 w 86"/>
                  <a:gd name="T34" fmla="+- 0 2988 2974"/>
                  <a:gd name="T35" fmla="*/ 2988 h 112"/>
                  <a:gd name="T36" fmla="+- 0 6178 6148"/>
                  <a:gd name="T37" fmla="*/ T36 w 86"/>
                  <a:gd name="T38" fmla="+- 0 2988 2974"/>
                  <a:gd name="T39" fmla="*/ 2988 h 112"/>
                  <a:gd name="T40" fmla="+- 0 6167 6148"/>
                  <a:gd name="T41" fmla="*/ T40 w 86"/>
                  <a:gd name="T42" fmla="+- 0 2991 2974"/>
                  <a:gd name="T43" fmla="*/ 2991 h 112"/>
                  <a:gd name="T44" fmla="+- 0 6160 6148"/>
                  <a:gd name="T45" fmla="*/ T44 w 86"/>
                  <a:gd name="T46" fmla="+- 0 2996 2974"/>
                  <a:gd name="T47" fmla="*/ 2996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86" h="112">
                    <a:moveTo>
                      <a:pt x="12" y="22"/>
                    </a:moveTo>
                    <a:lnTo>
                      <a:pt x="7" y="9"/>
                    </a:lnTo>
                    <a:lnTo>
                      <a:pt x="16" y="4"/>
                    </a:lnTo>
                    <a:lnTo>
                      <a:pt x="29" y="0"/>
                    </a:lnTo>
                    <a:lnTo>
                      <a:pt x="43" y="0"/>
                    </a:lnTo>
                    <a:lnTo>
                      <a:pt x="68" y="7"/>
                    </a:lnTo>
                    <a:lnTo>
                      <a:pt x="74" y="14"/>
                    </a:lnTo>
                    <a:lnTo>
                      <a:pt x="62" y="14"/>
                    </a:lnTo>
                    <a:lnTo>
                      <a:pt x="40" y="14"/>
                    </a:lnTo>
                    <a:lnTo>
                      <a:pt x="30" y="14"/>
                    </a:lnTo>
                    <a:lnTo>
                      <a:pt x="19" y="17"/>
                    </a:lnTo>
                    <a:lnTo>
                      <a:pt x="12" y="2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3" name="Freeform 649"/>
              <p:cNvSpPr>
                <a:spLocks/>
              </p:cNvSpPr>
              <p:nvPr/>
            </p:nvSpPr>
            <p:spPr bwMode="auto">
              <a:xfrm>
                <a:off x="6148" y="2974"/>
                <a:ext cx="86" cy="112"/>
              </a:xfrm>
              <a:custGeom>
                <a:avLst/>
                <a:gdLst>
                  <a:gd name="T0" fmla="+- 0 6196 6148"/>
                  <a:gd name="T1" fmla="*/ T0 w 86"/>
                  <a:gd name="T2" fmla="+- 0 3086 2974"/>
                  <a:gd name="T3" fmla="*/ 3086 h 112"/>
                  <a:gd name="T4" fmla="+- 0 6181 6148"/>
                  <a:gd name="T5" fmla="*/ T4 w 86"/>
                  <a:gd name="T6" fmla="+- 0 3086 2974"/>
                  <a:gd name="T7" fmla="*/ 3086 h 112"/>
                  <a:gd name="T8" fmla="+- 0 6158 6148"/>
                  <a:gd name="T9" fmla="*/ T8 w 86"/>
                  <a:gd name="T10" fmla="+- 0 3078 2974"/>
                  <a:gd name="T11" fmla="*/ 3078 h 112"/>
                  <a:gd name="T12" fmla="+- 0 6148 6148"/>
                  <a:gd name="T13" fmla="*/ T12 w 86"/>
                  <a:gd name="T14" fmla="+- 0 3060 2974"/>
                  <a:gd name="T15" fmla="*/ 3060 h 112"/>
                  <a:gd name="T16" fmla="+- 0 6152 6148"/>
                  <a:gd name="T17" fmla="*/ T16 w 86"/>
                  <a:gd name="T18" fmla="+- 0 3040 2974"/>
                  <a:gd name="T19" fmla="*/ 3040 h 112"/>
                  <a:gd name="T20" fmla="+- 0 6165 6148"/>
                  <a:gd name="T21" fmla="*/ T20 w 86"/>
                  <a:gd name="T22" fmla="+- 0 3026 2974"/>
                  <a:gd name="T23" fmla="*/ 3026 h 112"/>
                  <a:gd name="T24" fmla="+- 0 6185 6148"/>
                  <a:gd name="T25" fmla="*/ T24 w 86"/>
                  <a:gd name="T26" fmla="+- 0 3018 2974"/>
                  <a:gd name="T27" fmla="*/ 3018 h 112"/>
                  <a:gd name="T28" fmla="+- 0 6212 6148"/>
                  <a:gd name="T29" fmla="*/ T28 w 86"/>
                  <a:gd name="T30" fmla="+- 0 3013 2974"/>
                  <a:gd name="T31" fmla="*/ 3013 h 112"/>
                  <a:gd name="T32" fmla="+- 0 6212 6148"/>
                  <a:gd name="T33" fmla="*/ T32 w 86"/>
                  <a:gd name="T34" fmla="+- 0 3004 2974"/>
                  <a:gd name="T35" fmla="*/ 3004 h 112"/>
                  <a:gd name="T36" fmla="+- 0 6210 6148"/>
                  <a:gd name="T37" fmla="*/ T36 w 86"/>
                  <a:gd name="T38" fmla="+- 0 2988 2974"/>
                  <a:gd name="T39" fmla="*/ 2988 h 112"/>
                  <a:gd name="T40" fmla="+- 0 6222 6148"/>
                  <a:gd name="T41" fmla="*/ T40 w 86"/>
                  <a:gd name="T42" fmla="+- 0 2988 2974"/>
                  <a:gd name="T43" fmla="*/ 2988 h 112"/>
                  <a:gd name="T44" fmla="+- 0 6229 6148"/>
                  <a:gd name="T45" fmla="*/ T44 w 86"/>
                  <a:gd name="T46" fmla="+- 0 2997 2974"/>
                  <a:gd name="T47" fmla="*/ 2997 h 112"/>
                  <a:gd name="T48" fmla="+- 0 6230 6148"/>
                  <a:gd name="T49" fmla="*/ T48 w 86"/>
                  <a:gd name="T50" fmla="+- 0 3029 2974"/>
                  <a:gd name="T51" fmla="*/ 3029 h 112"/>
                  <a:gd name="T52" fmla="+- 0 6213 6148"/>
                  <a:gd name="T53" fmla="*/ T52 w 86"/>
                  <a:gd name="T54" fmla="+- 0 3029 2974"/>
                  <a:gd name="T55" fmla="*/ 3029 h 112"/>
                  <a:gd name="T56" fmla="+- 0 6188 6148"/>
                  <a:gd name="T57" fmla="*/ T56 w 86"/>
                  <a:gd name="T58" fmla="+- 0 3031 2974"/>
                  <a:gd name="T59" fmla="*/ 3031 h 112"/>
                  <a:gd name="T60" fmla="+- 0 6171 6148"/>
                  <a:gd name="T61" fmla="*/ T60 w 86"/>
                  <a:gd name="T62" fmla="+- 0 3041 2974"/>
                  <a:gd name="T63" fmla="*/ 3041 h 112"/>
                  <a:gd name="T64" fmla="+- 0 6167 6148"/>
                  <a:gd name="T65" fmla="*/ T64 w 86"/>
                  <a:gd name="T66" fmla="+- 0 3066 2974"/>
                  <a:gd name="T67" fmla="*/ 3066 h 112"/>
                  <a:gd name="T68" fmla="+- 0 6176 6148"/>
                  <a:gd name="T69" fmla="*/ T68 w 86"/>
                  <a:gd name="T70" fmla="+- 0 3071 2974"/>
                  <a:gd name="T71" fmla="*/ 3071 h 112"/>
                  <a:gd name="T72" fmla="+- 0 6212 6148"/>
                  <a:gd name="T73" fmla="*/ T72 w 86"/>
                  <a:gd name="T74" fmla="+- 0 3071 2974"/>
                  <a:gd name="T75" fmla="*/ 3071 h 112"/>
                  <a:gd name="T76" fmla="+- 0 6207 6148"/>
                  <a:gd name="T77" fmla="*/ T76 w 86"/>
                  <a:gd name="T78" fmla="+- 0 3078 2974"/>
                  <a:gd name="T79" fmla="*/ 3078 h 112"/>
                  <a:gd name="T80" fmla="+- 0 6196 6148"/>
                  <a:gd name="T81" fmla="*/ T80 w 86"/>
                  <a:gd name="T82" fmla="+- 0 3086 2974"/>
                  <a:gd name="T83" fmla="*/ 3086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 h="112">
                    <a:moveTo>
                      <a:pt x="48" y="112"/>
                    </a:moveTo>
                    <a:lnTo>
                      <a:pt x="33" y="112"/>
                    </a:lnTo>
                    <a:lnTo>
                      <a:pt x="10" y="104"/>
                    </a:lnTo>
                    <a:lnTo>
                      <a:pt x="0" y="86"/>
                    </a:lnTo>
                    <a:lnTo>
                      <a:pt x="4" y="66"/>
                    </a:lnTo>
                    <a:lnTo>
                      <a:pt x="17" y="52"/>
                    </a:lnTo>
                    <a:lnTo>
                      <a:pt x="37" y="44"/>
                    </a:lnTo>
                    <a:lnTo>
                      <a:pt x="64" y="39"/>
                    </a:lnTo>
                    <a:lnTo>
                      <a:pt x="64" y="30"/>
                    </a:lnTo>
                    <a:lnTo>
                      <a:pt x="62" y="14"/>
                    </a:lnTo>
                    <a:lnTo>
                      <a:pt x="74" y="14"/>
                    </a:lnTo>
                    <a:lnTo>
                      <a:pt x="81" y="23"/>
                    </a:lnTo>
                    <a:lnTo>
                      <a:pt x="82" y="55"/>
                    </a:lnTo>
                    <a:lnTo>
                      <a:pt x="65" y="55"/>
                    </a:lnTo>
                    <a:lnTo>
                      <a:pt x="40" y="57"/>
                    </a:lnTo>
                    <a:lnTo>
                      <a:pt x="23" y="67"/>
                    </a:lnTo>
                    <a:lnTo>
                      <a:pt x="19" y="92"/>
                    </a:lnTo>
                    <a:lnTo>
                      <a:pt x="28" y="97"/>
                    </a:lnTo>
                    <a:lnTo>
                      <a:pt x="64" y="97"/>
                    </a:lnTo>
                    <a:lnTo>
                      <a:pt x="59" y="104"/>
                    </a:lnTo>
                    <a:lnTo>
                      <a:pt x="48" y="1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4" name="Freeform 650"/>
              <p:cNvSpPr>
                <a:spLocks/>
              </p:cNvSpPr>
              <p:nvPr/>
            </p:nvSpPr>
            <p:spPr bwMode="auto">
              <a:xfrm>
                <a:off x="6148" y="2974"/>
                <a:ext cx="86" cy="112"/>
              </a:xfrm>
              <a:custGeom>
                <a:avLst/>
                <a:gdLst>
                  <a:gd name="T0" fmla="+- 0 6212 6148"/>
                  <a:gd name="T1" fmla="*/ T0 w 86"/>
                  <a:gd name="T2" fmla="+- 0 3071 2974"/>
                  <a:gd name="T3" fmla="*/ 3071 h 112"/>
                  <a:gd name="T4" fmla="+- 0 6200 6148"/>
                  <a:gd name="T5" fmla="*/ T4 w 86"/>
                  <a:gd name="T6" fmla="+- 0 3071 2974"/>
                  <a:gd name="T7" fmla="*/ 3071 h 112"/>
                  <a:gd name="T8" fmla="+- 0 6209 6148"/>
                  <a:gd name="T9" fmla="*/ T8 w 86"/>
                  <a:gd name="T10" fmla="+- 0 3063 2974"/>
                  <a:gd name="T11" fmla="*/ 3063 h 112"/>
                  <a:gd name="T12" fmla="+- 0 6212 6148"/>
                  <a:gd name="T13" fmla="*/ T12 w 86"/>
                  <a:gd name="T14" fmla="+- 0 3053 2974"/>
                  <a:gd name="T15" fmla="*/ 3053 h 112"/>
                  <a:gd name="T16" fmla="+- 0 6213 6148"/>
                  <a:gd name="T17" fmla="*/ T16 w 86"/>
                  <a:gd name="T18" fmla="+- 0 3051 2974"/>
                  <a:gd name="T19" fmla="*/ 3051 h 112"/>
                  <a:gd name="T20" fmla="+- 0 6213 6148"/>
                  <a:gd name="T21" fmla="*/ T20 w 86"/>
                  <a:gd name="T22" fmla="+- 0 3049 2974"/>
                  <a:gd name="T23" fmla="*/ 3049 h 112"/>
                  <a:gd name="T24" fmla="+- 0 6213 6148"/>
                  <a:gd name="T25" fmla="*/ T24 w 86"/>
                  <a:gd name="T26" fmla="+- 0 3029 2974"/>
                  <a:gd name="T27" fmla="*/ 3029 h 112"/>
                  <a:gd name="T28" fmla="+- 0 6230 6148"/>
                  <a:gd name="T29" fmla="*/ T28 w 86"/>
                  <a:gd name="T30" fmla="+- 0 3029 2974"/>
                  <a:gd name="T31" fmla="*/ 3029 h 112"/>
                  <a:gd name="T32" fmla="+- 0 6232 6148"/>
                  <a:gd name="T33" fmla="*/ T32 w 86"/>
                  <a:gd name="T34" fmla="+- 0 3058 2974"/>
                  <a:gd name="T35" fmla="*/ 3058 h 112"/>
                  <a:gd name="T36" fmla="+- 0 6232 6148"/>
                  <a:gd name="T37" fmla="*/ T36 w 86"/>
                  <a:gd name="T38" fmla="+- 0 3070 2974"/>
                  <a:gd name="T39" fmla="*/ 3070 h 112"/>
                  <a:gd name="T40" fmla="+- 0 6214 6148"/>
                  <a:gd name="T41" fmla="*/ T40 w 86"/>
                  <a:gd name="T42" fmla="+- 0 3070 2974"/>
                  <a:gd name="T43" fmla="*/ 3070 h 112"/>
                  <a:gd name="T44" fmla="+- 0 6212 6148"/>
                  <a:gd name="T45" fmla="*/ T44 w 86"/>
                  <a:gd name="T46" fmla="+- 0 3071 2974"/>
                  <a:gd name="T47" fmla="*/ 3071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86" h="112">
                    <a:moveTo>
                      <a:pt x="64" y="97"/>
                    </a:moveTo>
                    <a:lnTo>
                      <a:pt x="52" y="97"/>
                    </a:lnTo>
                    <a:lnTo>
                      <a:pt x="61" y="89"/>
                    </a:lnTo>
                    <a:lnTo>
                      <a:pt x="64" y="79"/>
                    </a:lnTo>
                    <a:lnTo>
                      <a:pt x="65" y="77"/>
                    </a:lnTo>
                    <a:lnTo>
                      <a:pt x="65" y="75"/>
                    </a:lnTo>
                    <a:lnTo>
                      <a:pt x="65" y="55"/>
                    </a:lnTo>
                    <a:lnTo>
                      <a:pt x="82" y="55"/>
                    </a:lnTo>
                    <a:lnTo>
                      <a:pt x="84" y="84"/>
                    </a:lnTo>
                    <a:lnTo>
                      <a:pt x="84" y="96"/>
                    </a:lnTo>
                    <a:lnTo>
                      <a:pt x="66" y="96"/>
                    </a:lnTo>
                    <a:lnTo>
                      <a:pt x="64" y="9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5" name="Freeform 651"/>
              <p:cNvSpPr>
                <a:spLocks/>
              </p:cNvSpPr>
              <p:nvPr/>
            </p:nvSpPr>
            <p:spPr bwMode="auto">
              <a:xfrm>
                <a:off x="6148" y="2974"/>
                <a:ext cx="86" cy="112"/>
              </a:xfrm>
              <a:custGeom>
                <a:avLst/>
                <a:gdLst>
                  <a:gd name="T0" fmla="+- 0 6233 6148"/>
                  <a:gd name="T1" fmla="*/ T0 w 86"/>
                  <a:gd name="T2" fmla="+- 0 3083 2974"/>
                  <a:gd name="T3" fmla="*/ 3083 h 112"/>
                  <a:gd name="T4" fmla="+- 0 6216 6148"/>
                  <a:gd name="T5" fmla="*/ T4 w 86"/>
                  <a:gd name="T6" fmla="+- 0 3083 2974"/>
                  <a:gd name="T7" fmla="*/ 3083 h 112"/>
                  <a:gd name="T8" fmla="+- 0 6214 6148"/>
                  <a:gd name="T9" fmla="*/ T8 w 86"/>
                  <a:gd name="T10" fmla="+- 0 3070 2974"/>
                  <a:gd name="T11" fmla="*/ 3070 h 112"/>
                  <a:gd name="T12" fmla="+- 0 6232 6148"/>
                  <a:gd name="T13" fmla="*/ T12 w 86"/>
                  <a:gd name="T14" fmla="+- 0 3070 2974"/>
                  <a:gd name="T15" fmla="*/ 3070 h 112"/>
                  <a:gd name="T16" fmla="+- 0 6232 6148"/>
                  <a:gd name="T17" fmla="*/ T16 w 86"/>
                  <a:gd name="T18" fmla="+- 0 3076 2974"/>
                  <a:gd name="T19" fmla="*/ 3076 h 112"/>
                  <a:gd name="T20" fmla="+- 0 6233 6148"/>
                  <a:gd name="T21" fmla="*/ T20 w 86"/>
                  <a:gd name="T22" fmla="+- 0 3083 2974"/>
                  <a:gd name="T23" fmla="*/ 3083 h 112"/>
                </a:gdLst>
                <a:ahLst/>
                <a:cxnLst>
                  <a:cxn ang="0">
                    <a:pos x="T1" y="T3"/>
                  </a:cxn>
                  <a:cxn ang="0">
                    <a:pos x="T5" y="T7"/>
                  </a:cxn>
                  <a:cxn ang="0">
                    <a:pos x="T9" y="T11"/>
                  </a:cxn>
                  <a:cxn ang="0">
                    <a:pos x="T13" y="T15"/>
                  </a:cxn>
                  <a:cxn ang="0">
                    <a:pos x="T17" y="T19"/>
                  </a:cxn>
                  <a:cxn ang="0">
                    <a:pos x="T21" y="T23"/>
                  </a:cxn>
                </a:cxnLst>
                <a:rect l="0" t="0" r="r" b="b"/>
                <a:pathLst>
                  <a:path w="86" h="112">
                    <a:moveTo>
                      <a:pt x="85" y="109"/>
                    </a:moveTo>
                    <a:lnTo>
                      <a:pt x="68" y="109"/>
                    </a:lnTo>
                    <a:lnTo>
                      <a:pt x="66" y="96"/>
                    </a:lnTo>
                    <a:lnTo>
                      <a:pt x="84" y="96"/>
                    </a:lnTo>
                    <a:lnTo>
                      <a:pt x="84" y="102"/>
                    </a:lnTo>
                    <a:lnTo>
                      <a:pt x="85" y="10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61" name="Group 652"/>
            <p:cNvGrpSpPr>
              <a:grpSpLocks/>
            </p:cNvGrpSpPr>
            <p:nvPr/>
          </p:nvGrpSpPr>
          <p:grpSpPr bwMode="auto">
            <a:xfrm>
              <a:off x="6263" y="2974"/>
              <a:ext cx="93" cy="110"/>
              <a:chOff x="6263" y="2974"/>
              <a:chExt cx="93" cy="110"/>
            </a:xfrm>
          </p:grpSpPr>
          <p:sp>
            <p:nvSpPr>
              <p:cNvPr id="1689" name="Freeform 653"/>
              <p:cNvSpPr>
                <a:spLocks/>
              </p:cNvSpPr>
              <p:nvPr/>
            </p:nvSpPr>
            <p:spPr bwMode="auto">
              <a:xfrm>
                <a:off x="6263" y="2974"/>
                <a:ext cx="93" cy="110"/>
              </a:xfrm>
              <a:custGeom>
                <a:avLst/>
                <a:gdLst>
                  <a:gd name="T0" fmla="+- 0 6294 6263"/>
                  <a:gd name="T1" fmla="*/ T0 w 93"/>
                  <a:gd name="T2" fmla="+- 0 2994 2974"/>
                  <a:gd name="T3" fmla="*/ 2994 h 110"/>
                  <a:gd name="T4" fmla="+- 0 6281 6263"/>
                  <a:gd name="T5" fmla="*/ T4 w 93"/>
                  <a:gd name="T6" fmla="+- 0 2994 2974"/>
                  <a:gd name="T7" fmla="*/ 2994 h 110"/>
                  <a:gd name="T8" fmla="+- 0 6294 6263"/>
                  <a:gd name="T9" fmla="*/ T8 w 93"/>
                  <a:gd name="T10" fmla="+- 0 2981 2974"/>
                  <a:gd name="T11" fmla="*/ 2981 h 110"/>
                  <a:gd name="T12" fmla="+- 0 6316 6263"/>
                  <a:gd name="T13" fmla="*/ T12 w 93"/>
                  <a:gd name="T14" fmla="+- 0 2974 2974"/>
                  <a:gd name="T15" fmla="*/ 2974 h 110"/>
                  <a:gd name="T16" fmla="+- 0 6333 6263"/>
                  <a:gd name="T17" fmla="*/ T16 w 93"/>
                  <a:gd name="T18" fmla="+- 0 2978 2974"/>
                  <a:gd name="T19" fmla="*/ 2978 h 110"/>
                  <a:gd name="T20" fmla="+- 0 6347 6263"/>
                  <a:gd name="T21" fmla="*/ T20 w 93"/>
                  <a:gd name="T22" fmla="+- 0 2990 2974"/>
                  <a:gd name="T23" fmla="*/ 2990 h 110"/>
                  <a:gd name="T24" fmla="+- 0 6298 6263"/>
                  <a:gd name="T25" fmla="*/ T24 w 93"/>
                  <a:gd name="T26" fmla="+- 0 2990 2974"/>
                  <a:gd name="T27" fmla="*/ 2990 h 110"/>
                  <a:gd name="T28" fmla="+- 0 6294 6263"/>
                  <a:gd name="T29" fmla="*/ T28 w 93"/>
                  <a:gd name="T30" fmla="+- 0 2994 2974"/>
                  <a:gd name="T31" fmla="*/ 2994 h 110"/>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3" h="110">
                    <a:moveTo>
                      <a:pt x="31" y="20"/>
                    </a:moveTo>
                    <a:lnTo>
                      <a:pt x="18" y="20"/>
                    </a:lnTo>
                    <a:lnTo>
                      <a:pt x="31" y="7"/>
                    </a:lnTo>
                    <a:lnTo>
                      <a:pt x="53" y="0"/>
                    </a:lnTo>
                    <a:lnTo>
                      <a:pt x="70" y="4"/>
                    </a:lnTo>
                    <a:lnTo>
                      <a:pt x="84" y="16"/>
                    </a:lnTo>
                    <a:lnTo>
                      <a:pt x="35" y="16"/>
                    </a:lnTo>
                    <a:lnTo>
                      <a:pt x="31" y="2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0" name="Freeform 654"/>
              <p:cNvSpPr>
                <a:spLocks/>
              </p:cNvSpPr>
              <p:nvPr/>
            </p:nvSpPr>
            <p:spPr bwMode="auto">
              <a:xfrm>
                <a:off x="6263" y="2974"/>
                <a:ext cx="93" cy="110"/>
              </a:xfrm>
              <a:custGeom>
                <a:avLst/>
                <a:gdLst>
                  <a:gd name="T0" fmla="+- 0 6283 6263"/>
                  <a:gd name="T1" fmla="*/ T0 w 93"/>
                  <a:gd name="T2" fmla="+- 0 3083 2974"/>
                  <a:gd name="T3" fmla="*/ 3083 h 110"/>
                  <a:gd name="T4" fmla="+- 0 6263 6263"/>
                  <a:gd name="T5" fmla="*/ T4 w 93"/>
                  <a:gd name="T6" fmla="+- 0 3083 2974"/>
                  <a:gd name="T7" fmla="*/ 3083 h 110"/>
                  <a:gd name="T8" fmla="+- 0 6263 6263"/>
                  <a:gd name="T9" fmla="*/ T8 w 93"/>
                  <a:gd name="T10" fmla="+- 0 2991 2974"/>
                  <a:gd name="T11" fmla="*/ 2991 h 110"/>
                  <a:gd name="T12" fmla="+- 0 6263 6263"/>
                  <a:gd name="T13" fmla="*/ T12 w 93"/>
                  <a:gd name="T14" fmla="+- 0 2985 2974"/>
                  <a:gd name="T15" fmla="*/ 2985 h 110"/>
                  <a:gd name="T16" fmla="+- 0 6263 6263"/>
                  <a:gd name="T17" fmla="*/ T16 w 93"/>
                  <a:gd name="T18" fmla="+- 0 2976 2974"/>
                  <a:gd name="T19" fmla="*/ 2976 h 110"/>
                  <a:gd name="T20" fmla="+- 0 6280 6263"/>
                  <a:gd name="T21" fmla="*/ T20 w 93"/>
                  <a:gd name="T22" fmla="+- 0 2976 2974"/>
                  <a:gd name="T23" fmla="*/ 2976 h 110"/>
                  <a:gd name="T24" fmla="+- 0 6281 6263"/>
                  <a:gd name="T25" fmla="*/ T24 w 93"/>
                  <a:gd name="T26" fmla="+- 0 2994 2974"/>
                  <a:gd name="T27" fmla="*/ 2994 h 110"/>
                  <a:gd name="T28" fmla="+- 0 6294 6263"/>
                  <a:gd name="T29" fmla="*/ T28 w 93"/>
                  <a:gd name="T30" fmla="+- 0 2994 2974"/>
                  <a:gd name="T31" fmla="*/ 2994 h 110"/>
                  <a:gd name="T32" fmla="+- 0 6288 6263"/>
                  <a:gd name="T33" fmla="*/ T32 w 93"/>
                  <a:gd name="T34" fmla="+- 0 2999 2974"/>
                  <a:gd name="T35" fmla="*/ 2999 h 110"/>
                  <a:gd name="T36" fmla="+- 0 6284 6263"/>
                  <a:gd name="T37" fmla="*/ T36 w 93"/>
                  <a:gd name="T38" fmla="+- 0 3010 2974"/>
                  <a:gd name="T39" fmla="*/ 3010 h 110"/>
                  <a:gd name="T40" fmla="+- 0 6283 6263"/>
                  <a:gd name="T41" fmla="*/ T40 w 93"/>
                  <a:gd name="T42" fmla="+- 0 3012 2974"/>
                  <a:gd name="T43" fmla="*/ 3012 h 110"/>
                  <a:gd name="T44" fmla="+- 0 6283 6263"/>
                  <a:gd name="T45" fmla="*/ T44 w 93"/>
                  <a:gd name="T46" fmla="+- 0 3016 2974"/>
                  <a:gd name="T47" fmla="*/ 3016 h 110"/>
                  <a:gd name="T48" fmla="+- 0 6283 6263"/>
                  <a:gd name="T49" fmla="*/ T48 w 93"/>
                  <a:gd name="T50" fmla="+- 0 3083 2974"/>
                  <a:gd name="T51" fmla="*/ 3083 h 1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93" h="110">
                    <a:moveTo>
                      <a:pt x="20" y="109"/>
                    </a:moveTo>
                    <a:lnTo>
                      <a:pt x="0" y="109"/>
                    </a:lnTo>
                    <a:lnTo>
                      <a:pt x="0" y="17"/>
                    </a:lnTo>
                    <a:lnTo>
                      <a:pt x="0" y="11"/>
                    </a:lnTo>
                    <a:lnTo>
                      <a:pt x="0" y="2"/>
                    </a:lnTo>
                    <a:lnTo>
                      <a:pt x="17" y="2"/>
                    </a:lnTo>
                    <a:lnTo>
                      <a:pt x="18" y="20"/>
                    </a:lnTo>
                    <a:lnTo>
                      <a:pt x="31" y="20"/>
                    </a:lnTo>
                    <a:lnTo>
                      <a:pt x="25" y="25"/>
                    </a:lnTo>
                    <a:lnTo>
                      <a:pt x="21" y="36"/>
                    </a:lnTo>
                    <a:lnTo>
                      <a:pt x="20" y="38"/>
                    </a:lnTo>
                    <a:lnTo>
                      <a:pt x="20" y="42"/>
                    </a:lnTo>
                    <a:lnTo>
                      <a:pt x="20" y="10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1" name="Freeform 655"/>
              <p:cNvSpPr>
                <a:spLocks/>
              </p:cNvSpPr>
              <p:nvPr/>
            </p:nvSpPr>
            <p:spPr bwMode="auto">
              <a:xfrm>
                <a:off x="6263" y="2974"/>
                <a:ext cx="93" cy="110"/>
              </a:xfrm>
              <a:custGeom>
                <a:avLst/>
                <a:gdLst>
                  <a:gd name="T0" fmla="+- 0 6355 6263"/>
                  <a:gd name="T1" fmla="*/ T0 w 93"/>
                  <a:gd name="T2" fmla="+- 0 3083 2974"/>
                  <a:gd name="T3" fmla="*/ 3083 h 110"/>
                  <a:gd name="T4" fmla="+- 0 6336 6263"/>
                  <a:gd name="T5" fmla="*/ T4 w 93"/>
                  <a:gd name="T6" fmla="+- 0 3083 2974"/>
                  <a:gd name="T7" fmla="*/ 3083 h 110"/>
                  <a:gd name="T8" fmla="+- 0 6336 6263"/>
                  <a:gd name="T9" fmla="*/ T8 w 93"/>
                  <a:gd name="T10" fmla="+- 0 3022 2974"/>
                  <a:gd name="T11" fmla="*/ 3022 h 110"/>
                  <a:gd name="T12" fmla="+- 0 6330 6263"/>
                  <a:gd name="T13" fmla="*/ T12 w 93"/>
                  <a:gd name="T14" fmla="+- 0 2999 2974"/>
                  <a:gd name="T15" fmla="*/ 2999 h 110"/>
                  <a:gd name="T16" fmla="+- 0 6311 6263"/>
                  <a:gd name="T17" fmla="*/ T16 w 93"/>
                  <a:gd name="T18" fmla="+- 0 2990 2974"/>
                  <a:gd name="T19" fmla="*/ 2990 h 110"/>
                  <a:gd name="T20" fmla="+- 0 6298 6263"/>
                  <a:gd name="T21" fmla="*/ T20 w 93"/>
                  <a:gd name="T22" fmla="+- 0 2990 2974"/>
                  <a:gd name="T23" fmla="*/ 2990 h 110"/>
                  <a:gd name="T24" fmla="+- 0 6347 6263"/>
                  <a:gd name="T25" fmla="*/ T24 w 93"/>
                  <a:gd name="T26" fmla="+- 0 2990 2974"/>
                  <a:gd name="T27" fmla="*/ 2990 h 110"/>
                  <a:gd name="T28" fmla="+- 0 6349 6263"/>
                  <a:gd name="T29" fmla="*/ T28 w 93"/>
                  <a:gd name="T30" fmla="+- 0 2991 2974"/>
                  <a:gd name="T31" fmla="*/ 2991 h 110"/>
                  <a:gd name="T32" fmla="+- 0 6355 6263"/>
                  <a:gd name="T33" fmla="*/ T32 w 93"/>
                  <a:gd name="T34" fmla="+- 0 3020 2974"/>
                  <a:gd name="T35" fmla="*/ 3020 h 110"/>
                  <a:gd name="T36" fmla="+- 0 6355 6263"/>
                  <a:gd name="T37" fmla="*/ T36 w 93"/>
                  <a:gd name="T38" fmla="+- 0 3083 2974"/>
                  <a:gd name="T39" fmla="*/ 3083 h 1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110">
                    <a:moveTo>
                      <a:pt x="92" y="109"/>
                    </a:moveTo>
                    <a:lnTo>
                      <a:pt x="73" y="109"/>
                    </a:lnTo>
                    <a:lnTo>
                      <a:pt x="73" y="48"/>
                    </a:lnTo>
                    <a:lnTo>
                      <a:pt x="67" y="25"/>
                    </a:lnTo>
                    <a:lnTo>
                      <a:pt x="48" y="16"/>
                    </a:lnTo>
                    <a:lnTo>
                      <a:pt x="35" y="16"/>
                    </a:lnTo>
                    <a:lnTo>
                      <a:pt x="84" y="16"/>
                    </a:lnTo>
                    <a:lnTo>
                      <a:pt x="86" y="17"/>
                    </a:lnTo>
                    <a:lnTo>
                      <a:pt x="92" y="46"/>
                    </a:lnTo>
                    <a:lnTo>
                      <a:pt x="92" y="10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62" name="Group 656"/>
            <p:cNvGrpSpPr>
              <a:grpSpLocks/>
            </p:cNvGrpSpPr>
            <p:nvPr/>
          </p:nvGrpSpPr>
          <p:grpSpPr bwMode="auto">
            <a:xfrm>
              <a:off x="6383" y="2974"/>
              <a:ext cx="68" cy="110"/>
              <a:chOff x="6383" y="2974"/>
              <a:chExt cx="68" cy="110"/>
            </a:xfrm>
          </p:grpSpPr>
          <p:sp>
            <p:nvSpPr>
              <p:cNvPr id="1686" name="Freeform 657"/>
              <p:cNvSpPr>
                <a:spLocks/>
              </p:cNvSpPr>
              <p:nvPr/>
            </p:nvSpPr>
            <p:spPr bwMode="auto">
              <a:xfrm>
                <a:off x="6383" y="2974"/>
                <a:ext cx="68" cy="110"/>
              </a:xfrm>
              <a:custGeom>
                <a:avLst/>
                <a:gdLst>
                  <a:gd name="T0" fmla="+- 0 6444 6383"/>
                  <a:gd name="T1" fmla="*/ T0 w 68"/>
                  <a:gd name="T2" fmla="+- 0 3071 2974"/>
                  <a:gd name="T3" fmla="*/ 3071 h 110"/>
                  <a:gd name="T4" fmla="+- 0 6424 6383"/>
                  <a:gd name="T5" fmla="*/ T4 w 68"/>
                  <a:gd name="T6" fmla="+- 0 3071 2974"/>
                  <a:gd name="T7" fmla="*/ 3071 h 110"/>
                  <a:gd name="T8" fmla="+- 0 6431 6383"/>
                  <a:gd name="T9" fmla="*/ T8 w 68"/>
                  <a:gd name="T10" fmla="+- 0 3064 2974"/>
                  <a:gd name="T11" fmla="*/ 3064 h 110"/>
                  <a:gd name="T12" fmla="+- 0 6431 6383"/>
                  <a:gd name="T13" fmla="*/ T12 w 68"/>
                  <a:gd name="T14" fmla="+- 0 3046 2974"/>
                  <a:gd name="T15" fmla="*/ 3046 h 110"/>
                  <a:gd name="T16" fmla="+- 0 6426 6383"/>
                  <a:gd name="T17" fmla="*/ T16 w 68"/>
                  <a:gd name="T18" fmla="+- 0 3041 2974"/>
                  <a:gd name="T19" fmla="*/ 3041 h 110"/>
                  <a:gd name="T20" fmla="+- 0 6411 6383"/>
                  <a:gd name="T21" fmla="*/ T20 w 68"/>
                  <a:gd name="T22" fmla="+- 0 3036 2974"/>
                  <a:gd name="T23" fmla="*/ 3036 h 110"/>
                  <a:gd name="T24" fmla="+- 0 6390 6383"/>
                  <a:gd name="T25" fmla="*/ T24 w 68"/>
                  <a:gd name="T26" fmla="+- 0 3023 2974"/>
                  <a:gd name="T27" fmla="*/ 3023 h 110"/>
                  <a:gd name="T28" fmla="+- 0 6383 6383"/>
                  <a:gd name="T29" fmla="*/ T28 w 68"/>
                  <a:gd name="T30" fmla="+- 0 3007 2974"/>
                  <a:gd name="T31" fmla="*/ 3007 h 110"/>
                  <a:gd name="T32" fmla="+- 0 6389 6383"/>
                  <a:gd name="T33" fmla="*/ T32 w 68"/>
                  <a:gd name="T34" fmla="+- 0 2987 2974"/>
                  <a:gd name="T35" fmla="*/ 2987 h 110"/>
                  <a:gd name="T36" fmla="+- 0 6407 6383"/>
                  <a:gd name="T37" fmla="*/ T36 w 68"/>
                  <a:gd name="T38" fmla="+- 0 2976 2974"/>
                  <a:gd name="T39" fmla="*/ 2976 h 110"/>
                  <a:gd name="T40" fmla="+- 0 6431 6383"/>
                  <a:gd name="T41" fmla="*/ T40 w 68"/>
                  <a:gd name="T42" fmla="+- 0 2974 2974"/>
                  <a:gd name="T43" fmla="*/ 2974 h 110"/>
                  <a:gd name="T44" fmla="+- 0 6440 6383"/>
                  <a:gd name="T45" fmla="*/ T44 w 68"/>
                  <a:gd name="T46" fmla="+- 0 2977 2974"/>
                  <a:gd name="T47" fmla="*/ 2977 h 110"/>
                  <a:gd name="T48" fmla="+- 0 6446 6383"/>
                  <a:gd name="T49" fmla="*/ T48 w 68"/>
                  <a:gd name="T50" fmla="+- 0 2981 2974"/>
                  <a:gd name="T51" fmla="*/ 2981 h 110"/>
                  <a:gd name="T52" fmla="+- 0 6443 6383"/>
                  <a:gd name="T53" fmla="*/ T52 w 68"/>
                  <a:gd name="T54" fmla="+- 0 2988 2974"/>
                  <a:gd name="T55" fmla="*/ 2988 h 110"/>
                  <a:gd name="T56" fmla="+- 0 6408 6383"/>
                  <a:gd name="T57" fmla="*/ T56 w 68"/>
                  <a:gd name="T58" fmla="+- 0 2988 2974"/>
                  <a:gd name="T59" fmla="*/ 2988 h 110"/>
                  <a:gd name="T60" fmla="+- 0 6402 6383"/>
                  <a:gd name="T61" fmla="*/ T60 w 68"/>
                  <a:gd name="T62" fmla="+- 0 2995 2974"/>
                  <a:gd name="T63" fmla="*/ 2995 h 110"/>
                  <a:gd name="T64" fmla="+- 0 6401 6383"/>
                  <a:gd name="T65" fmla="*/ T64 w 68"/>
                  <a:gd name="T66" fmla="+- 0 3012 2974"/>
                  <a:gd name="T67" fmla="*/ 3012 h 110"/>
                  <a:gd name="T68" fmla="+- 0 6408 6383"/>
                  <a:gd name="T69" fmla="*/ T68 w 68"/>
                  <a:gd name="T70" fmla="+- 0 3016 2974"/>
                  <a:gd name="T71" fmla="*/ 3016 h 110"/>
                  <a:gd name="T72" fmla="+- 0 6422 6383"/>
                  <a:gd name="T73" fmla="*/ T72 w 68"/>
                  <a:gd name="T74" fmla="+- 0 3021 2974"/>
                  <a:gd name="T75" fmla="*/ 3021 h 110"/>
                  <a:gd name="T76" fmla="+- 0 6442 6383"/>
                  <a:gd name="T77" fmla="*/ T76 w 68"/>
                  <a:gd name="T78" fmla="+- 0 3033 2974"/>
                  <a:gd name="T79" fmla="*/ 3033 h 110"/>
                  <a:gd name="T80" fmla="+- 0 6450 6383"/>
                  <a:gd name="T81" fmla="*/ T80 w 68"/>
                  <a:gd name="T82" fmla="+- 0 3050 2974"/>
                  <a:gd name="T83" fmla="*/ 3050 h 110"/>
                  <a:gd name="T84" fmla="+- 0 6444 6383"/>
                  <a:gd name="T85" fmla="*/ T84 w 68"/>
                  <a:gd name="T86" fmla="+- 0 3071 2974"/>
                  <a:gd name="T87" fmla="*/ 3071 h 1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68" h="110">
                    <a:moveTo>
                      <a:pt x="61" y="97"/>
                    </a:moveTo>
                    <a:lnTo>
                      <a:pt x="41" y="97"/>
                    </a:lnTo>
                    <a:lnTo>
                      <a:pt x="48" y="90"/>
                    </a:lnTo>
                    <a:lnTo>
                      <a:pt x="48" y="72"/>
                    </a:lnTo>
                    <a:lnTo>
                      <a:pt x="43" y="67"/>
                    </a:lnTo>
                    <a:lnTo>
                      <a:pt x="28" y="62"/>
                    </a:lnTo>
                    <a:lnTo>
                      <a:pt x="7" y="49"/>
                    </a:lnTo>
                    <a:lnTo>
                      <a:pt x="0" y="33"/>
                    </a:lnTo>
                    <a:lnTo>
                      <a:pt x="6" y="13"/>
                    </a:lnTo>
                    <a:lnTo>
                      <a:pt x="24" y="2"/>
                    </a:lnTo>
                    <a:lnTo>
                      <a:pt x="48" y="0"/>
                    </a:lnTo>
                    <a:lnTo>
                      <a:pt x="57" y="3"/>
                    </a:lnTo>
                    <a:lnTo>
                      <a:pt x="63" y="7"/>
                    </a:lnTo>
                    <a:lnTo>
                      <a:pt x="60" y="14"/>
                    </a:lnTo>
                    <a:lnTo>
                      <a:pt x="25" y="14"/>
                    </a:lnTo>
                    <a:lnTo>
                      <a:pt x="19" y="21"/>
                    </a:lnTo>
                    <a:lnTo>
                      <a:pt x="18" y="38"/>
                    </a:lnTo>
                    <a:lnTo>
                      <a:pt x="25" y="42"/>
                    </a:lnTo>
                    <a:lnTo>
                      <a:pt x="39" y="47"/>
                    </a:lnTo>
                    <a:lnTo>
                      <a:pt x="59" y="59"/>
                    </a:lnTo>
                    <a:lnTo>
                      <a:pt x="67" y="76"/>
                    </a:lnTo>
                    <a:lnTo>
                      <a:pt x="61" y="9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7" name="Freeform 658"/>
              <p:cNvSpPr>
                <a:spLocks/>
              </p:cNvSpPr>
              <p:nvPr/>
            </p:nvSpPr>
            <p:spPr bwMode="auto">
              <a:xfrm>
                <a:off x="6383" y="2974"/>
                <a:ext cx="68" cy="110"/>
              </a:xfrm>
              <a:custGeom>
                <a:avLst/>
                <a:gdLst>
                  <a:gd name="T0" fmla="+- 0 6441 6383"/>
                  <a:gd name="T1" fmla="*/ T0 w 68"/>
                  <a:gd name="T2" fmla="+- 0 2995 2974"/>
                  <a:gd name="T3" fmla="*/ 2995 h 110"/>
                  <a:gd name="T4" fmla="+- 0 6437 6383"/>
                  <a:gd name="T5" fmla="*/ T4 w 68"/>
                  <a:gd name="T6" fmla="+- 0 2992 2974"/>
                  <a:gd name="T7" fmla="*/ 2992 h 110"/>
                  <a:gd name="T8" fmla="+- 0 6429 6383"/>
                  <a:gd name="T9" fmla="*/ T8 w 68"/>
                  <a:gd name="T10" fmla="+- 0 2988 2974"/>
                  <a:gd name="T11" fmla="*/ 2988 h 110"/>
                  <a:gd name="T12" fmla="+- 0 6443 6383"/>
                  <a:gd name="T13" fmla="*/ T12 w 68"/>
                  <a:gd name="T14" fmla="+- 0 2988 2974"/>
                  <a:gd name="T15" fmla="*/ 2988 h 110"/>
                  <a:gd name="T16" fmla="+- 0 6441 6383"/>
                  <a:gd name="T17" fmla="*/ T16 w 68"/>
                  <a:gd name="T18" fmla="+- 0 2995 2974"/>
                  <a:gd name="T19" fmla="*/ 2995 h 110"/>
                </a:gdLst>
                <a:ahLst/>
                <a:cxnLst>
                  <a:cxn ang="0">
                    <a:pos x="T1" y="T3"/>
                  </a:cxn>
                  <a:cxn ang="0">
                    <a:pos x="T5" y="T7"/>
                  </a:cxn>
                  <a:cxn ang="0">
                    <a:pos x="T9" y="T11"/>
                  </a:cxn>
                  <a:cxn ang="0">
                    <a:pos x="T13" y="T15"/>
                  </a:cxn>
                  <a:cxn ang="0">
                    <a:pos x="T17" y="T19"/>
                  </a:cxn>
                </a:cxnLst>
                <a:rect l="0" t="0" r="r" b="b"/>
                <a:pathLst>
                  <a:path w="68" h="110">
                    <a:moveTo>
                      <a:pt x="58" y="21"/>
                    </a:moveTo>
                    <a:lnTo>
                      <a:pt x="54" y="18"/>
                    </a:lnTo>
                    <a:lnTo>
                      <a:pt x="46" y="14"/>
                    </a:lnTo>
                    <a:lnTo>
                      <a:pt x="60" y="14"/>
                    </a:lnTo>
                    <a:lnTo>
                      <a:pt x="58" y="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8" name="Freeform 659"/>
              <p:cNvSpPr>
                <a:spLocks/>
              </p:cNvSpPr>
              <p:nvPr/>
            </p:nvSpPr>
            <p:spPr bwMode="auto">
              <a:xfrm>
                <a:off x="6383" y="2974"/>
                <a:ext cx="68" cy="110"/>
              </a:xfrm>
              <a:custGeom>
                <a:avLst/>
                <a:gdLst>
                  <a:gd name="T0" fmla="+- 0 6399 6383"/>
                  <a:gd name="T1" fmla="*/ T0 w 68"/>
                  <a:gd name="T2" fmla="+- 0 3084 2974"/>
                  <a:gd name="T3" fmla="*/ 3084 h 110"/>
                  <a:gd name="T4" fmla="+- 0 6384 6383"/>
                  <a:gd name="T5" fmla="*/ T4 w 68"/>
                  <a:gd name="T6" fmla="+- 0 3080 2974"/>
                  <a:gd name="T7" fmla="*/ 3080 h 110"/>
                  <a:gd name="T8" fmla="+- 0 6384 6383"/>
                  <a:gd name="T9" fmla="*/ T8 w 68"/>
                  <a:gd name="T10" fmla="+- 0 3064 2974"/>
                  <a:gd name="T11" fmla="*/ 3064 h 110"/>
                  <a:gd name="T12" fmla="+- 0 6390 6383"/>
                  <a:gd name="T13" fmla="*/ T12 w 68"/>
                  <a:gd name="T14" fmla="+- 0 3067 2974"/>
                  <a:gd name="T15" fmla="*/ 3067 h 110"/>
                  <a:gd name="T16" fmla="+- 0 6401 6383"/>
                  <a:gd name="T17" fmla="*/ T16 w 68"/>
                  <a:gd name="T18" fmla="+- 0 3071 2974"/>
                  <a:gd name="T19" fmla="*/ 3071 h 110"/>
                  <a:gd name="T20" fmla="+- 0 6444 6383"/>
                  <a:gd name="T21" fmla="*/ T20 w 68"/>
                  <a:gd name="T22" fmla="+- 0 3071 2974"/>
                  <a:gd name="T23" fmla="*/ 3071 h 110"/>
                  <a:gd name="T24" fmla="+- 0 6427 6383"/>
                  <a:gd name="T25" fmla="*/ T24 w 68"/>
                  <a:gd name="T26" fmla="+- 0 3083 2974"/>
                  <a:gd name="T27" fmla="*/ 3083 h 110"/>
                  <a:gd name="T28" fmla="+- 0 6399 6383"/>
                  <a:gd name="T29" fmla="*/ T28 w 68"/>
                  <a:gd name="T30" fmla="+- 0 3084 2974"/>
                  <a:gd name="T31" fmla="*/ 3084 h 110"/>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68" h="110">
                    <a:moveTo>
                      <a:pt x="16" y="110"/>
                    </a:moveTo>
                    <a:lnTo>
                      <a:pt x="1" y="106"/>
                    </a:lnTo>
                    <a:lnTo>
                      <a:pt x="1" y="90"/>
                    </a:lnTo>
                    <a:lnTo>
                      <a:pt x="7" y="93"/>
                    </a:lnTo>
                    <a:lnTo>
                      <a:pt x="18" y="97"/>
                    </a:lnTo>
                    <a:lnTo>
                      <a:pt x="61" y="97"/>
                    </a:lnTo>
                    <a:lnTo>
                      <a:pt x="44" y="109"/>
                    </a:lnTo>
                    <a:lnTo>
                      <a:pt x="16"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63" name="Group 660"/>
            <p:cNvGrpSpPr>
              <a:grpSpLocks/>
            </p:cNvGrpSpPr>
            <p:nvPr/>
          </p:nvGrpSpPr>
          <p:grpSpPr bwMode="auto">
            <a:xfrm>
              <a:off x="5590" y="3300"/>
              <a:ext cx="157" cy="107"/>
              <a:chOff x="5590" y="3300"/>
              <a:chExt cx="157" cy="107"/>
            </a:xfrm>
          </p:grpSpPr>
          <p:sp>
            <p:nvSpPr>
              <p:cNvPr id="1682" name="Freeform 661"/>
              <p:cNvSpPr>
                <a:spLocks/>
              </p:cNvSpPr>
              <p:nvPr/>
            </p:nvSpPr>
            <p:spPr bwMode="auto">
              <a:xfrm>
                <a:off x="5590" y="3300"/>
                <a:ext cx="157" cy="107"/>
              </a:xfrm>
              <a:custGeom>
                <a:avLst/>
                <a:gdLst>
                  <a:gd name="T0" fmla="+- 0 5641 5590"/>
                  <a:gd name="T1" fmla="*/ T0 w 157"/>
                  <a:gd name="T2" fmla="+- 0 3407 3300"/>
                  <a:gd name="T3" fmla="*/ 3407 h 107"/>
                  <a:gd name="T4" fmla="+- 0 5623 5590"/>
                  <a:gd name="T5" fmla="*/ T4 w 157"/>
                  <a:gd name="T6" fmla="+- 0 3407 3300"/>
                  <a:gd name="T7" fmla="*/ 3407 h 107"/>
                  <a:gd name="T8" fmla="+- 0 5590 5590"/>
                  <a:gd name="T9" fmla="*/ T8 w 157"/>
                  <a:gd name="T10" fmla="+- 0 3300 3300"/>
                  <a:gd name="T11" fmla="*/ 3300 h 107"/>
                  <a:gd name="T12" fmla="+- 0 5610 5590"/>
                  <a:gd name="T13" fmla="*/ T12 w 157"/>
                  <a:gd name="T14" fmla="+- 0 3300 3300"/>
                  <a:gd name="T15" fmla="*/ 3300 h 107"/>
                  <a:gd name="T16" fmla="+- 0 5625 5590"/>
                  <a:gd name="T17" fmla="*/ T16 w 157"/>
                  <a:gd name="T18" fmla="+- 0 3354 3300"/>
                  <a:gd name="T19" fmla="*/ 3354 h 107"/>
                  <a:gd name="T20" fmla="+- 0 5628 5590"/>
                  <a:gd name="T21" fmla="*/ T20 w 157"/>
                  <a:gd name="T22" fmla="+- 0 3366 3300"/>
                  <a:gd name="T23" fmla="*/ 3366 h 107"/>
                  <a:gd name="T24" fmla="+- 0 5631 5590"/>
                  <a:gd name="T25" fmla="*/ T24 w 157"/>
                  <a:gd name="T26" fmla="+- 0 3377 3300"/>
                  <a:gd name="T27" fmla="*/ 3377 h 107"/>
                  <a:gd name="T28" fmla="+- 0 5633 5590"/>
                  <a:gd name="T29" fmla="*/ T28 w 157"/>
                  <a:gd name="T30" fmla="+- 0 3388 3300"/>
                  <a:gd name="T31" fmla="*/ 3388 h 107"/>
                  <a:gd name="T32" fmla="+- 0 5647 5590"/>
                  <a:gd name="T33" fmla="*/ T32 w 157"/>
                  <a:gd name="T34" fmla="+- 0 3388 3300"/>
                  <a:gd name="T35" fmla="*/ 3388 h 107"/>
                  <a:gd name="T36" fmla="+- 0 5641 5590"/>
                  <a:gd name="T37" fmla="*/ T36 w 157"/>
                  <a:gd name="T38" fmla="+- 0 3407 3300"/>
                  <a:gd name="T39" fmla="*/ 3407 h 1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57" h="107">
                    <a:moveTo>
                      <a:pt x="51" y="107"/>
                    </a:moveTo>
                    <a:lnTo>
                      <a:pt x="33" y="107"/>
                    </a:lnTo>
                    <a:lnTo>
                      <a:pt x="0" y="0"/>
                    </a:lnTo>
                    <a:lnTo>
                      <a:pt x="20" y="0"/>
                    </a:lnTo>
                    <a:lnTo>
                      <a:pt x="35" y="54"/>
                    </a:lnTo>
                    <a:lnTo>
                      <a:pt x="38" y="66"/>
                    </a:lnTo>
                    <a:lnTo>
                      <a:pt x="41" y="77"/>
                    </a:lnTo>
                    <a:lnTo>
                      <a:pt x="43" y="88"/>
                    </a:lnTo>
                    <a:lnTo>
                      <a:pt x="57" y="88"/>
                    </a:lnTo>
                    <a:lnTo>
                      <a:pt x="51" y="10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3" name="Freeform 662"/>
              <p:cNvSpPr>
                <a:spLocks/>
              </p:cNvSpPr>
              <p:nvPr/>
            </p:nvSpPr>
            <p:spPr bwMode="auto">
              <a:xfrm>
                <a:off x="5590" y="3300"/>
                <a:ext cx="157" cy="107"/>
              </a:xfrm>
              <a:custGeom>
                <a:avLst/>
                <a:gdLst>
                  <a:gd name="T0" fmla="+- 0 5647 5590"/>
                  <a:gd name="T1" fmla="*/ T0 w 157"/>
                  <a:gd name="T2" fmla="+- 0 3388 3300"/>
                  <a:gd name="T3" fmla="*/ 3388 h 107"/>
                  <a:gd name="T4" fmla="+- 0 5633 5590"/>
                  <a:gd name="T5" fmla="*/ T4 w 157"/>
                  <a:gd name="T6" fmla="+- 0 3388 3300"/>
                  <a:gd name="T7" fmla="*/ 3388 h 107"/>
                  <a:gd name="T8" fmla="+- 0 5636 5590"/>
                  <a:gd name="T9" fmla="*/ T8 w 157"/>
                  <a:gd name="T10" fmla="+- 0 3377 3300"/>
                  <a:gd name="T11" fmla="*/ 3377 h 107"/>
                  <a:gd name="T12" fmla="+- 0 5643 5590"/>
                  <a:gd name="T13" fmla="*/ T12 w 157"/>
                  <a:gd name="T14" fmla="+- 0 3353 3300"/>
                  <a:gd name="T15" fmla="*/ 3353 h 107"/>
                  <a:gd name="T16" fmla="+- 0 5660 5590"/>
                  <a:gd name="T17" fmla="*/ T16 w 157"/>
                  <a:gd name="T18" fmla="+- 0 3300 3300"/>
                  <a:gd name="T19" fmla="*/ 3300 h 107"/>
                  <a:gd name="T20" fmla="+- 0 5677 5590"/>
                  <a:gd name="T21" fmla="*/ T20 w 157"/>
                  <a:gd name="T22" fmla="+- 0 3300 3300"/>
                  <a:gd name="T23" fmla="*/ 3300 h 107"/>
                  <a:gd name="T24" fmla="+- 0 5683 5590"/>
                  <a:gd name="T25" fmla="*/ T24 w 157"/>
                  <a:gd name="T26" fmla="+- 0 3320 3300"/>
                  <a:gd name="T27" fmla="*/ 3320 h 107"/>
                  <a:gd name="T28" fmla="+- 0 5668 5590"/>
                  <a:gd name="T29" fmla="*/ T28 w 157"/>
                  <a:gd name="T30" fmla="+- 0 3320 3300"/>
                  <a:gd name="T31" fmla="*/ 3320 h 107"/>
                  <a:gd name="T32" fmla="+- 0 5665 5590"/>
                  <a:gd name="T33" fmla="*/ T32 w 157"/>
                  <a:gd name="T34" fmla="+- 0 3333 3300"/>
                  <a:gd name="T35" fmla="*/ 3333 h 107"/>
                  <a:gd name="T36" fmla="+- 0 5662 5590"/>
                  <a:gd name="T37" fmla="*/ T36 w 157"/>
                  <a:gd name="T38" fmla="+- 0 3344 3300"/>
                  <a:gd name="T39" fmla="*/ 3344 h 107"/>
                  <a:gd name="T40" fmla="+- 0 5658 5590"/>
                  <a:gd name="T41" fmla="*/ T40 w 157"/>
                  <a:gd name="T42" fmla="+- 0 3356 3300"/>
                  <a:gd name="T43" fmla="*/ 3356 h 107"/>
                  <a:gd name="T44" fmla="+- 0 5647 5590"/>
                  <a:gd name="T45" fmla="*/ T44 w 157"/>
                  <a:gd name="T46" fmla="+- 0 3388 3300"/>
                  <a:gd name="T47" fmla="*/ 3388 h 1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57" h="107">
                    <a:moveTo>
                      <a:pt x="57" y="88"/>
                    </a:moveTo>
                    <a:lnTo>
                      <a:pt x="43" y="88"/>
                    </a:lnTo>
                    <a:lnTo>
                      <a:pt x="46" y="77"/>
                    </a:lnTo>
                    <a:lnTo>
                      <a:pt x="53" y="53"/>
                    </a:lnTo>
                    <a:lnTo>
                      <a:pt x="70" y="0"/>
                    </a:lnTo>
                    <a:lnTo>
                      <a:pt x="87" y="0"/>
                    </a:lnTo>
                    <a:lnTo>
                      <a:pt x="93" y="20"/>
                    </a:lnTo>
                    <a:lnTo>
                      <a:pt x="78" y="20"/>
                    </a:lnTo>
                    <a:lnTo>
                      <a:pt x="75" y="33"/>
                    </a:lnTo>
                    <a:lnTo>
                      <a:pt x="72" y="44"/>
                    </a:lnTo>
                    <a:lnTo>
                      <a:pt x="68" y="56"/>
                    </a:lnTo>
                    <a:lnTo>
                      <a:pt x="57" y="8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4" name="Freeform 663"/>
              <p:cNvSpPr>
                <a:spLocks/>
              </p:cNvSpPr>
              <p:nvPr/>
            </p:nvSpPr>
            <p:spPr bwMode="auto">
              <a:xfrm>
                <a:off x="5590" y="3300"/>
                <a:ext cx="157" cy="107"/>
              </a:xfrm>
              <a:custGeom>
                <a:avLst/>
                <a:gdLst>
                  <a:gd name="T0" fmla="+- 0 5718 5590"/>
                  <a:gd name="T1" fmla="*/ T0 w 157"/>
                  <a:gd name="T2" fmla="+- 0 3388 3300"/>
                  <a:gd name="T3" fmla="*/ 3388 h 107"/>
                  <a:gd name="T4" fmla="+- 0 5704 5590"/>
                  <a:gd name="T5" fmla="*/ T4 w 157"/>
                  <a:gd name="T6" fmla="+- 0 3388 3300"/>
                  <a:gd name="T7" fmla="*/ 3388 h 107"/>
                  <a:gd name="T8" fmla="+- 0 5706 5590"/>
                  <a:gd name="T9" fmla="*/ T8 w 157"/>
                  <a:gd name="T10" fmla="+- 0 3377 3300"/>
                  <a:gd name="T11" fmla="*/ 3377 h 107"/>
                  <a:gd name="T12" fmla="+- 0 5709 5590"/>
                  <a:gd name="T13" fmla="*/ T12 w 157"/>
                  <a:gd name="T14" fmla="+- 0 3366 3300"/>
                  <a:gd name="T15" fmla="*/ 3366 h 107"/>
                  <a:gd name="T16" fmla="+- 0 5712 5590"/>
                  <a:gd name="T17" fmla="*/ T16 w 157"/>
                  <a:gd name="T18" fmla="+- 0 3353 3300"/>
                  <a:gd name="T19" fmla="*/ 3353 h 107"/>
                  <a:gd name="T20" fmla="+- 0 5727 5590"/>
                  <a:gd name="T21" fmla="*/ T20 w 157"/>
                  <a:gd name="T22" fmla="+- 0 3300 3300"/>
                  <a:gd name="T23" fmla="*/ 3300 h 107"/>
                  <a:gd name="T24" fmla="+- 0 5747 5590"/>
                  <a:gd name="T25" fmla="*/ T24 w 157"/>
                  <a:gd name="T26" fmla="+- 0 3300 3300"/>
                  <a:gd name="T27" fmla="*/ 3300 h 107"/>
                  <a:gd name="T28" fmla="+- 0 5718 5590"/>
                  <a:gd name="T29" fmla="*/ T28 w 157"/>
                  <a:gd name="T30" fmla="+- 0 3388 3300"/>
                  <a:gd name="T31" fmla="*/ 3388 h 107"/>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57" h="107">
                    <a:moveTo>
                      <a:pt x="128" y="88"/>
                    </a:moveTo>
                    <a:lnTo>
                      <a:pt x="114" y="88"/>
                    </a:lnTo>
                    <a:lnTo>
                      <a:pt x="116" y="77"/>
                    </a:lnTo>
                    <a:lnTo>
                      <a:pt x="119" y="66"/>
                    </a:lnTo>
                    <a:lnTo>
                      <a:pt x="122" y="53"/>
                    </a:lnTo>
                    <a:lnTo>
                      <a:pt x="137" y="0"/>
                    </a:lnTo>
                    <a:lnTo>
                      <a:pt x="157" y="0"/>
                    </a:lnTo>
                    <a:lnTo>
                      <a:pt x="128" y="8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5" name="Freeform 664"/>
              <p:cNvSpPr>
                <a:spLocks/>
              </p:cNvSpPr>
              <p:nvPr/>
            </p:nvSpPr>
            <p:spPr bwMode="auto">
              <a:xfrm>
                <a:off x="5590" y="3300"/>
                <a:ext cx="157" cy="107"/>
              </a:xfrm>
              <a:custGeom>
                <a:avLst/>
                <a:gdLst>
                  <a:gd name="T0" fmla="+- 0 5712 5590"/>
                  <a:gd name="T1" fmla="*/ T0 w 157"/>
                  <a:gd name="T2" fmla="+- 0 3407 3300"/>
                  <a:gd name="T3" fmla="*/ 3407 h 107"/>
                  <a:gd name="T4" fmla="+- 0 5694 5590"/>
                  <a:gd name="T5" fmla="*/ T4 w 157"/>
                  <a:gd name="T6" fmla="+- 0 3407 3300"/>
                  <a:gd name="T7" fmla="*/ 3407 h 107"/>
                  <a:gd name="T8" fmla="+- 0 5677 5590"/>
                  <a:gd name="T9" fmla="*/ T8 w 157"/>
                  <a:gd name="T10" fmla="+- 0 3353 3300"/>
                  <a:gd name="T11" fmla="*/ 3353 h 107"/>
                  <a:gd name="T12" fmla="+- 0 5674 5590"/>
                  <a:gd name="T13" fmla="*/ T12 w 157"/>
                  <a:gd name="T14" fmla="+- 0 3344 3300"/>
                  <a:gd name="T15" fmla="*/ 3344 h 107"/>
                  <a:gd name="T16" fmla="+- 0 5671 5590"/>
                  <a:gd name="T17" fmla="*/ T16 w 157"/>
                  <a:gd name="T18" fmla="+- 0 3333 3300"/>
                  <a:gd name="T19" fmla="*/ 3333 h 107"/>
                  <a:gd name="T20" fmla="+- 0 5668 5590"/>
                  <a:gd name="T21" fmla="*/ T20 w 157"/>
                  <a:gd name="T22" fmla="+- 0 3320 3300"/>
                  <a:gd name="T23" fmla="*/ 3320 h 107"/>
                  <a:gd name="T24" fmla="+- 0 5683 5590"/>
                  <a:gd name="T25" fmla="*/ T24 w 157"/>
                  <a:gd name="T26" fmla="+- 0 3320 3300"/>
                  <a:gd name="T27" fmla="*/ 3320 h 107"/>
                  <a:gd name="T28" fmla="+- 0 5698 5590"/>
                  <a:gd name="T29" fmla="*/ T28 w 157"/>
                  <a:gd name="T30" fmla="+- 0 3366 3300"/>
                  <a:gd name="T31" fmla="*/ 3366 h 107"/>
                  <a:gd name="T32" fmla="+- 0 5701 5590"/>
                  <a:gd name="T33" fmla="*/ T32 w 157"/>
                  <a:gd name="T34" fmla="+- 0 3377 3300"/>
                  <a:gd name="T35" fmla="*/ 3377 h 107"/>
                  <a:gd name="T36" fmla="+- 0 5703 5590"/>
                  <a:gd name="T37" fmla="*/ T36 w 157"/>
                  <a:gd name="T38" fmla="+- 0 3388 3300"/>
                  <a:gd name="T39" fmla="*/ 3388 h 107"/>
                  <a:gd name="T40" fmla="+- 0 5718 5590"/>
                  <a:gd name="T41" fmla="*/ T40 w 157"/>
                  <a:gd name="T42" fmla="+- 0 3388 3300"/>
                  <a:gd name="T43" fmla="*/ 3388 h 107"/>
                  <a:gd name="T44" fmla="+- 0 5712 5590"/>
                  <a:gd name="T45" fmla="*/ T44 w 157"/>
                  <a:gd name="T46" fmla="+- 0 3407 3300"/>
                  <a:gd name="T47" fmla="*/ 3407 h 1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57" h="107">
                    <a:moveTo>
                      <a:pt x="122" y="107"/>
                    </a:moveTo>
                    <a:lnTo>
                      <a:pt x="104" y="107"/>
                    </a:lnTo>
                    <a:lnTo>
                      <a:pt x="87" y="53"/>
                    </a:lnTo>
                    <a:lnTo>
                      <a:pt x="84" y="44"/>
                    </a:lnTo>
                    <a:lnTo>
                      <a:pt x="81" y="33"/>
                    </a:lnTo>
                    <a:lnTo>
                      <a:pt x="78" y="20"/>
                    </a:lnTo>
                    <a:lnTo>
                      <a:pt x="93" y="20"/>
                    </a:lnTo>
                    <a:lnTo>
                      <a:pt x="108" y="66"/>
                    </a:lnTo>
                    <a:lnTo>
                      <a:pt x="111" y="77"/>
                    </a:lnTo>
                    <a:lnTo>
                      <a:pt x="113" y="88"/>
                    </a:lnTo>
                    <a:lnTo>
                      <a:pt x="128" y="88"/>
                    </a:lnTo>
                    <a:lnTo>
                      <a:pt x="122" y="10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64" name="Group 665"/>
            <p:cNvGrpSpPr>
              <a:grpSpLocks/>
            </p:cNvGrpSpPr>
            <p:nvPr/>
          </p:nvGrpSpPr>
          <p:grpSpPr bwMode="auto">
            <a:xfrm>
              <a:off x="5766" y="3250"/>
              <a:ext cx="92" cy="157"/>
              <a:chOff x="5766" y="3250"/>
              <a:chExt cx="92" cy="157"/>
            </a:xfrm>
          </p:grpSpPr>
          <p:sp>
            <p:nvSpPr>
              <p:cNvPr id="1679" name="Freeform 666"/>
              <p:cNvSpPr>
                <a:spLocks/>
              </p:cNvSpPr>
              <p:nvPr/>
            </p:nvSpPr>
            <p:spPr bwMode="auto">
              <a:xfrm>
                <a:off x="5766" y="3250"/>
                <a:ext cx="92" cy="157"/>
              </a:xfrm>
              <a:custGeom>
                <a:avLst/>
                <a:gdLst>
                  <a:gd name="T0" fmla="+- 0 5786 5766"/>
                  <a:gd name="T1" fmla="*/ T0 w 92"/>
                  <a:gd name="T2" fmla="+- 0 3407 3250"/>
                  <a:gd name="T3" fmla="*/ 3407 h 157"/>
                  <a:gd name="T4" fmla="+- 0 5766 5766"/>
                  <a:gd name="T5" fmla="*/ T4 w 92"/>
                  <a:gd name="T6" fmla="+- 0 3407 3250"/>
                  <a:gd name="T7" fmla="*/ 3407 h 157"/>
                  <a:gd name="T8" fmla="+- 0 5766 5766"/>
                  <a:gd name="T9" fmla="*/ T8 w 92"/>
                  <a:gd name="T10" fmla="+- 0 3250 3250"/>
                  <a:gd name="T11" fmla="*/ 3250 h 157"/>
                  <a:gd name="T12" fmla="+- 0 5786 5766"/>
                  <a:gd name="T13" fmla="*/ T12 w 92"/>
                  <a:gd name="T14" fmla="+- 0 3250 3250"/>
                  <a:gd name="T15" fmla="*/ 3250 h 157"/>
                  <a:gd name="T16" fmla="+- 0 5786 5766"/>
                  <a:gd name="T17" fmla="*/ T16 w 92"/>
                  <a:gd name="T18" fmla="+- 0 3317 3250"/>
                  <a:gd name="T19" fmla="*/ 3317 h 157"/>
                  <a:gd name="T20" fmla="+- 0 5798 5766"/>
                  <a:gd name="T21" fmla="*/ T20 w 92"/>
                  <a:gd name="T22" fmla="+- 0 3317 3250"/>
                  <a:gd name="T23" fmla="*/ 3317 h 157"/>
                  <a:gd name="T24" fmla="+- 0 5791 5766"/>
                  <a:gd name="T25" fmla="*/ T24 w 92"/>
                  <a:gd name="T26" fmla="+- 0 3322 3250"/>
                  <a:gd name="T27" fmla="*/ 3322 h 157"/>
                  <a:gd name="T28" fmla="+- 0 5787 5766"/>
                  <a:gd name="T29" fmla="*/ T28 w 92"/>
                  <a:gd name="T30" fmla="+- 0 3333 3250"/>
                  <a:gd name="T31" fmla="*/ 3333 h 157"/>
                  <a:gd name="T32" fmla="+- 0 5786 5766"/>
                  <a:gd name="T33" fmla="*/ T32 w 92"/>
                  <a:gd name="T34" fmla="+- 0 3336 3250"/>
                  <a:gd name="T35" fmla="*/ 3336 h 157"/>
                  <a:gd name="T36" fmla="+- 0 5786 5766"/>
                  <a:gd name="T37" fmla="*/ T36 w 92"/>
                  <a:gd name="T38" fmla="+- 0 3339 3250"/>
                  <a:gd name="T39" fmla="*/ 3339 h 157"/>
                  <a:gd name="T40" fmla="+- 0 5786 5766"/>
                  <a:gd name="T41" fmla="*/ T40 w 92"/>
                  <a:gd name="T42" fmla="+- 0 3407 3250"/>
                  <a:gd name="T43" fmla="*/ 3407 h 1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92" h="157">
                    <a:moveTo>
                      <a:pt x="20" y="157"/>
                    </a:moveTo>
                    <a:lnTo>
                      <a:pt x="0" y="157"/>
                    </a:lnTo>
                    <a:lnTo>
                      <a:pt x="0" y="0"/>
                    </a:lnTo>
                    <a:lnTo>
                      <a:pt x="20" y="0"/>
                    </a:lnTo>
                    <a:lnTo>
                      <a:pt x="20" y="67"/>
                    </a:lnTo>
                    <a:lnTo>
                      <a:pt x="32" y="67"/>
                    </a:lnTo>
                    <a:lnTo>
                      <a:pt x="25" y="72"/>
                    </a:lnTo>
                    <a:lnTo>
                      <a:pt x="21" y="83"/>
                    </a:lnTo>
                    <a:lnTo>
                      <a:pt x="20" y="86"/>
                    </a:lnTo>
                    <a:lnTo>
                      <a:pt x="20" y="89"/>
                    </a:lnTo>
                    <a:lnTo>
                      <a:pt x="20" y="15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0" name="Freeform 667"/>
              <p:cNvSpPr>
                <a:spLocks/>
              </p:cNvSpPr>
              <p:nvPr/>
            </p:nvSpPr>
            <p:spPr bwMode="auto">
              <a:xfrm>
                <a:off x="5766" y="3250"/>
                <a:ext cx="92" cy="157"/>
              </a:xfrm>
              <a:custGeom>
                <a:avLst/>
                <a:gdLst>
                  <a:gd name="T0" fmla="+- 0 5798 5766"/>
                  <a:gd name="T1" fmla="*/ T0 w 92"/>
                  <a:gd name="T2" fmla="+- 0 3317 3250"/>
                  <a:gd name="T3" fmla="*/ 3317 h 157"/>
                  <a:gd name="T4" fmla="+- 0 5786 5766"/>
                  <a:gd name="T5" fmla="*/ T4 w 92"/>
                  <a:gd name="T6" fmla="+- 0 3317 3250"/>
                  <a:gd name="T7" fmla="*/ 3317 h 157"/>
                  <a:gd name="T8" fmla="+- 0 5790 5766"/>
                  <a:gd name="T9" fmla="*/ T8 w 92"/>
                  <a:gd name="T10" fmla="+- 0 3311 3250"/>
                  <a:gd name="T11" fmla="*/ 3311 h 157"/>
                  <a:gd name="T12" fmla="+- 0 5795 5766"/>
                  <a:gd name="T13" fmla="*/ T12 w 92"/>
                  <a:gd name="T14" fmla="+- 0 3306 3250"/>
                  <a:gd name="T15" fmla="*/ 3306 h 157"/>
                  <a:gd name="T16" fmla="+- 0 5801 5766"/>
                  <a:gd name="T17" fmla="*/ T16 w 92"/>
                  <a:gd name="T18" fmla="+- 0 3303 3250"/>
                  <a:gd name="T19" fmla="*/ 3303 h 157"/>
                  <a:gd name="T20" fmla="+- 0 5806 5766"/>
                  <a:gd name="T21" fmla="*/ T20 w 92"/>
                  <a:gd name="T22" fmla="+- 0 3299 3250"/>
                  <a:gd name="T23" fmla="*/ 3299 h 157"/>
                  <a:gd name="T24" fmla="+- 0 5813 5766"/>
                  <a:gd name="T25" fmla="*/ T24 w 92"/>
                  <a:gd name="T26" fmla="+- 0 3297 3250"/>
                  <a:gd name="T27" fmla="*/ 3297 h 157"/>
                  <a:gd name="T28" fmla="+- 0 5821 5766"/>
                  <a:gd name="T29" fmla="*/ T28 w 92"/>
                  <a:gd name="T30" fmla="+- 0 3297 3250"/>
                  <a:gd name="T31" fmla="*/ 3297 h 157"/>
                  <a:gd name="T32" fmla="+- 0 5837 5766"/>
                  <a:gd name="T33" fmla="*/ T32 w 92"/>
                  <a:gd name="T34" fmla="+- 0 3301 3250"/>
                  <a:gd name="T35" fmla="*/ 3301 h 157"/>
                  <a:gd name="T36" fmla="+- 0 5850 5766"/>
                  <a:gd name="T37" fmla="*/ T36 w 92"/>
                  <a:gd name="T38" fmla="+- 0 3314 3250"/>
                  <a:gd name="T39" fmla="*/ 3314 h 157"/>
                  <a:gd name="T40" fmla="+- 0 5801 5766"/>
                  <a:gd name="T41" fmla="*/ T40 w 92"/>
                  <a:gd name="T42" fmla="+- 0 3314 3250"/>
                  <a:gd name="T43" fmla="*/ 3314 h 157"/>
                  <a:gd name="T44" fmla="+- 0 5798 5766"/>
                  <a:gd name="T45" fmla="*/ T44 w 92"/>
                  <a:gd name="T46" fmla="+- 0 3317 3250"/>
                  <a:gd name="T47" fmla="*/ 3317 h 1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2" h="157">
                    <a:moveTo>
                      <a:pt x="32" y="67"/>
                    </a:moveTo>
                    <a:lnTo>
                      <a:pt x="20" y="67"/>
                    </a:lnTo>
                    <a:lnTo>
                      <a:pt x="24" y="61"/>
                    </a:lnTo>
                    <a:lnTo>
                      <a:pt x="29" y="56"/>
                    </a:lnTo>
                    <a:lnTo>
                      <a:pt x="35" y="53"/>
                    </a:lnTo>
                    <a:lnTo>
                      <a:pt x="40" y="49"/>
                    </a:lnTo>
                    <a:lnTo>
                      <a:pt x="47" y="47"/>
                    </a:lnTo>
                    <a:lnTo>
                      <a:pt x="55" y="47"/>
                    </a:lnTo>
                    <a:lnTo>
                      <a:pt x="71" y="51"/>
                    </a:lnTo>
                    <a:lnTo>
                      <a:pt x="84" y="64"/>
                    </a:lnTo>
                    <a:lnTo>
                      <a:pt x="35" y="64"/>
                    </a:lnTo>
                    <a:lnTo>
                      <a:pt x="32" y="6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1" name="Freeform 668"/>
              <p:cNvSpPr>
                <a:spLocks/>
              </p:cNvSpPr>
              <p:nvPr/>
            </p:nvSpPr>
            <p:spPr bwMode="auto">
              <a:xfrm>
                <a:off x="5766" y="3250"/>
                <a:ext cx="92" cy="157"/>
              </a:xfrm>
              <a:custGeom>
                <a:avLst/>
                <a:gdLst>
                  <a:gd name="T0" fmla="+- 0 5858 5766"/>
                  <a:gd name="T1" fmla="*/ T0 w 92"/>
                  <a:gd name="T2" fmla="+- 0 3407 3250"/>
                  <a:gd name="T3" fmla="*/ 3407 h 157"/>
                  <a:gd name="T4" fmla="+- 0 5839 5766"/>
                  <a:gd name="T5" fmla="*/ T4 w 92"/>
                  <a:gd name="T6" fmla="+- 0 3407 3250"/>
                  <a:gd name="T7" fmla="*/ 3407 h 157"/>
                  <a:gd name="T8" fmla="+- 0 5839 5766"/>
                  <a:gd name="T9" fmla="*/ T8 w 92"/>
                  <a:gd name="T10" fmla="+- 0 3345 3250"/>
                  <a:gd name="T11" fmla="*/ 3345 h 157"/>
                  <a:gd name="T12" fmla="+- 0 5833 5766"/>
                  <a:gd name="T13" fmla="*/ T12 w 92"/>
                  <a:gd name="T14" fmla="+- 0 3323 3250"/>
                  <a:gd name="T15" fmla="*/ 3323 h 157"/>
                  <a:gd name="T16" fmla="+- 0 5814 5766"/>
                  <a:gd name="T17" fmla="*/ T16 w 92"/>
                  <a:gd name="T18" fmla="+- 0 3314 3250"/>
                  <a:gd name="T19" fmla="*/ 3314 h 157"/>
                  <a:gd name="T20" fmla="+- 0 5801 5766"/>
                  <a:gd name="T21" fmla="*/ T20 w 92"/>
                  <a:gd name="T22" fmla="+- 0 3314 3250"/>
                  <a:gd name="T23" fmla="*/ 3314 h 157"/>
                  <a:gd name="T24" fmla="+- 0 5850 5766"/>
                  <a:gd name="T25" fmla="*/ T24 w 92"/>
                  <a:gd name="T26" fmla="+- 0 3314 3250"/>
                  <a:gd name="T27" fmla="*/ 3314 h 157"/>
                  <a:gd name="T28" fmla="+- 0 5852 5766"/>
                  <a:gd name="T29" fmla="*/ T28 w 92"/>
                  <a:gd name="T30" fmla="+- 0 3316 3250"/>
                  <a:gd name="T31" fmla="*/ 3316 h 157"/>
                  <a:gd name="T32" fmla="+- 0 5858 5766"/>
                  <a:gd name="T33" fmla="*/ T32 w 92"/>
                  <a:gd name="T34" fmla="+- 0 3407 3250"/>
                  <a:gd name="T35" fmla="*/ 3407 h 1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2" h="157">
                    <a:moveTo>
                      <a:pt x="92" y="157"/>
                    </a:moveTo>
                    <a:lnTo>
                      <a:pt x="73" y="157"/>
                    </a:lnTo>
                    <a:lnTo>
                      <a:pt x="73" y="95"/>
                    </a:lnTo>
                    <a:lnTo>
                      <a:pt x="67" y="73"/>
                    </a:lnTo>
                    <a:lnTo>
                      <a:pt x="48" y="64"/>
                    </a:lnTo>
                    <a:lnTo>
                      <a:pt x="35" y="64"/>
                    </a:lnTo>
                    <a:lnTo>
                      <a:pt x="84" y="64"/>
                    </a:lnTo>
                    <a:lnTo>
                      <a:pt x="86" y="66"/>
                    </a:lnTo>
                    <a:lnTo>
                      <a:pt x="92" y="15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65" name="Group 669"/>
            <p:cNvGrpSpPr>
              <a:grpSpLocks/>
            </p:cNvGrpSpPr>
            <p:nvPr/>
          </p:nvGrpSpPr>
          <p:grpSpPr bwMode="auto">
            <a:xfrm>
              <a:off x="5885" y="3299"/>
              <a:ext cx="93" cy="111"/>
              <a:chOff x="5885" y="3299"/>
              <a:chExt cx="93" cy="111"/>
            </a:xfrm>
          </p:grpSpPr>
          <p:sp>
            <p:nvSpPr>
              <p:cNvPr id="1676" name="Freeform 670"/>
              <p:cNvSpPr>
                <a:spLocks/>
              </p:cNvSpPr>
              <p:nvPr/>
            </p:nvSpPr>
            <p:spPr bwMode="auto">
              <a:xfrm>
                <a:off x="5885" y="3299"/>
                <a:ext cx="93" cy="111"/>
              </a:xfrm>
              <a:custGeom>
                <a:avLst/>
                <a:gdLst>
                  <a:gd name="T0" fmla="+- 0 5952 5885"/>
                  <a:gd name="T1" fmla="*/ T0 w 93"/>
                  <a:gd name="T2" fmla="+- 0 3409 3299"/>
                  <a:gd name="T3" fmla="*/ 3409 h 111"/>
                  <a:gd name="T4" fmla="+- 0 5935 5885"/>
                  <a:gd name="T5" fmla="*/ T4 w 93"/>
                  <a:gd name="T6" fmla="+- 0 3409 3299"/>
                  <a:gd name="T7" fmla="*/ 3409 h 111"/>
                  <a:gd name="T8" fmla="+- 0 5912 5885"/>
                  <a:gd name="T9" fmla="*/ T8 w 93"/>
                  <a:gd name="T10" fmla="+- 0 3405 3299"/>
                  <a:gd name="T11" fmla="*/ 3405 h 111"/>
                  <a:gd name="T12" fmla="+- 0 5895 5885"/>
                  <a:gd name="T13" fmla="*/ T12 w 93"/>
                  <a:gd name="T14" fmla="+- 0 3392 3299"/>
                  <a:gd name="T15" fmla="*/ 3392 h 111"/>
                  <a:gd name="T16" fmla="+- 0 5885 5885"/>
                  <a:gd name="T17" fmla="*/ T16 w 93"/>
                  <a:gd name="T18" fmla="+- 0 3374 3299"/>
                  <a:gd name="T19" fmla="*/ 3374 h 111"/>
                  <a:gd name="T20" fmla="+- 0 5886 5885"/>
                  <a:gd name="T21" fmla="*/ T20 w 93"/>
                  <a:gd name="T22" fmla="+- 0 3344 3299"/>
                  <a:gd name="T23" fmla="*/ 3344 h 111"/>
                  <a:gd name="T24" fmla="+- 0 5893 5885"/>
                  <a:gd name="T25" fmla="*/ T24 w 93"/>
                  <a:gd name="T26" fmla="+- 0 3322 3299"/>
                  <a:gd name="T27" fmla="*/ 3322 h 111"/>
                  <a:gd name="T28" fmla="+- 0 5905 5885"/>
                  <a:gd name="T29" fmla="*/ T28 w 93"/>
                  <a:gd name="T30" fmla="+- 0 3307 3299"/>
                  <a:gd name="T31" fmla="*/ 3307 h 111"/>
                  <a:gd name="T32" fmla="+- 0 5921 5885"/>
                  <a:gd name="T33" fmla="*/ T32 w 93"/>
                  <a:gd name="T34" fmla="+- 0 3299 3299"/>
                  <a:gd name="T35" fmla="*/ 3299 h 111"/>
                  <a:gd name="T36" fmla="+- 0 5950 5885"/>
                  <a:gd name="T37" fmla="*/ T36 w 93"/>
                  <a:gd name="T38" fmla="+- 0 3304 3299"/>
                  <a:gd name="T39" fmla="*/ 3304 h 111"/>
                  <a:gd name="T40" fmla="+- 0 5961 5885"/>
                  <a:gd name="T41" fmla="*/ T40 w 93"/>
                  <a:gd name="T42" fmla="+- 0 3311 3299"/>
                  <a:gd name="T43" fmla="*/ 3311 h 111"/>
                  <a:gd name="T44" fmla="+- 0 5934 5885"/>
                  <a:gd name="T45" fmla="*/ T44 w 93"/>
                  <a:gd name="T46" fmla="+- 0 3311 3299"/>
                  <a:gd name="T47" fmla="*/ 3311 h 111"/>
                  <a:gd name="T48" fmla="+- 0 5912 5885"/>
                  <a:gd name="T49" fmla="*/ T48 w 93"/>
                  <a:gd name="T50" fmla="+- 0 3320 3299"/>
                  <a:gd name="T51" fmla="*/ 3320 h 111"/>
                  <a:gd name="T52" fmla="+- 0 5902 5885"/>
                  <a:gd name="T53" fmla="*/ T52 w 93"/>
                  <a:gd name="T54" fmla="+- 0 3338 3299"/>
                  <a:gd name="T55" fmla="*/ 3338 h 111"/>
                  <a:gd name="T56" fmla="+- 0 5958 5885"/>
                  <a:gd name="T57" fmla="*/ T56 w 93"/>
                  <a:gd name="T58" fmla="+- 0 3343 3299"/>
                  <a:gd name="T59" fmla="*/ 3343 h 111"/>
                  <a:gd name="T60" fmla="+- 0 5976 5885"/>
                  <a:gd name="T61" fmla="*/ T60 w 93"/>
                  <a:gd name="T62" fmla="+- 0 3343 3299"/>
                  <a:gd name="T63" fmla="*/ 3343 h 111"/>
                  <a:gd name="T64" fmla="+- 0 5977 5885"/>
                  <a:gd name="T65" fmla="*/ T64 w 93"/>
                  <a:gd name="T66" fmla="+- 0 3352 3299"/>
                  <a:gd name="T67" fmla="*/ 3352 h 111"/>
                  <a:gd name="T68" fmla="+- 0 5977 5885"/>
                  <a:gd name="T69" fmla="*/ T68 w 93"/>
                  <a:gd name="T70" fmla="+- 0 3355 3299"/>
                  <a:gd name="T71" fmla="*/ 3355 h 111"/>
                  <a:gd name="T72" fmla="+- 0 5977 5885"/>
                  <a:gd name="T73" fmla="*/ T72 w 93"/>
                  <a:gd name="T74" fmla="+- 0 3357 3299"/>
                  <a:gd name="T75" fmla="*/ 3357 h 111"/>
                  <a:gd name="T76" fmla="+- 0 5901 5885"/>
                  <a:gd name="T77" fmla="*/ T76 w 93"/>
                  <a:gd name="T78" fmla="+- 0 3357 3299"/>
                  <a:gd name="T79" fmla="*/ 3357 h 111"/>
                  <a:gd name="T80" fmla="+- 0 5908 5885"/>
                  <a:gd name="T81" fmla="*/ T80 w 93"/>
                  <a:gd name="T82" fmla="+- 0 3380 3299"/>
                  <a:gd name="T83" fmla="*/ 3380 h 111"/>
                  <a:gd name="T84" fmla="+- 0 5925 5885"/>
                  <a:gd name="T85" fmla="*/ T84 w 93"/>
                  <a:gd name="T86" fmla="+- 0 3392 3299"/>
                  <a:gd name="T87" fmla="*/ 3392 h 111"/>
                  <a:gd name="T88" fmla="+- 0 5967 5885"/>
                  <a:gd name="T89" fmla="*/ T88 w 93"/>
                  <a:gd name="T90" fmla="+- 0 3392 3299"/>
                  <a:gd name="T91" fmla="*/ 3392 h 111"/>
                  <a:gd name="T92" fmla="+- 0 5971 5885"/>
                  <a:gd name="T93" fmla="*/ T92 w 93"/>
                  <a:gd name="T94" fmla="+- 0 3402 3299"/>
                  <a:gd name="T95" fmla="*/ 3402 h 111"/>
                  <a:gd name="T96" fmla="+- 0 5964 5885"/>
                  <a:gd name="T97" fmla="*/ T96 w 93"/>
                  <a:gd name="T98" fmla="+- 0 3405 3299"/>
                  <a:gd name="T99" fmla="*/ 3405 h 111"/>
                  <a:gd name="T100" fmla="+- 0 5952 5885"/>
                  <a:gd name="T101" fmla="*/ T100 w 93"/>
                  <a:gd name="T102" fmla="+- 0 3409 3299"/>
                  <a:gd name="T103" fmla="*/ 3409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93" h="111">
                    <a:moveTo>
                      <a:pt x="67" y="110"/>
                    </a:moveTo>
                    <a:lnTo>
                      <a:pt x="50" y="110"/>
                    </a:lnTo>
                    <a:lnTo>
                      <a:pt x="27" y="106"/>
                    </a:lnTo>
                    <a:lnTo>
                      <a:pt x="10" y="93"/>
                    </a:lnTo>
                    <a:lnTo>
                      <a:pt x="0" y="75"/>
                    </a:lnTo>
                    <a:lnTo>
                      <a:pt x="1" y="45"/>
                    </a:lnTo>
                    <a:lnTo>
                      <a:pt x="8" y="23"/>
                    </a:lnTo>
                    <a:lnTo>
                      <a:pt x="20" y="8"/>
                    </a:lnTo>
                    <a:lnTo>
                      <a:pt x="36" y="0"/>
                    </a:lnTo>
                    <a:lnTo>
                      <a:pt x="65" y="5"/>
                    </a:lnTo>
                    <a:lnTo>
                      <a:pt x="76" y="12"/>
                    </a:lnTo>
                    <a:lnTo>
                      <a:pt x="49" y="12"/>
                    </a:lnTo>
                    <a:lnTo>
                      <a:pt x="27" y="21"/>
                    </a:lnTo>
                    <a:lnTo>
                      <a:pt x="17" y="39"/>
                    </a:lnTo>
                    <a:lnTo>
                      <a:pt x="73" y="44"/>
                    </a:lnTo>
                    <a:lnTo>
                      <a:pt x="91" y="44"/>
                    </a:lnTo>
                    <a:lnTo>
                      <a:pt x="92" y="53"/>
                    </a:lnTo>
                    <a:lnTo>
                      <a:pt x="92" y="56"/>
                    </a:lnTo>
                    <a:lnTo>
                      <a:pt x="92" y="58"/>
                    </a:lnTo>
                    <a:lnTo>
                      <a:pt x="16" y="58"/>
                    </a:lnTo>
                    <a:lnTo>
                      <a:pt x="23" y="81"/>
                    </a:lnTo>
                    <a:lnTo>
                      <a:pt x="40" y="93"/>
                    </a:lnTo>
                    <a:lnTo>
                      <a:pt x="82" y="93"/>
                    </a:lnTo>
                    <a:lnTo>
                      <a:pt x="86" y="103"/>
                    </a:lnTo>
                    <a:lnTo>
                      <a:pt x="79" y="106"/>
                    </a:lnTo>
                    <a:lnTo>
                      <a:pt x="67"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7" name="Freeform 671"/>
              <p:cNvSpPr>
                <a:spLocks/>
              </p:cNvSpPr>
              <p:nvPr/>
            </p:nvSpPr>
            <p:spPr bwMode="auto">
              <a:xfrm>
                <a:off x="5885" y="3299"/>
                <a:ext cx="93" cy="111"/>
              </a:xfrm>
              <a:custGeom>
                <a:avLst/>
                <a:gdLst>
                  <a:gd name="T0" fmla="+- 0 5976 5885"/>
                  <a:gd name="T1" fmla="*/ T0 w 93"/>
                  <a:gd name="T2" fmla="+- 0 3343 3299"/>
                  <a:gd name="T3" fmla="*/ 3343 h 111"/>
                  <a:gd name="T4" fmla="+- 0 5958 5885"/>
                  <a:gd name="T5" fmla="*/ T4 w 93"/>
                  <a:gd name="T6" fmla="+- 0 3343 3299"/>
                  <a:gd name="T7" fmla="*/ 3343 h 111"/>
                  <a:gd name="T8" fmla="+- 0 5954 5885"/>
                  <a:gd name="T9" fmla="*/ T8 w 93"/>
                  <a:gd name="T10" fmla="+- 0 3323 3299"/>
                  <a:gd name="T11" fmla="*/ 3323 h 111"/>
                  <a:gd name="T12" fmla="+- 0 5934 5885"/>
                  <a:gd name="T13" fmla="*/ T12 w 93"/>
                  <a:gd name="T14" fmla="+- 0 3311 3299"/>
                  <a:gd name="T15" fmla="*/ 3311 h 111"/>
                  <a:gd name="T16" fmla="+- 0 5961 5885"/>
                  <a:gd name="T17" fmla="*/ T16 w 93"/>
                  <a:gd name="T18" fmla="+- 0 3311 3299"/>
                  <a:gd name="T19" fmla="*/ 3311 h 111"/>
                  <a:gd name="T20" fmla="+- 0 5968 5885"/>
                  <a:gd name="T21" fmla="*/ T20 w 93"/>
                  <a:gd name="T22" fmla="+- 0 3317 3299"/>
                  <a:gd name="T23" fmla="*/ 3317 h 111"/>
                  <a:gd name="T24" fmla="+- 0 5976 5885"/>
                  <a:gd name="T25" fmla="*/ T24 w 93"/>
                  <a:gd name="T26" fmla="+- 0 3334 3299"/>
                  <a:gd name="T27" fmla="*/ 3334 h 111"/>
                  <a:gd name="T28" fmla="+- 0 5976 5885"/>
                  <a:gd name="T29" fmla="*/ T28 w 93"/>
                  <a:gd name="T30" fmla="+- 0 3343 3299"/>
                  <a:gd name="T31" fmla="*/ 3343 h 111"/>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3" h="111">
                    <a:moveTo>
                      <a:pt x="91" y="44"/>
                    </a:moveTo>
                    <a:lnTo>
                      <a:pt x="73" y="44"/>
                    </a:lnTo>
                    <a:lnTo>
                      <a:pt x="69" y="24"/>
                    </a:lnTo>
                    <a:lnTo>
                      <a:pt x="49" y="12"/>
                    </a:lnTo>
                    <a:lnTo>
                      <a:pt x="76" y="12"/>
                    </a:lnTo>
                    <a:lnTo>
                      <a:pt x="83" y="18"/>
                    </a:lnTo>
                    <a:lnTo>
                      <a:pt x="91" y="35"/>
                    </a:lnTo>
                    <a:lnTo>
                      <a:pt x="91" y="4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8" name="Freeform 672"/>
              <p:cNvSpPr>
                <a:spLocks/>
              </p:cNvSpPr>
              <p:nvPr/>
            </p:nvSpPr>
            <p:spPr bwMode="auto">
              <a:xfrm>
                <a:off x="5885" y="3299"/>
                <a:ext cx="93" cy="111"/>
              </a:xfrm>
              <a:custGeom>
                <a:avLst/>
                <a:gdLst>
                  <a:gd name="T0" fmla="+- 0 5967 5885"/>
                  <a:gd name="T1" fmla="*/ T0 w 93"/>
                  <a:gd name="T2" fmla="+- 0 3392 3299"/>
                  <a:gd name="T3" fmla="*/ 3392 h 111"/>
                  <a:gd name="T4" fmla="+- 0 5952 5885"/>
                  <a:gd name="T5" fmla="*/ T4 w 93"/>
                  <a:gd name="T6" fmla="+- 0 3392 3299"/>
                  <a:gd name="T7" fmla="*/ 3392 h 111"/>
                  <a:gd name="T8" fmla="+- 0 5966 5885"/>
                  <a:gd name="T9" fmla="*/ T8 w 93"/>
                  <a:gd name="T10" fmla="+- 0 3389 3299"/>
                  <a:gd name="T11" fmla="*/ 3389 h 111"/>
                  <a:gd name="T12" fmla="+- 0 5967 5885"/>
                  <a:gd name="T13" fmla="*/ T12 w 93"/>
                  <a:gd name="T14" fmla="+- 0 3392 3299"/>
                  <a:gd name="T15" fmla="*/ 3392 h 111"/>
                </a:gdLst>
                <a:ahLst/>
                <a:cxnLst>
                  <a:cxn ang="0">
                    <a:pos x="T1" y="T3"/>
                  </a:cxn>
                  <a:cxn ang="0">
                    <a:pos x="T5" y="T7"/>
                  </a:cxn>
                  <a:cxn ang="0">
                    <a:pos x="T9" y="T11"/>
                  </a:cxn>
                  <a:cxn ang="0">
                    <a:pos x="T13" y="T15"/>
                  </a:cxn>
                </a:cxnLst>
                <a:rect l="0" t="0" r="r" b="b"/>
                <a:pathLst>
                  <a:path w="93" h="111">
                    <a:moveTo>
                      <a:pt x="82" y="93"/>
                    </a:moveTo>
                    <a:lnTo>
                      <a:pt x="67" y="93"/>
                    </a:lnTo>
                    <a:lnTo>
                      <a:pt x="81" y="90"/>
                    </a:lnTo>
                    <a:lnTo>
                      <a:pt x="82" y="9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66" name="Group 673"/>
            <p:cNvGrpSpPr>
              <a:grpSpLocks/>
            </p:cNvGrpSpPr>
            <p:nvPr/>
          </p:nvGrpSpPr>
          <p:grpSpPr bwMode="auto">
            <a:xfrm>
              <a:off x="5994" y="3297"/>
              <a:ext cx="86" cy="112"/>
              <a:chOff x="5994" y="3297"/>
              <a:chExt cx="86" cy="112"/>
            </a:xfrm>
          </p:grpSpPr>
          <p:sp>
            <p:nvSpPr>
              <p:cNvPr id="1672" name="Freeform 674"/>
              <p:cNvSpPr>
                <a:spLocks/>
              </p:cNvSpPr>
              <p:nvPr/>
            </p:nvSpPr>
            <p:spPr bwMode="auto">
              <a:xfrm>
                <a:off x="5994" y="3297"/>
                <a:ext cx="86" cy="112"/>
              </a:xfrm>
              <a:custGeom>
                <a:avLst/>
                <a:gdLst>
                  <a:gd name="T0" fmla="+- 0 6005 5994"/>
                  <a:gd name="T1" fmla="*/ T0 w 86"/>
                  <a:gd name="T2" fmla="+- 0 3320 3297"/>
                  <a:gd name="T3" fmla="*/ 3320 h 112"/>
                  <a:gd name="T4" fmla="+- 0 6001 5994"/>
                  <a:gd name="T5" fmla="*/ T4 w 86"/>
                  <a:gd name="T6" fmla="+- 0 3307 3297"/>
                  <a:gd name="T7" fmla="*/ 3307 h 112"/>
                  <a:gd name="T8" fmla="+- 0 6010 5994"/>
                  <a:gd name="T9" fmla="*/ T8 w 86"/>
                  <a:gd name="T10" fmla="+- 0 3301 3297"/>
                  <a:gd name="T11" fmla="*/ 3301 h 112"/>
                  <a:gd name="T12" fmla="+- 0 6023 5994"/>
                  <a:gd name="T13" fmla="*/ T12 w 86"/>
                  <a:gd name="T14" fmla="+- 0 3297 3297"/>
                  <a:gd name="T15" fmla="*/ 3297 h 112"/>
                  <a:gd name="T16" fmla="+- 0 6036 5994"/>
                  <a:gd name="T17" fmla="*/ T16 w 86"/>
                  <a:gd name="T18" fmla="+- 0 3297 3297"/>
                  <a:gd name="T19" fmla="*/ 3297 h 112"/>
                  <a:gd name="T20" fmla="+- 0 6062 5994"/>
                  <a:gd name="T21" fmla="*/ T20 w 86"/>
                  <a:gd name="T22" fmla="+- 0 3304 3297"/>
                  <a:gd name="T23" fmla="*/ 3304 h 112"/>
                  <a:gd name="T24" fmla="+- 0 6067 5994"/>
                  <a:gd name="T25" fmla="*/ T24 w 86"/>
                  <a:gd name="T26" fmla="+- 0 3312 3297"/>
                  <a:gd name="T27" fmla="*/ 3312 h 112"/>
                  <a:gd name="T28" fmla="+- 0 6055 5994"/>
                  <a:gd name="T29" fmla="*/ T28 w 86"/>
                  <a:gd name="T30" fmla="+- 0 3312 3297"/>
                  <a:gd name="T31" fmla="*/ 3312 h 112"/>
                  <a:gd name="T32" fmla="+- 0 6033 5994"/>
                  <a:gd name="T33" fmla="*/ T32 w 86"/>
                  <a:gd name="T34" fmla="+- 0 3312 3297"/>
                  <a:gd name="T35" fmla="*/ 3312 h 112"/>
                  <a:gd name="T36" fmla="+- 0 6023 5994"/>
                  <a:gd name="T37" fmla="*/ T36 w 86"/>
                  <a:gd name="T38" fmla="+- 0 3312 3297"/>
                  <a:gd name="T39" fmla="*/ 3312 h 112"/>
                  <a:gd name="T40" fmla="+- 0 6013 5994"/>
                  <a:gd name="T41" fmla="*/ T40 w 86"/>
                  <a:gd name="T42" fmla="+- 0 3315 3297"/>
                  <a:gd name="T43" fmla="*/ 3315 h 112"/>
                  <a:gd name="T44" fmla="+- 0 6005 5994"/>
                  <a:gd name="T45" fmla="*/ T44 w 86"/>
                  <a:gd name="T46" fmla="+- 0 3320 3297"/>
                  <a:gd name="T47" fmla="*/ 3320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86" h="112">
                    <a:moveTo>
                      <a:pt x="11" y="23"/>
                    </a:moveTo>
                    <a:lnTo>
                      <a:pt x="7" y="10"/>
                    </a:lnTo>
                    <a:lnTo>
                      <a:pt x="16" y="4"/>
                    </a:lnTo>
                    <a:lnTo>
                      <a:pt x="29" y="0"/>
                    </a:lnTo>
                    <a:lnTo>
                      <a:pt x="42" y="0"/>
                    </a:lnTo>
                    <a:lnTo>
                      <a:pt x="68" y="7"/>
                    </a:lnTo>
                    <a:lnTo>
                      <a:pt x="73" y="15"/>
                    </a:lnTo>
                    <a:lnTo>
                      <a:pt x="61" y="15"/>
                    </a:lnTo>
                    <a:lnTo>
                      <a:pt x="39" y="15"/>
                    </a:lnTo>
                    <a:lnTo>
                      <a:pt x="29" y="15"/>
                    </a:lnTo>
                    <a:lnTo>
                      <a:pt x="19" y="18"/>
                    </a:lnTo>
                    <a:lnTo>
                      <a:pt x="11" y="2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3" name="Freeform 675"/>
              <p:cNvSpPr>
                <a:spLocks/>
              </p:cNvSpPr>
              <p:nvPr/>
            </p:nvSpPr>
            <p:spPr bwMode="auto">
              <a:xfrm>
                <a:off x="5994" y="3297"/>
                <a:ext cx="86" cy="112"/>
              </a:xfrm>
              <a:custGeom>
                <a:avLst/>
                <a:gdLst>
                  <a:gd name="T0" fmla="+- 0 6041 5994"/>
                  <a:gd name="T1" fmla="*/ T0 w 86"/>
                  <a:gd name="T2" fmla="+- 0 3409 3297"/>
                  <a:gd name="T3" fmla="*/ 3409 h 112"/>
                  <a:gd name="T4" fmla="+- 0 6026 5994"/>
                  <a:gd name="T5" fmla="*/ T4 w 86"/>
                  <a:gd name="T6" fmla="+- 0 3409 3297"/>
                  <a:gd name="T7" fmla="*/ 3409 h 112"/>
                  <a:gd name="T8" fmla="+- 0 6003 5994"/>
                  <a:gd name="T9" fmla="*/ T8 w 86"/>
                  <a:gd name="T10" fmla="+- 0 3401 3297"/>
                  <a:gd name="T11" fmla="*/ 3401 h 112"/>
                  <a:gd name="T12" fmla="+- 0 5994 5994"/>
                  <a:gd name="T13" fmla="*/ T12 w 86"/>
                  <a:gd name="T14" fmla="+- 0 3384 3297"/>
                  <a:gd name="T15" fmla="*/ 3384 h 112"/>
                  <a:gd name="T16" fmla="+- 0 5998 5994"/>
                  <a:gd name="T17" fmla="*/ T16 w 86"/>
                  <a:gd name="T18" fmla="+- 0 3363 3297"/>
                  <a:gd name="T19" fmla="*/ 3363 h 112"/>
                  <a:gd name="T20" fmla="+- 0 6010 5994"/>
                  <a:gd name="T21" fmla="*/ T20 w 86"/>
                  <a:gd name="T22" fmla="+- 0 3349 3297"/>
                  <a:gd name="T23" fmla="*/ 3349 h 112"/>
                  <a:gd name="T24" fmla="+- 0 6031 5994"/>
                  <a:gd name="T25" fmla="*/ T24 w 86"/>
                  <a:gd name="T26" fmla="+- 0 3341 3297"/>
                  <a:gd name="T27" fmla="*/ 3341 h 112"/>
                  <a:gd name="T28" fmla="+- 0 6058 5994"/>
                  <a:gd name="T29" fmla="*/ T28 w 86"/>
                  <a:gd name="T30" fmla="+- 0 3336 3297"/>
                  <a:gd name="T31" fmla="*/ 3336 h 112"/>
                  <a:gd name="T32" fmla="+- 0 6058 5994"/>
                  <a:gd name="T33" fmla="*/ T32 w 86"/>
                  <a:gd name="T34" fmla="+- 0 3328 3297"/>
                  <a:gd name="T35" fmla="*/ 3328 h 112"/>
                  <a:gd name="T36" fmla="+- 0 6055 5994"/>
                  <a:gd name="T37" fmla="*/ T36 w 86"/>
                  <a:gd name="T38" fmla="+- 0 3312 3297"/>
                  <a:gd name="T39" fmla="*/ 3312 h 112"/>
                  <a:gd name="T40" fmla="+- 0 6067 5994"/>
                  <a:gd name="T41" fmla="*/ T40 w 86"/>
                  <a:gd name="T42" fmla="+- 0 3312 3297"/>
                  <a:gd name="T43" fmla="*/ 3312 h 112"/>
                  <a:gd name="T44" fmla="+- 0 6074 5994"/>
                  <a:gd name="T45" fmla="*/ T44 w 86"/>
                  <a:gd name="T46" fmla="+- 0 3320 3297"/>
                  <a:gd name="T47" fmla="*/ 3320 h 112"/>
                  <a:gd name="T48" fmla="+- 0 6076 5994"/>
                  <a:gd name="T49" fmla="*/ T48 w 86"/>
                  <a:gd name="T50" fmla="+- 0 3352 3297"/>
                  <a:gd name="T51" fmla="*/ 3352 h 112"/>
                  <a:gd name="T52" fmla="+- 0 6058 5994"/>
                  <a:gd name="T53" fmla="*/ T52 w 86"/>
                  <a:gd name="T54" fmla="+- 0 3352 3297"/>
                  <a:gd name="T55" fmla="*/ 3352 h 112"/>
                  <a:gd name="T56" fmla="+- 0 6034 5994"/>
                  <a:gd name="T57" fmla="*/ T56 w 86"/>
                  <a:gd name="T58" fmla="+- 0 3354 3297"/>
                  <a:gd name="T59" fmla="*/ 3354 h 112"/>
                  <a:gd name="T60" fmla="+- 0 6016 5994"/>
                  <a:gd name="T61" fmla="*/ T60 w 86"/>
                  <a:gd name="T62" fmla="+- 0 3364 3297"/>
                  <a:gd name="T63" fmla="*/ 3364 h 112"/>
                  <a:gd name="T64" fmla="+- 0 6013 5994"/>
                  <a:gd name="T65" fmla="*/ T64 w 86"/>
                  <a:gd name="T66" fmla="+- 0 3389 3297"/>
                  <a:gd name="T67" fmla="*/ 3389 h 112"/>
                  <a:gd name="T68" fmla="+- 0 6021 5994"/>
                  <a:gd name="T69" fmla="*/ T68 w 86"/>
                  <a:gd name="T70" fmla="+- 0 3395 3297"/>
                  <a:gd name="T71" fmla="*/ 3395 h 112"/>
                  <a:gd name="T72" fmla="+- 0 6058 5994"/>
                  <a:gd name="T73" fmla="*/ T72 w 86"/>
                  <a:gd name="T74" fmla="+- 0 3395 3297"/>
                  <a:gd name="T75" fmla="*/ 3395 h 112"/>
                  <a:gd name="T76" fmla="+- 0 6053 5994"/>
                  <a:gd name="T77" fmla="*/ T76 w 86"/>
                  <a:gd name="T78" fmla="+- 0 3402 3297"/>
                  <a:gd name="T79" fmla="*/ 3402 h 112"/>
                  <a:gd name="T80" fmla="+- 0 6041 5994"/>
                  <a:gd name="T81" fmla="*/ T80 w 86"/>
                  <a:gd name="T82" fmla="+- 0 3409 3297"/>
                  <a:gd name="T83" fmla="*/ 3409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 h="112">
                    <a:moveTo>
                      <a:pt x="47" y="112"/>
                    </a:moveTo>
                    <a:lnTo>
                      <a:pt x="32" y="112"/>
                    </a:lnTo>
                    <a:lnTo>
                      <a:pt x="9" y="104"/>
                    </a:lnTo>
                    <a:lnTo>
                      <a:pt x="0" y="87"/>
                    </a:lnTo>
                    <a:lnTo>
                      <a:pt x="4" y="66"/>
                    </a:lnTo>
                    <a:lnTo>
                      <a:pt x="16" y="52"/>
                    </a:lnTo>
                    <a:lnTo>
                      <a:pt x="37" y="44"/>
                    </a:lnTo>
                    <a:lnTo>
                      <a:pt x="64" y="39"/>
                    </a:lnTo>
                    <a:lnTo>
                      <a:pt x="64" y="31"/>
                    </a:lnTo>
                    <a:lnTo>
                      <a:pt x="61" y="15"/>
                    </a:lnTo>
                    <a:lnTo>
                      <a:pt x="73" y="15"/>
                    </a:lnTo>
                    <a:lnTo>
                      <a:pt x="80" y="23"/>
                    </a:lnTo>
                    <a:lnTo>
                      <a:pt x="82" y="55"/>
                    </a:lnTo>
                    <a:lnTo>
                      <a:pt x="64" y="55"/>
                    </a:lnTo>
                    <a:lnTo>
                      <a:pt x="40" y="57"/>
                    </a:lnTo>
                    <a:lnTo>
                      <a:pt x="22" y="67"/>
                    </a:lnTo>
                    <a:lnTo>
                      <a:pt x="19" y="92"/>
                    </a:lnTo>
                    <a:lnTo>
                      <a:pt x="27" y="98"/>
                    </a:lnTo>
                    <a:lnTo>
                      <a:pt x="64" y="98"/>
                    </a:lnTo>
                    <a:lnTo>
                      <a:pt x="59" y="105"/>
                    </a:lnTo>
                    <a:lnTo>
                      <a:pt x="47" y="1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4" name="Freeform 676"/>
              <p:cNvSpPr>
                <a:spLocks/>
              </p:cNvSpPr>
              <p:nvPr/>
            </p:nvSpPr>
            <p:spPr bwMode="auto">
              <a:xfrm>
                <a:off x="5994" y="3297"/>
                <a:ext cx="86" cy="112"/>
              </a:xfrm>
              <a:custGeom>
                <a:avLst/>
                <a:gdLst>
                  <a:gd name="T0" fmla="+- 0 6058 5994"/>
                  <a:gd name="T1" fmla="*/ T0 w 86"/>
                  <a:gd name="T2" fmla="+- 0 3395 3297"/>
                  <a:gd name="T3" fmla="*/ 3395 h 112"/>
                  <a:gd name="T4" fmla="+- 0 6045 5994"/>
                  <a:gd name="T5" fmla="*/ T4 w 86"/>
                  <a:gd name="T6" fmla="+- 0 3395 3297"/>
                  <a:gd name="T7" fmla="*/ 3395 h 112"/>
                  <a:gd name="T8" fmla="+- 0 6054 5994"/>
                  <a:gd name="T9" fmla="*/ T8 w 86"/>
                  <a:gd name="T10" fmla="+- 0 3386 3297"/>
                  <a:gd name="T11" fmla="*/ 3386 h 112"/>
                  <a:gd name="T12" fmla="+- 0 6057 5994"/>
                  <a:gd name="T13" fmla="*/ T12 w 86"/>
                  <a:gd name="T14" fmla="+- 0 3377 3297"/>
                  <a:gd name="T15" fmla="*/ 3377 h 112"/>
                  <a:gd name="T16" fmla="+- 0 6058 5994"/>
                  <a:gd name="T17" fmla="*/ T16 w 86"/>
                  <a:gd name="T18" fmla="+- 0 3375 3297"/>
                  <a:gd name="T19" fmla="*/ 3375 h 112"/>
                  <a:gd name="T20" fmla="+- 0 6058 5994"/>
                  <a:gd name="T21" fmla="*/ T20 w 86"/>
                  <a:gd name="T22" fmla="+- 0 3372 3297"/>
                  <a:gd name="T23" fmla="*/ 3372 h 112"/>
                  <a:gd name="T24" fmla="+- 0 6058 5994"/>
                  <a:gd name="T25" fmla="*/ T24 w 86"/>
                  <a:gd name="T26" fmla="+- 0 3352 3297"/>
                  <a:gd name="T27" fmla="*/ 3352 h 112"/>
                  <a:gd name="T28" fmla="+- 0 6076 5994"/>
                  <a:gd name="T29" fmla="*/ T28 w 86"/>
                  <a:gd name="T30" fmla="+- 0 3352 3297"/>
                  <a:gd name="T31" fmla="*/ 3352 h 112"/>
                  <a:gd name="T32" fmla="+- 0 6077 5994"/>
                  <a:gd name="T33" fmla="*/ T32 w 86"/>
                  <a:gd name="T34" fmla="+- 0 3381 3297"/>
                  <a:gd name="T35" fmla="*/ 3381 h 112"/>
                  <a:gd name="T36" fmla="+- 0 6077 5994"/>
                  <a:gd name="T37" fmla="*/ T36 w 86"/>
                  <a:gd name="T38" fmla="+- 0 3393 3297"/>
                  <a:gd name="T39" fmla="*/ 3393 h 112"/>
                  <a:gd name="T40" fmla="+- 0 6059 5994"/>
                  <a:gd name="T41" fmla="*/ T40 w 86"/>
                  <a:gd name="T42" fmla="+- 0 3393 3297"/>
                  <a:gd name="T43" fmla="*/ 3393 h 112"/>
                  <a:gd name="T44" fmla="+- 0 6058 5994"/>
                  <a:gd name="T45" fmla="*/ T44 w 86"/>
                  <a:gd name="T46" fmla="+- 0 3395 3297"/>
                  <a:gd name="T47" fmla="*/ 3395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86" h="112">
                    <a:moveTo>
                      <a:pt x="64" y="98"/>
                    </a:moveTo>
                    <a:lnTo>
                      <a:pt x="51" y="98"/>
                    </a:lnTo>
                    <a:lnTo>
                      <a:pt x="60" y="89"/>
                    </a:lnTo>
                    <a:lnTo>
                      <a:pt x="63" y="80"/>
                    </a:lnTo>
                    <a:lnTo>
                      <a:pt x="64" y="78"/>
                    </a:lnTo>
                    <a:lnTo>
                      <a:pt x="64" y="75"/>
                    </a:lnTo>
                    <a:lnTo>
                      <a:pt x="64" y="55"/>
                    </a:lnTo>
                    <a:lnTo>
                      <a:pt x="82" y="55"/>
                    </a:lnTo>
                    <a:lnTo>
                      <a:pt x="83" y="84"/>
                    </a:lnTo>
                    <a:lnTo>
                      <a:pt x="83" y="96"/>
                    </a:lnTo>
                    <a:lnTo>
                      <a:pt x="65" y="96"/>
                    </a:lnTo>
                    <a:lnTo>
                      <a:pt x="64" y="9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5" name="Freeform 677"/>
              <p:cNvSpPr>
                <a:spLocks/>
              </p:cNvSpPr>
              <p:nvPr/>
            </p:nvSpPr>
            <p:spPr bwMode="auto">
              <a:xfrm>
                <a:off x="5994" y="3297"/>
                <a:ext cx="86" cy="112"/>
              </a:xfrm>
              <a:custGeom>
                <a:avLst/>
                <a:gdLst>
                  <a:gd name="T0" fmla="+- 0 6079 5994"/>
                  <a:gd name="T1" fmla="*/ T0 w 86"/>
                  <a:gd name="T2" fmla="+- 0 3407 3297"/>
                  <a:gd name="T3" fmla="*/ 3407 h 112"/>
                  <a:gd name="T4" fmla="+- 0 6061 5994"/>
                  <a:gd name="T5" fmla="*/ T4 w 86"/>
                  <a:gd name="T6" fmla="+- 0 3407 3297"/>
                  <a:gd name="T7" fmla="*/ 3407 h 112"/>
                  <a:gd name="T8" fmla="+- 0 6060 5994"/>
                  <a:gd name="T9" fmla="*/ T8 w 86"/>
                  <a:gd name="T10" fmla="+- 0 3393 3297"/>
                  <a:gd name="T11" fmla="*/ 3393 h 112"/>
                  <a:gd name="T12" fmla="+- 0 6077 5994"/>
                  <a:gd name="T13" fmla="*/ T12 w 86"/>
                  <a:gd name="T14" fmla="+- 0 3393 3297"/>
                  <a:gd name="T15" fmla="*/ 3393 h 112"/>
                  <a:gd name="T16" fmla="+- 0 6078 5994"/>
                  <a:gd name="T17" fmla="*/ T16 w 86"/>
                  <a:gd name="T18" fmla="+- 0 3399 3297"/>
                  <a:gd name="T19" fmla="*/ 3399 h 112"/>
                  <a:gd name="T20" fmla="+- 0 6079 5994"/>
                  <a:gd name="T21" fmla="*/ T20 w 86"/>
                  <a:gd name="T22" fmla="+- 0 3407 3297"/>
                  <a:gd name="T23" fmla="*/ 3407 h 112"/>
                </a:gdLst>
                <a:ahLst/>
                <a:cxnLst>
                  <a:cxn ang="0">
                    <a:pos x="T1" y="T3"/>
                  </a:cxn>
                  <a:cxn ang="0">
                    <a:pos x="T5" y="T7"/>
                  </a:cxn>
                  <a:cxn ang="0">
                    <a:pos x="T9" y="T11"/>
                  </a:cxn>
                  <a:cxn ang="0">
                    <a:pos x="T13" y="T15"/>
                  </a:cxn>
                  <a:cxn ang="0">
                    <a:pos x="T17" y="T19"/>
                  </a:cxn>
                  <a:cxn ang="0">
                    <a:pos x="T21" y="T23"/>
                  </a:cxn>
                </a:cxnLst>
                <a:rect l="0" t="0" r="r" b="b"/>
                <a:pathLst>
                  <a:path w="86" h="112">
                    <a:moveTo>
                      <a:pt x="85" y="110"/>
                    </a:moveTo>
                    <a:lnTo>
                      <a:pt x="67" y="110"/>
                    </a:lnTo>
                    <a:lnTo>
                      <a:pt x="66" y="96"/>
                    </a:lnTo>
                    <a:lnTo>
                      <a:pt x="83" y="96"/>
                    </a:lnTo>
                    <a:lnTo>
                      <a:pt x="84" y="102"/>
                    </a:lnTo>
                    <a:lnTo>
                      <a:pt x="85" y="1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67" name="Group 678"/>
            <p:cNvGrpSpPr>
              <a:grpSpLocks/>
            </p:cNvGrpSpPr>
            <p:nvPr/>
          </p:nvGrpSpPr>
          <p:grpSpPr bwMode="auto">
            <a:xfrm>
              <a:off x="6097" y="3274"/>
              <a:ext cx="64" cy="136"/>
              <a:chOff x="6097" y="3274"/>
              <a:chExt cx="64" cy="136"/>
            </a:xfrm>
          </p:grpSpPr>
          <p:sp>
            <p:nvSpPr>
              <p:cNvPr id="1668" name="Freeform 679"/>
              <p:cNvSpPr>
                <a:spLocks/>
              </p:cNvSpPr>
              <p:nvPr/>
            </p:nvSpPr>
            <p:spPr bwMode="auto">
              <a:xfrm>
                <a:off x="6097" y="3274"/>
                <a:ext cx="64" cy="136"/>
              </a:xfrm>
              <a:custGeom>
                <a:avLst/>
                <a:gdLst>
                  <a:gd name="T0" fmla="+- 0 6133 6097"/>
                  <a:gd name="T1" fmla="*/ T0 w 64"/>
                  <a:gd name="T2" fmla="+- 0 3300 3274"/>
                  <a:gd name="T3" fmla="*/ 3300 h 136"/>
                  <a:gd name="T4" fmla="+- 0 6113 6097"/>
                  <a:gd name="T5" fmla="*/ T4 w 64"/>
                  <a:gd name="T6" fmla="+- 0 3300 3274"/>
                  <a:gd name="T7" fmla="*/ 3300 h 136"/>
                  <a:gd name="T8" fmla="+- 0 6113 6097"/>
                  <a:gd name="T9" fmla="*/ T8 w 64"/>
                  <a:gd name="T10" fmla="+- 0 3280 3274"/>
                  <a:gd name="T11" fmla="*/ 3280 h 136"/>
                  <a:gd name="T12" fmla="+- 0 6133 6097"/>
                  <a:gd name="T13" fmla="*/ T12 w 64"/>
                  <a:gd name="T14" fmla="+- 0 3274 3274"/>
                  <a:gd name="T15" fmla="*/ 3274 h 136"/>
                  <a:gd name="T16" fmla="+- 0 6133 6097"/>
                  <a:gd name="T17" fmla="*/ T16 w 64"/>
                  <a:gd name="T18" fmla="+- 0 3300 3274"/>
                  <a:gd name="T19" fmla="*/ 3300 h 136"/>
                </a:gdLst>
                <a:ahLst/>
                <a:cxnLst>
                  <a:cxn ang="0">
                    <a:pos x="T1" y="T3"/>
                  </a:cxn>
                  <a:cxn ang="0">
                    <a:pos x="T5" y="T7"/>
                  </a:cxn>
                  <a:cxn ang="0">
                    <a:pos x="T9" y="T11"/>
                  </a:cxn>
                  <a:cxn ang="0">
                    <a:pos x="T13" y="T15"/>
                  </a:cxn>
                  <a:cxn ang="0">
                    <a:pos x="T17" y="T19"/>
                  </a:cxn>
                </a:cxnLst>
                <a:rect l="0" t="0" r="r" b="b"/>
                <a:pathLst>
                  <a:path w="64" h="136">
                    <a:moveTo>
                      <a:pt x="36" y="26"/>
                    </a:moveTo>
                    <a:lnTo>
                      <a:pt x="16" y="26"/>
                    </a:lnTo>
                    <a:lnTo>
                      <a:pt x="16" y="6"/>
                    </a:lnTo>
                    <a:lnTo>
                      <a:pt x="36" y="0"/>
                    </a:lnTo>
                    <a:lnTo>
                      <a:pt x="36" y="2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9" name="Freeform 680"/>
              <p:cNvSpPr>
                <a:spLocks/>
              </p:cNvSpPr>
              <p:nvPr/>
            </p:nvSpPr>
            <p:spPr bwMode="auto">
              <a:xfrm>
                <a:off x="6097" y="3274"/>
                <a:ext cx="64" cy="136"/>
              </a:xfrm>
              <a:custGeom>
                <a:avLst/>
                <a:gdLst>
                  <a:gd name="T0" fmla="+- 0 6161 6097"/>
                  <a:gd name="T1" fmla="*/ T0 w 64"/>
                  <a:gd name="T2" fmla="+- 0 3314 3274"/>
                  <a:gd name="T3" fmla="*/ 3314 h 136"/>
                  <a:gd name="T4" fmla="+- 0 6097 6097"/>
                  <a:gd name="T5" fmla="*/ T4 w 64"/>
                  <a:gd name="T6" fmla="+- 0 3314 3274"/>
                  <a:gd name="T7" fmla="*/ 3314 h 136"/>
                  <a:gd name="T8" fmla="+- 0 6097 6097"/>
                  <a:gd name="T9" fmla="*/ T8 w 64"/>
                  <a:gd name="T10" fmla="+- 0 3300 3274"/>
                  <a:gd name="T11" fmla="*/ 3300 h 136"/>
                  <a:gd name="T12" fmla="+- 0 6161 6097"/>
                  <a:gd name="T13" fmla="*/ T12 w 64"/>
                  <a:gd name="T14" fmla="+- 0 3300 3274"/>
                  <a:gd name="T15" fmla="*/ 3300 h 136"/>
                  <a:gd name="T16" fmla="+- 0 6161 6097"/>
                  <a:gd name="T17" fmla="*/ T16 w 64"/>
                  <a:gd name="T18" fmla="+- 0 3314 3274"/>
                  <a:gd name="T19" fmla="*/ 3314 h 136"/>
                </a:gdLst>
                <a:ahLst/>
                <a:cxnLst>
                  <a:cxn ang="0">
                    <a:pos x="T1" y="T3"/>
                  </a:cxn>
                  <a:cxn ang="0">
                    <a:pos x="T5" y="T7"/>
                  </a:cxn>
                  <a:cxn ang="0">
                    <a:pos x="T9" y="T11"/>
                  </a:cxn>
                  <a:cxn ang="0">
                    <a:pos x="T13" y="T15"/>
                  </a:cxn>
                  <a:cxn ang="0">
                    <a:pos x="T17" y="T19"/>
                  </a:cxn>
                </a:cxnLst>
                <a:rect l="0" t="0" r="r" b="b"/>
                <a:pathLst>
                  <a:path w="64" h="136">
                    <a:moveTo>
                      <a:pt x="64" y="40"/>
                    </a:moveTo>
                    <a:lnTo>
                      <a:pt x="0" y="40"/>
                    </a:lnTo>
                    <a:lnTo>
                      <a:pt x="0" y="26"/>
                    </a:lnTo>
                    <a:lnTo>
                      <a:pt x="64" y="26"/>
                    </a:lnTo>
                    <a:lnTo>
                      <a:pt x="64" y="4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0" name="Freeform 681"/>
              <p:cNvSpPr>
                <a:spLocks/>
              </p:cNvSpPr>
              <p:nvPr/>
            </p:nvSpPr>
            <p:spPr bwMode="auto">
              <a:xfrm>
                <a:off x="6097" y="3274"/>
                <a:ext cx="64" cy="136"/>
              </a:xfrm>
              <a:custGeom>
                <a:avLst/>
                <a:gdLst>
                  <a:gd name="T0" fmla="+- 0 6150 6097"/>
                  <a:gd name="T1" fmla="*/ T0 w 64"/>
                  <a:gd name="T2" fmla="+- 0 3409 3274"/>
                  <a:gd name="T3" fmla="*/ 3409 h 136"/>
                  <a:gd name="T4" fmla="+- 0 6133 6097"/>
                  <a:gd name="T5" fmla="*/ T4 w 64"/>
                  <a:gd name="T6" fmla="+- 0 3409 3274"/>
                  <a:gd name="T7" fmla="*/ 3409 h 136"/>
                  <a:gd name="T8" fmla="+- 0 6126 6097"/>
                  <a:gd name="T9" fmla="*/ T8 w 64"/>
                  <a:gd name="T10" fmla="+- 0 3406 3274"/>
                  <a:gd name="T11" fmla="*/ 3406 h 136"/>
                  <a:gd name="T12" fmla="+- 0 6121 6097"/>
                  <a:gd name="T13" fmla="*/ T12 w 64"/>
                  <a:gd name="T14" fmla="+- 0 3401 3274"/>
                  <a:gd name="T15" fmla="*/ 3401 h 136"/>
                  <a:gd name="T16" fmla="+- 0 6116 6097"/>
                  <a:gd name="T17" fmla="*/ T16 w 64"/>
                  <a:gd name="T18" fmla="+- 0 3395 3274"/>
                  <a:gd name="T19" fmla="*/ 3395 h 136"/>
                  <a:gd name="T20" fmla="+- 0 6113 6097"/>
                  <a:gd name="T21" fmla="*/ T20 w 64"/>
                  <a:gd name="T22" fmla="+- 0 3385 3274"/>
                  <a:gd name="T23" fmla="*/ 3385 h 136"/>
                  <a:gd name="T24" fmla="+- 0 6113 6097"/>
                  <a:gd name="T25" fmla="*/ T24 w 64"/>
                  <a:gd name="T26" fmla="+- 0 3314 3274"/>
                  <a:gd name="T27" fmla="*/ 3314 h 136"/>
                  <a:gd name="T28" fmla="+- 0 6133 6097"/>
                  <a:gd name="T29" fmla="*/ T28 w 64"/>
                  <a:gd name="T30" fmla="+- 0 3314 3274"/>
                  <a:gd name="T31" fmla="*/ 3314 h 136"/>
                  <a:gd name="T32" fmla="+- 0 6133 6097"/>
                  <a:gd name="T33" fmla="*/ T32 w 64"/>
                  <a:gd name="T34" fmla="+- 0 3385 3274"/>
                  <a:gd name="T35" fmla="*/ 3385 h 136"/>
                  <a:gd name="T36" fmla="+- 0 6136 6097"/>
                  <a:gd name="T37" fmla="*/ T36 w 64"/>
                  <a:gd name="T38" fmla="+- 0 3393 3274"/>
                  <a:gd name="T39" fmla="*/ 3393 h 136"/>
                  <a:gd name="T40" fmla="+- 0 6159 6097"/>
                  <a:gd name="T41" fmla="*/ T40 w 64"/>
                  <a:gd name="T42" fmla="+- 0 3393 3274"/>
                  <a:gd name="T43" fmla="*/ 3393 h 136"/>
                  <a:gd name="T44" fmla="+- 0 6159 6097"/>
                  <a:gd name="T45" fmla="*/ T44 w 64"/>
                  <a:gd name="T46" fmla="+- 0 3406 3274"/>
                  <a:gd name="T47" fmla="*/ 3406 h 136"/>
                  <a:gd name="T48" fmla="+- 0 6156 6097"/>
                  <a:gd name="T49" fmla="*/ T48 w 64"/>
                  <a:gd name="T50" fmla="+- 0 3408 3274"/>
                  <a:gd name="T51" fmla="*/ 3408 h 136"/>
                  <a:gd name="T52" fmla="+- 0 6150 6097"/>
                  <a:gd name="T53" fmla="*/ T52 w 64"/>
                  <a:gd name="T54" fmla="+- 0 3409 3274"/>
                  <a:gd name="T55" fmla="*/ 3409 h 1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64" h="136">
                    <a:moveTo>
                      <a:pt x="53" y="135"/>
                    </a:moveTo>
                    <a:lnTo>
                      <a:pt x="36" y="135"/>
                    </a:lnTo>
                    <a:lnTo>
                      <a:pt x="29" y="132"/>
                    </a:lnTo>
                    <a:lnTo>
                      <a:pt x="24" y="127"/>
                    </a:lnTo>
                    <a:lnTo>
                      <a:pt x="19" y="121"/>
                    </a:lnTo>
                    <a:lnTo>
                      <a:pt x="16" y="111"/>
                    </a:lnTo>
                    <a:lnTo>
                      <a:pt x="16" y="40"/>
                    </a:lnTo>
                    <a:lnTo>
                      <a:pt x="36" y="40"/>
                    </a:lnTo>
                    <a:lnTo>
                      <a:pt x="36" y="111"/>
                    </a:lnTo>
                    <a:lnTo>
                      <a:pt x="39" y="119"/>
                    </a:lnTo>
                    <a:lnTo>
                      <a:pt x="62" y="119"/>
                    </a:lnTo>
                    <a:lnTo>
                      <a:pt x="62" y="132"/>
                    </a:lnTo>
                    <a:lnTo>
                      <a:pt x="59" y="134"/>
                    </a:lnTo>
                    <a:lnTo>
                      <a:pt x="53" y="13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1" name="Freeform 682"/>
              <p:cNvSpPr>
                <a:spLocks/>
              </p:cNvSpPr>
              <p:nvPr/>
            </p:nvSpPr>
            <p:spPr bwMode="auto">
              <a:xfrm>
                <a:off x="6097" y="3274"/>
                <a:ext cx="64" cy="136"/>
              </a:xfrm>
              <a:custGeom>
                <a:avLst/>
                <a:gdLst>
                  <a:gd name="T0" fmla="+- 0 6159 6097"/>
                  <a:gd name="T1" fmla="*/ T0 w 64"/>
                  <a:gd name="T2" fmla="+- 0 3393 3274"/>
                  <a:gd name="T3" fmla="*/ 3393 h 136"/>
                  <a:gd name="T4" fmla="+- 0 6153 6097"/>
                  <a:gd name="T5" fmla="*/ T4 w 64"/>
                  <a:gd name="T6" fmla="+- 0 3393 3274"/>
                  <a:gd name="T7" fmla="*/ 3393 h 136"/>
                  <a:gd name="T8" fmla="+- 0 6156 6097"/>
                  <a:gd name="T9" fmla="*/ T8 w 64"/>
                  <a:gd name="T10" fmla="+- 0 3393 3274"/>
                  <a:gd name="T11" fmla="*/ 3393 h 136"/>
                  <a:gd name="T12" fmla="+- 0 6159 6097"/>
                  <a:gd name="T13" fmla="*/ T12 w 64"/>
                  <a:gd name="T14" fmla="+- 0 3392 3274"/>
                  <a:gd name="T15" fmla="*/ 3392 h 136"/>
                  <a:gd name="T16" fmla="+- 0 6159 6097"/>
                  <a:gd name="T17" fmla="*/ T16 w 64"/>
                  <a:gd name="T18" fmla="+- 0 3393 3274"/>
                  <a:gd name="T19" fmla="*/ 3393 h 136"/>
                </a:gdLst>
                <a:ahLst/>
                <a:cxnLst>
                  <a:cxn ang="0">
                    <a:pos x="T1" y="T3"/>
                  </a:cxn>
                  <a:cxn ang="0">
                    <a:pos x="T5" y="T7"/>
                  </a:cxn>
                  <a:cxn ang="0">
                    <a:pos x="T9" y="T11"/>
                  </a:cxn>
                  <a:cxn ang="0">
                    <a:pos x="T13" y="T15"/>
                  </a:cxn>
                  <a:cxn ang="0">
                    <a:pos x="T17" y="T19"/>
                  </a:cxn>
                </a:cxnLst>
                <a:rect l="0" t="0" r="r" b="b"/>
                <a:pathLst>
                  <a:path w="64" h="136">
                    <a:moveTo>
                      <a:pt x="62" y="119"/>
                    </a:moveTo>
                    <a:lnTo>
                      <a:pt x="56" y="119"/>
                    </a:lnTo>
                    <a:lnTo>
                      <a:pt x="59" y="119"/>
                    </a:lnTo>
                    <a:lnTo>
                      <a:pt x="62" y="118"/>
                    </a:lnTo>
                    <a:lnTo>
                      <a:pt x="62" y="11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707" name="Picture 6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 y="562"/>
                <a:ext cx="568" cy="271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412913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08338"/>
          </a:xfrm>
        </p:spPr>
        <p:txBody>
          <a:bodyPr/>
          <a:lstStyle/>
          <a:p>
            <a:pPr algn="ctr"/>
            <a:r>
              <a:rPr lang="en-US" dirty="0"/>
              <a:t>Is calcium an essential element for plants?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06480" y="605307"/>
            <a:ext cx="9379041" cy="6252693"/>
          </a:xfrm>
        </p:spPr>
      </p:pic>
    </p:spTree>
    <p:extLst>
      <p:ext uri="{BB962C8B-B14F-4D97-AF65-F5344CB8AC3E}">
        <p14:creationId xmlns:p14="http://schemas.microsoft.com/office/powerpoint/2010/main" val="3327864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effects does calcium deficiency have on the growth of pea plants?</a:t>
            </a:r>
          </a:p>
        </p:txBody>
      </p:sp>
      <p:pic>
        <p:nvPicPr>
          <p:cNvPr id="4" name="Content Placeholder 3"/>
          <p:cNvPicPr>
            <a:picLocks noGrp="1" noChangeAspect="1"/>
          </p:cNvPicPr>
          <p:nvPr>
            <p:ph idx="1"/>
          </p:nvPr>
        </p:nvPicPr>
        <p:blipFill rotWithShape="1">
          <a:blip r:embed="rId3"/>
          <a:srcRect r="63142"/>
          <a:stretch/>
        </p:blipFill>
        <p:spPr>
          <a:xfrm>
            <a:off x="3226223" y="1690688"/>
            <a:ext cx="5664247" cy="4110084"/>
          </a:xfrm>
          <a:prstGeom prst="rect">
            <a:avLst/>
          </a:prstGeom>
        </p:spPr>
      </p:pic>
    </p:spTree>
    <p:extLst>
      <p:ext uri="{BB962C8B-B14F-4D97-AF65-F5344CB8AC3E}">
        <p14:creationId xmlns:p14="http://schemas.microsoft.com/office/powerpoint/2010/main" val="643154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p:txBody>
          <a:bodyPr/>
          <a:lstStyle/>
          <a:p>
            <a:r>
              <a:rPr lang="en-US" dirty="0"/>
              <a:t>Why are we watering some plants with tap water, rather than water containing EDTA?</a:t>
            </a:r>
          </a:p>
          <a:p>
            <a:r>
              <a:rPr lang="en-US" dirty="0"/>
              <a:t>Why would we wait until the peas are about 5-7 cm tall before starting the treatment with the EDTA solution?</a:t>
            </a:r>
          </a:p>
          <a:p>
            <a:r>
              <a:rPr lang="en-US" dirty="0"/>
              <a:t>What types of evidence will we be collecting?</a:t>
            </a:r>
          </a:p>
          <a:p>
            <a:r>
              <a:rPr lang="en-US" dirty="0"/>
              <a:t>Why would we need to keep this experiment going over several days?</a:t>
            </a:r>
          </a:p>
        </p:txBody>
      </p:sp>
    </p:spTree>
    <p:extLst>
      <p:ext uri="{BB962C8B-B14F-4D97-AF65-F5344CB8AC3E}">
        <p14:creationId xmlns:p14="http://schemas.microsoft.com/office/powerpoint/2010/main" val="2906147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Plant Nutrient Deficiencies</a:t>
            </a:r>
          </a:p>
        </p:txBody>
      </p:sp>
      <p:sp>
        <p:nvSpPr>
          <p:cNvPr id="5" name="Text Placeholder 4"/>
          <p:cNvSpPr>
            <a:spLocks noGrp="1"/>
          </p:cNvSpPr>
          <p:nvPr>
            <p:ph type="body" idx="1"/>
          </p:nvPr>
        </p:nvSpPr>
        <p:spPr/>
        <p:txBody>
          <a:bodyPr/>
          <a:lstStyle/>
          <a:p>
            <a:r>
              <a:rPr lang="en-US" dirty="0"/>
              <a:t>Lesson 4</a:t>
            </a:r>
          </a:p>
          <a:p>
            <a:r>
              <a:rPr lang="en-US" dirty="0"/>
              <a:t>Elaborate</a:t>
            </a:r>
          </a:p>
        </p:txBody>
      </p:sp>
    </p:spTree>
    <p:extLst>
      <p:ext uri="{BB962C8B-B14F-4D97-AF65-F5344CB8AC3E}">
        <p14:creationId xmlns:p14="http://schemas.microsoft.com/office/powerpoint/2010/main" val="1247868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one week of treatment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88780093"/>
              </p:ext>
            </p:extLst>
          </p:nvPr>
        </p:nvGraphicFramePr>
        <p:xfrm>
          <a:off x="838200" y="1825625"/>
          <a:ext cx="10515600" cy="2494280"/>
        </p:xfrm>
        <a:graphic>
          <a:graphicData uri="http://schemas.openxmlformats.org/drawingml/2006/table">
            <a:tbl>
              <a:tblPr firstRow="1" bandRow="1">
                <a:tableStyleId>{7DF18680-E054-41AD-8BC1-D1AEF772440D}</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370840">
                <a:tc gridSpan="2">
                  <a:txBody>
                    <a:bodyPr/>
                    <a:lstStyle/>
                    <a:p>
                      <a:pPr algn="ctr"/>
                      <a:r>
                        <a:rPr lang="en-US" dirty="0"/>
                        <a:t>5 mm EDTA</a:t>
                      </a:r>
                    </a:p>
                  </a:txBody>
                  <a:tcPr/>
                </a:tc>
                <a:tc hMerge="1">
                  <a:txBody>
                    <a:bodyPr/>
                    <a:lstStyle/>
                    <a:p>
                      <a:endParaRPr lang="en-US" dirty="0"/>
                    </a:p>
                  </a:txBody>
                  <a:tcPr/>
                </a:tc>
                <a:tc gridSpan="2">
                  <a:txBody>
                    <a:bodyPr/>
                    <a:lstStyle/>
                    <a:p>
                      <a:pPr algn="ctr"/>
                      <a:r>
                        <a:rPr lang="en-US" dirty="0"/>
                        <a:t>25 mm EDTA</a:t>
                      </a:r>
                    </a:p>
                  </a:txBody>
                  <a:tcPr/>
                </a:tc>
                <a:tc hMerge="1">
                  <a:txBody>
                    <a:bodyPr/>
                    <a:lstStyle/>
                    <a:p>
                      <a:endParaRPr lang="en-US" dirty="0"/>
                    </a:p>
                  </a:txBody>
                  <a:tcPr/>
                </a:tc>
                <a:tc gridSpan="2">
                  <a:txBody>
                    <a:bodyPr/>
                    <a:lstStyle/>
                    <a:p>
                      <a:pPr algn="ctr"/>
                      <a:r>
                        <a:rPr lang="en-US" dirty="0"/>
                        <a:t>Tap Water</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dirty="0"/>
                        <a:t>Starting Height (cm)</a:t>
                      </a:r>
                    </a:p>
                  </a:txBody>
                  <a:tcPr/>
                </a:tc>
                <a:tc>
                  <a:txBody>
                    <a:bodyPr/>
                    <a:lstStyle/>
                    <a:p>
                      <a:pPr algn="ctr"/>
                      <a:r>
                        <a:rPr lang="en-US" dirty="0"/>
                        <a:t>Final Height (cm)</a:t>
                      </a:r>
                    </a:p>
                  </a:txBody>
                  <a:tcPr/>
                </a:tc>
                <a:tc>
                  <a:txBody>
                    <a:bodyPr/>
                    <a:lstStyle/>
                    <a:p>
                      <a:pPr algn="ctr"/>
                      <a:r>
                        <a:rPr lang="en-US" dirty="0"/>
                        <a:t>Starting Height (cm)</a:t>
                      </a:r>
                    </a:p>
                  </a:txBody>
                  <a:tcPr/>
                </a:tc>
                <a:tc>
                  <a:txBody>
                    <a:bodyPr/>
                    <a:lstStyle/>
                    <a:p>
                      <a:pPr algn="ctr"/>
                      <a:r>
                        <a:rPr lang="en-US" dirty="0"/>
                        <a:t>Final Height (cm)</a:t>
                      </a:r>
                    </a:p>
                  </a:txBody>
                  <a:tcPr/>
                </a:tc>
                <a:tc>
                  <a:txBody>
                    <a:bodyPr/>
                    <a:lstStyle/>
                    <a:p>
                      <a:pPr algn="ctr"/>
                      <a:r>
                        <a:rPr lang="en-US" dirty="0"/>
                        <a:t>Starting Height (cm)</a:t>
                      </a:r>
                    </a:p>
                  </a:txBody>
                  <a:tcPr/>
                </a:tc>
                <a:tc>
                  <a:txBody>
                    <a:bodyPr/>
                    <a:lstStyle/>
                    <a:p>
                      <a:pPr algn="ctr"/>
                      <a:r>
                        <a:rPr lang="en-US" dirty="0"/>
                        <a:t>Final Height (cm)</a:t>
                      </a:r>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77226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1249251"/>
            <a:ext cx="10515600" cy="441437"/>
          </a:xfrm>
        </p:spPr>
        <p:txBody>
          <a:bodyPr>
            <a:normAutofit/>
          </a:bodyPr>
          <a:lstStyle/>
          <a:p>
            <a:pPr algn="ctr"/>
            <a:r>
              <a:rPr lang="en-US" sz="2400" dirty="0"/>
              <a:t>Before and After Treatment</a:t>
            </a:r>
          </a:p>
        </p:txBody>
      </p:sp>
      <p:pic>
        <p:nvPicPr>
          <p:cNvPr id="12" name="Content Placeholder 11"/>
          <p:cNvPicPr>
            <a:picLocks noGrp="1" noChangeAspect="1"/>
          </p:cNvPicPr>
          <p:nvPr>
            <p:ph sz="half" idx="1"/>
          </p:nvPr>
        </p:nvPicPr>
        <p:blipFill rotWithShape="1">
          <a:blip r:embed="rId3"/>
          <a:srcRect r="63235"/>
          <a:stretch/>
        </p:blipFill>
        <p:spPr>
          <a:xfrm>
            <a:off x="838199" y="2019836"/>
            <a:ext cx="5137099" cy="3737020"/>
          </a:xfrm>
          <a:prstGeom prst="rect">
            <a:avLst/>
          </a:prstGeom>
        </p:spPr>
      </p:pic>
      <p:sp>
        <p:nvSpPr>
          <p:cNvPr id="13"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4" name="Group 1"/>
          <p:cNvGrpSpPr>
            <a:grpSpLocks/>
          </p:cNvGrpSpPr>
          <p:nvPr/>
        </p:nvGrpSpPr>
        <p:grpSpPr bwMode="auto">
          <a:xfrm>
            <a:off x="6413679" y="2019836"/>
            <a:ext cx="4940121" cy="3737020"/>
            <a:chOff x="0" y="0"/>
            <a:chExt cx="4300" cy="3273"/>
          </a:xfrm>
        </p:grpSpPr>
        <p:grpSp>
          <p:nvGrpSpPr>
            <p:cNvPr id="15" name="Group 2"/>
            <p:cNvGrpSpPr>
              <a:grpSpLocks/>
            </p:cNvGrpSpPr>
            <p:nvPr/>
          </p:nvGrpSpPr>
          <p:grpSpPr bwMode="auto">
            <a:xfrm>
              <a:off x="0" y="0"/>
              <a:ext cx="4300" cy="3273"/>
              <a:chOff x="0" y="0"/>
              <a:chExt cx="4300" cy="3273"/>
            </a:xfrm>
          </p:grpSpPr>
          <p:sp>
            <p:nvSpPr>
              <p:cNvPr id="16" name="Freeform 4"/>
              <p:cNvSpPr>
                <a:spLocks/>
              </p:cNvSpPr>
              <p:nvPr/>
            </p:nvSpPr>
            <p:spPr bwMode="auto">
              <a:xfrm>
                <a:off x="0" y="0"/>
                <a:ext cx="4300" cy="3273"/>
              </a:xfrm>
              <a:custGeom>
                <a:avLst/>
                <a:gdLst>
                  <a:gd name="T0" fmla="*/ 0 w 4300"/>
                  <a:gd name="T1" fmla="*/ 3272 h 3273"/>
                  <a:gd name="T2" fmla="*/ 4300 w 4300"/>
                  <a:gd name="T3" fmla="*/ 3272 h 3273"/>
                  <a:gd name="T4" fmla="*/ 4300 w 4300"/>
                  <a:gd name="T5" fmla="*/ 0 h 3273"/>
                  <a:gd name="T6" fmla="*/ 0 w 4300"/>
                  <a:gd name="T7" fmla="*/ 0 h 3273"/>
                  <a:gd name="T8" fmla="*/ 0 w 4300"/>
                  <a:gd name="T9" fmla="*/ 3272 h 3273"/>
                </a:gdLst>
                <a:ahLst/>
                <a:cxnLst>
                  <a:cxn ang="0">
                    <a:pos x="T0" y="T1"/>
                  </a:cxn>
                  <a:cxn ang="0">
                    <a:pos x="T2" y="T3"/>
                  </a:cxn>
                  <a:cxn ang="0">
                    <a:pos x="T4" y="T5"/>
                  </a:cxn>
                  <a:cxn ang="0">
                    <a:pos x="T6" y="T7"/>
                  </a:cxn>
                  <a:cxn ang="0">
                    <a:pos x="T8" y="T9"/>
                  </a:cxn>
                </a:cxnLst>
                <a:rect l="0" t="0" r="r" b="b"/>
                <a:pathLst>
                  <a:path w="4300" h="3273">
                    <a:moveTo>
                      <a:pt x="0" y="3272"/>
                    </a:moveTo>
                    <a:lnTo>
                      <a:pt x="4300" y="3272"/>
                    </a:lnTo>
                    <a:lnTo>
                      <a:pt x="4300" y="0"/>
                    </a:lnTo>
                    <a:lnTo>
                      <a:pt x="0" y="0"/>
                    </a:lnTo>
                    <a:lnTo>
                      <a:pt x="0" y="3272"/>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00" cy="326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8" name="Title 8"/>
          <p:cNvSpPr txBox="1">
            <a:spLocks/>
          </p:cNvSpPr>
          <p:nvPr/>
        </p:nvSpPr>
        <p:spPr>
          <a:xfrm>
            <a:off x="990600" y="422522"/>
            <a:ext cx="10515600" cy="4414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What did you observe?</a:t>
            </a:r>
          </a:p>
        </p:txBody>
      </p:sp>
    </p:spTree>
    <p:extLst>
      <p:ext uri="{BB962C8B-B14F-4D97-AF65-F5344CB8AC3E}">
        <p14:creationId xmlns:p14="http://schemas.microsoft.com/office/powerpoint/2010/main" val="635729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Additional Experimental Results</a:t>
            </a:r>
          </a:p>
        </p:txBody>
      </p:sp>
      <p:pic>
        <p:nvPicPr>
          <p:cNvPr id="6" name="image155.jpeg"/>
          <p:cNvPicPr/>
          <p:nvPr/>
        </p:nvPicPr>
        <p:blipFill>
          <a:blip r:embed="rId3" cstate="print"/>
          <a:stretch>
            <a:fillRect/>
          </a:stretch>
        </p:blipFill>
        <p:spPr>
          <a:xfrm>
            <a:off x="8646965" y="1979295"/>
            <a:ext cx="3243580" cy="3767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154.jpeg"/>
          <p:cNvPicPr/>
          <p:nvPr/>
        </p:nvPicPr>
        <p:blipFill>
          <a:blip r:embed="rId4" cstate="print"/>
          <a:stretch>
            <a:fillRect/>
          </a:stretch>
        </p:blipFill>
        <p:spPr>
          <a:xfrm>
            <a:off x="64575" y="967422"/>
            <a:ext cx="2846070" cy="3759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153.jpeg"/>
          <p:cNvPicPr/>
          <p:nvPr/>
        </p:nvPicPr>
        <p:blipFill>
          <a:blip r:embed="rId5" cstate="print"/>
          <a:stretch>
            <a:fillRect/>
          </a:stretch>
        </p:blipFill>
        <p:spPr>
          <a:xfrm>
            <a:off x="6019360" y="992257"/>
            <a:ext cx="2913282" cy="2618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152.jpeg"/>
          <p:cNvPicPr/>
          <p:nvPr/>
        </p:nvPicPr>
        <p:blipFill>
          <a:blip r:embed="rId6" cstate="print"/>
          <a:stretch>
            <a:fillRect/>
          </a:stretch>
        </p:blipFill>
        <p:spPr>
          <a:xfrm>
            <a:off x="2975220" y="3277552"/>
            <a:ext cx="2854960" cy="2899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3657386" y="2569529"/>
            <a:ext cx="2215771" cy="646331"/>
          </a:xfrm>
          <a:prstGeom prst="rect">
            <a:avLst/>
          </a:prstGeom>
          <a:noFill/>
        </p:spPr>
        <p:txBody>
          <a:bodyPr wrap="square" rtlCol="0">
            <a:spAutoFit/>
          </a:bodyPr>
          <a:lstStyle/>
          <a:p>
            <a:r>
              <a:rPr lang="en-US" dirty="0"/>
              <a:t>Before experimental treatment: water</a:t>
            </a:r>
          </a:p>
        </p:txBody>
      </p:sp>
      <p:sp>
        <p:nvSpPr>
          <p:cNvPr id="9" name="TextBox 8"/>
          <p:cNvSpPr txBox="1"/>
          <p:nvPr/>
        </p:nvSpPr>
        <p:spPr>
          <a:xfrm>
            <a:off x="111505" y="4900652"/>
            <a:ext cx="2752210" cy="646331"/>
          </a:xfrm>
          <a:prstGeom prst="rect">
            <a:avLst/>
          </a:prstGeom>
          <a:noFill/>
        </p:spPr>
        <p:txBody>
          <a:bodyPr wrap="square" rtlCol="0">
            <a:spAutoFit/>
          </a:bodyPr>
          <a:lstStyle/>
          <a:p>
            <a:r>
              <a:rPr lang="en-US" dirty="0"/>
              <a:t>Before experimental treatment: water</a:t>
            </a:r>
          </a:p>
        </p:txBody>
      </p:sp>
      <p:sp>
        <p:nvSpPr>
          <p:cNvPr id="10" name="TextBox 9"/>
          <p:cNvSpPr txBox="1"/>
          <p:nvPr/>
        </p:nvSpPr>
        <p:spPr>
          <a:xfrm>
            <a:off x="9634018" y="1278536"/>
            <a:ext cx="2752210" cy="646331"/>
          </a:xfrm>
          <a:prstGeom prst="rect">
            <a:avLst/>
          </a:prstGeom>
          <a:noFill/>
        </p:spPr>
        <p:txBody>
          <a:bodyPr wrap="square" rtlCol="0">
            <a:spAutoFit/>
          </a:bodyPr>
          <a:lstStyle/>
          <a:p>
            <a:r>
              <a:rPr lang="en-US" dirty="0"/>
              <a:t>After experimental treatment: 25 </a:t>
            </a:r>
            <a:r>
              <a:rPr lang="en-US" dirty="0" err="1"/>
              <a:t>mM</a:t>
            </a:r>
            <a:r>
              <a:rPr lang="en-US" dirty="0"/>
              <a:t> EDTA</a:t>
            </a:r>
          </a:p>
        </p:txBody>
      </p:sp>
      <p:sp>
        <p:nvSpPr>
          <p:cNvPr id="11" name="Left-Up Arrow 10"/>
          <p:cNvSpPr/>
          <p:nvPr/>
        </p:nvSpPr>
        <p:spPr>
          <a:xfrm rot="16200000">
            <a:off x="8960872" y="1271908"/>
            <a:ext cx="649492" cy="620426"/>
          </a:xfrm>
          <a:prstGeom prst="leftUpArrow">
            <a:avLst>
              <a:gd name="adj1" fmla="val 12545"/>
              <a:gd name="adj2" fmla="val 25000"/>
              <a:gd name="adj3" fmla="val 2500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ight Arrow 11"/>
          <p:cNvSpPr/>
          <p:nvPr/>
        </p:nvSpPr>
        <p:spPr>
          <a:xfrm>
            <a:off x="2297025" y="5062234"/>
            <a:ext cx="566690" cy="323166"/>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ight Arrow 12"/>
          <p:cNvSpPr/>
          <p:nvPr/>
        </p:nvSpPr>
        <p:spPr>
          <a:xfrm rot="5400000">
            <a:off x="3174762" y="2685756"/>
            <a:ext cx="566690" cy="323166"/>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77892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613669"/>
          </a:xfrm>
        </p:spPr>
        <p:txBody>
          <a:bodyPr>
            <a:normAutofit/>
          </a:bodyPr>
          <a:lstStyle/>
          <a:p>
            <a:r>
              <a:rPr lang="en-US" sz="2400" dirty="0"/>
              <a:t>Calcium and Plant Growth</a:t>
            </a:r>
          </a:p>
        </p:txBody>
      </p:sp>
      <p:sp>
        <p:nvSpPr>
          <p:cNvPr id="3" name="Content Placeholder 2"/>
          <p:cNvSpPr>
            <a:spLocks noGrp="1"/>
          </p:cNvSpPr>
          <p:nvPr>
            <p:ph idx="1"/>
          </p:nvPr>
        </p:nvSpPr>
        <p:spPr>
          <a:xfrm>
            <a:off x="519448" y="743755"/>
            <a:ext cx="11153104" cy="5370490"/>
          </a:xfrm>
        </p:spPr>
        <p:txBody>
          <a:bodyPr>
            <a:normAutofit fontScale="55000" lnSpcReduction="20000"/>
          </a:bodyPr>
          <a:lstStyle/>
          <a:p>
            <a:pPr marL="0" indent="0">
              <a:buNone/>
            </a:pPr>
            <a:r>
              <a:rPr lang="en-US" sz="3200" dirty="0"/>
              <a:t>You probably know some of the reasons why calcium is important in the human body. Calcium helps form and maintain healthy teeth and bones. You may be less familiar with some other roles for this important element. Calcium also plays a role in the clotting of blood, the sending and receiving of nerve signals, muscle contraction and relaxation, and regulating the release of certain hormones and other chemicals in the body.</a:t>
            </a:r>
          </a:p>
          <a:p>
            <a:pPr marL="0" indent="0">
              <a:buNone/>
            </a:pPr>
            <a:endParaRPr lang="en-US" sz="3200" dirty="0"/>
          </a:p>
          <a:p>
            <a:pPr marL="0" indent="0">
              <a:buNone/>
            </a:pPr>
            <a:r>
              <a:rPr lang="en-US" sz="3200" dirty="0"/>
              <a:t>In plants, calcium is a constituent of cell walls and is involved in the new growth of leaves and root tips. It provides elasticity and expansion of cell walls, which prevent the growing points from becoming rigid and brittle. As scientists continue to study the role of calcium in plants, they find that calcium is important in many plant functions ranging from nutrient uptake to coordinating changes in the cells that help the plant react to the impact of environmental changes and stresses.</a:t>
            </a:r>
          </a:p>
          <a:p>
            <a:pPr marL="0" indent="0">
              <a:buNone/>
            </a:pPr>
            <a:endParaRPr lang="en-US" sz="3200" dirty="0"/>
          </a:p>
          <a:p>
            <a:pPr marL="0" indent="0">
              <a:buNone/>
            </a:pPr>
            <a:r>
              <a:rPr lang="en-US" sz="3200" dirty="0"/>
              <a:t>Calcium deficiencies in plants generally appear in areas of new growth, such as leaves, stems, buds, and roots. Young leaves may be deformed. Areas around the edge of the leaf may die or the entire leaf may die. In older leaves, dead (necrotic) spots may develop.</a:t>
            </a:r>
          </a:p>
          <a:p>
            <a:pPr marL="0" indent="0">
              <a:buNone/>
            </a:pPr>
            <a:endParaRPr lang="en-US" sz="3200" dirty="0"/>
          </a:p>
          <a:p>
            <a:pPr marL="0" indent="0">
              <a:buNone/>
            </a:pPr>
            <a:r>
              <a:rPr lang="en-US" sz="3200" dirty="0"/>
              <a:t>In plants like tomatoes and peppers, calcium deficiency causes a disorder called blossom-end rot. In such cases, a black leathery spot appears on the blossom end of the fruit. The fruit then stops developing and eventually falls off. In peanuts, low calcium levels cause a condition that prevents nuts from developing.</a:t>
            </a:r>
          </a:p>
          <a:p>
            <a:pPr marL="0" indent="0">
              <a:buNone/>
            </a:pPr>
            <a:endParaRPr lang="en-US" sz="3200" dirty="0"/>
          </a:p>
          <a:p>
            <a:pPr marL="0" indent="0">
              <a:buNone/>
            </a:pPr>
            <a:r>
              <a:rPr lang="en-US" sz="3200" dirty="0"/>
              <a:t>Calcium deficiencies also affect roots. Roots may be short, stubby, and misshapen. In severe cases, root tips may die.</a:t>
            </a:r>
          </a:p>
        </p:txBody>
      </p:sp>
    </p:spTree>
    <p:extLst>
      <p:ext uri="{BB962C8B-B14F-4D97-AF65-F5344CB8AC3E}">
        <p14:creationId xmlns:p14="http://schemas.microsoft.com/office/powerpoint/2010/main" val="598460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213" y="148148"/>
            <a:ext cx="10515600" cy="1325563"/>
          </a:xfrm>
        </p:spPr>
        <p:txBody>
          <a:bodyPr/>
          <a:lstStyle/>
          <a:p>
            <a:r>
              <a:rPr lang="en-US" dirty="0"/>
              <a:t>EDTA EFFECTS ON PEA PLANTS</a:t>
            </a: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14213" y="1473711"/>
            <a:ext cx="4351338" cy="4351338"/>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65921" y="1473711"/>
            <a:ext cx="4351338" cy="4351338"/>
          </a:xfrm>
        </p:spPr>
      </p:pic>
    </p:spTree>
    <p:extLst>
      <p:ext uri="{BB962C8B-B14F-4D97-AF65-F5344CB8AC3E}">
        <p14:creationId xmlns:p14="http://schemas.microsoft.com/office/powerpoint/2010/main" val="3157456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60500"/>
          </a:xfrm>
        </p:spPr>
        <p:txBody>
          <a:bodyPr>
            <a:normAutofit/>
          </a:bodyPr>
          <a:lstStyle/>
          <a:p>
            <a:r>
              <a:rPr lang="en-US" dirty="0"/>
              <a:t>Soil Testing Assignment</a:t>
            </a:r>
            <a:br>
              <a:rPr lang="en-US" dirty="0"/>
            </a:br>
            <a:r>
              <a:rPr lang="en-US" dirty="0">
                <a:hlinkClick r:id="rId3"/>
              </a:rPr>
              <a:t>http://www.csrees.usda.gov/Extension/</a:t>
            </a:r>
            <a:r>
              <a:rPr lang="en-US" dirty="0"/>
              <a:t> </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22273" y="1825626"/>
            <a:ext cx="6267182" cy="4175100"/>
          </a:xfrm>
        </p:spPr>
      </p:pic>
    </p:spTree>
    <p:extLst>
      <p:ext uri="{BB962C8B-B14F-4D97-AF65-F5344CB8AC3E}">
        <p14:creationId xmlns:p14="http://schemas.microsoft.com/office/powerpoint/2010/main" val="1727753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we’re learning!</a:t>
            </a:r>
          </a:p>
        </p:txBody>
      </p:sp>
      <p:sp>
        <p:nvSpPr>
          <p:cNvPr id="3" name="Content Placeholder 2"/>
          <p:cNvSpPr>
            <a:spLocks noGrp="1"/>
          </p:cNvSpPr>
          <p:nvPr>
            <p:ph sz="half" idx="1"/>
          </p:nvPr>
        </p:nvSpPr>
        <p:spPr/>
        <p:txBody>
          <a:bodyPr>
            <a:normAutofit fontScale="92500" lnSpcReduction="10000"/>
          </a:bodyPr>
          <a:lstStyle/>
          <a:p>
            <a:pPr marL="0" indent="0">
              <a:buNone/>
            </a:pPr>
            <a:r>
              <a:rPr lang="en-US" dirty="0"/>
              <a:t>By the end of this lesson, you will be able to</a:t>
            </a:r>
          </a:p>
          <a:p>
            <a:pPr lvl="1"/>
            <a:r>
              <a:rPr lang="en-US" dirty="0"/>
              <a:t>recognize that plants, like people, require essential nutrients to be present in the right amounts in order to be healthy,</a:t>
            </a:r>
          </a:p>
          <a:p>
            <a:pPr lvl="1"/>
            <a:r>
              <a:rPr lang="en-US" dirty="0"/>
              <a:t>use reference materials to diagnose plant nutrient deficiencies,</a:t>
            </a:r>
          </a:p>
          <a:p>
            <a:pPr lvl="1"/>
            <a:r>
              <a:rPr lang="en-US" dirty="0"/>
              <a:t>define fertilizer as a type of  “food” for plants, and</a:t>
            </a:r>
          </a:p>
          <a:p>
            <a:pPr lvl="1"/>
            <a:r>
              <a:rPr lang="en-US" dirty="0"/>
              <a:t>appreciate that fertilizers are used to replenish nutrients in agricultural soils.</a:t>
            </a:r>
          </a:p>
          <a:p>
            <a:pPr marL="0" indent="0">
              <a:buNone/>
            </a:pPr>
            <a:endParaRPr lang="en-US" dirty="0"/>
          </a:p>
        </p:txBody>
      </p:sp>
      <p:pic>
        <p:nvPicPr>
          <p:cNvPr id="5" name="image135.jpeg"/>
          <p:cNvPicPr>
            <a:picLocks noGrp="1"/>
          </p:cNvPicPr>
          <p:nvPr>
            <p:ph sz="half" idx="2"/>
          </p:nvPr>
        </p:nvPicPr>
        <p:blipFill>
          <a:blip r:embed="rId3" cstate="print"/>
          <a:stretch>
            <a:fillRect/>
          </a:stretch>
        </p:blipFill>
        <p:spPr>
          <a:xfrm>
            <a:off x="6172200" y="2578951"/>
            <a:ext cx="5181600" cy="2844686"/>
          </a:xfrm>
          <a:prstGeom prst="rect">
            <a:avLst/>
          </a:prstGeom>
        </p:spPr>
      </p:pic>
    </p:spTree>
    <p:extLst>
      <p:ext uri="{BB962C8B-B14F-4D97-AF65-F5344CB8AC3E}">
        <p14:creationId xmlns:p14="http://schemas.microsoft.com/office/powerpoint/2010/main" val="1732780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555"/>
            <a:ext cx="10515600" cy="1325563"/>
          </a:xfrm>
        </p:spPr>
        <p:txBody>
          <a:bodyPr/>
          <a:lstStyle/>
          <a:p>
            <a:r>
              <a:rPr lang="en-US" dirty="0"/>
              <a:t>Virtual Classroom – Lesson Introduction</a:t>
            </a:r>
          </a:p>
        </p:txBody>
      </p:sp>
      <p:pic>
        <p:nvPicPr>
          <p:cNvPr id="4" name="HS_Lesson_4.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056" y="1017551"/>
            <a:ext cx="7735888" cy="4351338"/>
          </a:xfrm>
        </p:spPr>
      </p:pic>
    </p:spTree>
    <p:extLst>
      <p:ext uri="{BB962C8B-B14F-4D97-AF65-F5344CB8AC3E}">
        <p14:creationId xmlns:p14="http://schemas.microsoft.com/office/powerpoint/2010/main" val="932626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How do plants get nutrients?</a:t>
            </a:r>
          </a:p>
        </p:txBody>
      </p:sp>
      <p:sp>
        <p:nvSpPr>
          <p:cNvPr id="3" name="Content Placeholder 2"/>
          <p:cNvSpPr>
            <a:spLocks noGrp="1"/>
          </p:cNvSpPr>
          <p:nvPr>
            <p:ph idx="1"/>
          </p:nvPr>
        </p:nvSpPr>
        <p:spPr/>
        <p:txBody>
          <a:bodyPr/>
          <a:lstStyle/>
          <a:p>
            <a:r>
              <a:rPr lang="en-US" dirty="0"/>
              <a:t>What happens to us if we don’t get enough of an essential nutrient?</a:t>
            </a:r>
          </a:p>
          <a:p>
            <a:r>
              <a:rPr lang="en-US" dirty="0"/>
              <a:t>What happens to plants if they do not get the nutrients they need?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4268" y="3206840"/>
            <a:ext cx="2823464" cy="2823464"/>
          </a:xfrm>
          <a:prstGeom prst="rect">
            <a:avLst/>
          </a:prstGeom>
        </p:spPr>
      </p:pic>
    </p:spTree>
    <p:extLst>
      <p:ext uri="{BB962C8B-B14F-4D97-AF65-F5344CB8AC3E}">
        <p14:creationId xmlns:p14="http://schemas.microsoft.com/office/powerpoint/2010/main" val="3900774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0515" y="5718220"/>
            <a:ext cx="6099757" cy="572149"/>
          </a:xfrm>
        </p:spPr>
        <p:txBody>
          <a:bodyPr>
            <a:normAutofit/>
          </a:bodyPr>
          <a:lstStyle/>
          <a:p>
            <a:r>
              <a:rPr lang="en-US" sz="2400" b="1" dirty="0"/>
              <a:t>www.nutrientsforlife.org/games/humanity/</a:t>
            </a:r>
            <a:endParaRPr lang="en-US" sz="2400" dirty="0"/>
          </a:p>
        </p:txBody>
      </p:sp>
      <p:pic>
        <p:nvPicPr>
          <p:cNvPr id="4" name="Content Placeholder 3"/>
          <p:cNvPicPr>
            <a:picLocks noGrp="1" noChangeAspect="1"/>
          </p:cNvPicPr>
          <p:nvPr>
            <p:ph idx="1"/>
          </p:nvPr>
        </p:nvPicPr>
        <p:blipFill rotWithShape="1">
          <a:blip r:embed="rId3"/>
          <a:srcRect l="29134" t="12208" r="28745" b="35109"/>
          <a:stretch/>
        </p:blipFill>
        <p:spPr>
          <a:xfrm>
            <a:off x="2032209" y="0"/>
            <a:ext cx="8127583" cy="5718220"/>
          </a:xfrm>
          <a:prstGeom prst="rect">
            <a:avLst/>
          </a:prstGeom>
        </p:spPr>
      </p:pic>
    </p:spTree>
    <p:extLst>
      <p:ext uri="{BB962C8B-B14F-4D97-AF65-F5344CB8AC3E}">
        <p14:creationId xmlns:p14="http://schemas.microsoft.com/office/powerpoint/2010/main" val="1420590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Humanity Against Hunger</a:t>
            </a:r>
          </a:p>
        </p:txBody>
      </p:sp>
      <p:sp>
        <p:nvSpPr>
          <p:cNvPr id="3" name="Content Placeholder 2"/>
          <p:cNvSpPr>
            <a:spLocks noGrp="1"/>
          </p:cNvSpPr>
          <p:nvPr>
            <p:ph idx="1"/>
          </p:nvPr>
        </p:nvSpPr>
        <p:spPr>
          <a:xfrm>
            <a:off x="838200" y="1325563"/>
            <a:ext cx="10515600" cy="4611598"/>
          </a:xfrm>
        </p:spPr>
        <p:txBody>
          <a:bodyPr>
            <a:normAutofit fontScale="70000" lnSpcReduction="20000"/>
          </a:bodyPr>
          <a:lstStyle/>
          <a:p>
            <a:pPr marL="0" indent="0">
              <a:buNone/>
            </a:pPr>
            <a:r>
              <a:rPr lang="en-US" altLang="en-US" dirty="0"/>
              <a:t>You have been selected to join Humanity Against Hunger, an international effort dedicated to fighting hunger around the world. Your first assignment is to travel to Africa and help farmers from a small village.</a:t>
            </a:r>
          </a:p>
          <a:p>
            <a:pPr marL="0" indent="0">
              <a:lnSpc>
                <a:spcPct val="50000"/>
              </a:lnSpc>
              <a:buNone/>
            </a:pPr>
            <a:endParaRPr lang="en-US" altLang="en-US" dirty="0"/>
          </a:p>
          <a:p>
            <a:pPr marL="0" indent="0">
              <a:buNone/>
            </a:pPr>
            <a:r>
              <a:rPr lang="en-US" altLang="en-US" dirty="0"/>
              <a:t>In sub-Saharan Africa, nearly one-third of the population, almost 200 million people, lacks enough food to lead healthy, productive lives. Although some areas of Africa have rich soil and support plant growth, other areas do not. Growing food for the increasing human population is an important challenge. African farmers have traditionally cleared land, grown and harvested their crops, and then moved on to clear more land for the next planting. After harvesting their crops, the farmers left the land alone so that it would eventually regain its fertility.</a:t>
            </a:r>
          </a:p>
          <a:p>
            <a:pPr marL="0" indent="0">
              <a:lnSpc>
                <a:spcPct val="50000"/>
              </a:lnSpc>
              <a:buNone/>
            </a:pPr>
            <a:endParaRPr lang="en-US" altLang="en-US" dirty="0"/>
          </a:p>
          <a:p>
            <a:pPr marL="0" indent="0">
              <a:buNone/>
            </a:pPr>
            <a:r>
              <a:rPr lang="en-US" altLang="en-US" dirty="0"/>
              <a:t>However, increasing population growth has limited this traditional farming practice, which worked so well in the past. Today, farmers often grow crop after crop on the same land, “mining,” or depleting, the soil of its nutrients. Most of them realize that they need to replenish the soil, but often they lack the knowledge or the money needed to do so. If this trend continues, by the year 2010 Africa will have almost two-thirds of the world’s undernourished people.</a:t>
            </a:r>
          </a:p>
          <a:p>
            <a:pPr marL="0" indent="0">
              <a:lnSpc>
                <a:spcPct val="50000"/>
              </a:lnSpc>
              <a:buNone/>
            </a:pPr>
            <a:endParaRPr lang="en-US" altLang="en-US" dirty="0"/>
          </a:p>
          <a:p>
            <a:pPr marL="0" indent="0">
              <a:buNone/>
            </a:pPr>
            <a:r>
              <a:rPr lang="en-US" altLang="en-US" dirty="0"/>
              <a:t>Your task is to help the local farmers diagnose nutrient deficiencies among their crops. Then you will make recommendations on how to restore nutrient balance to the soil and improve crop yields.</a:t>
            </a:r>
          </a:p>
          <a:p>
            <a:endParaRPr lang="en-US" dirty="0"/>
          </a:p>
        </p:txBody>
      </p:sp>
    </p:spTree>
    <p:extLst>
      <p:ext uri="{BB962C8B-B14F-4D97-AF65-F5344CB8AC3E}">
        <p14:creationId xmlns:p14="http://schemas.microsoft.com/office/powerpoint/2010/main" val="1734190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6518"/>
            <a:ext cx="10515600" cy="5700445"/>
          </a:xfrm>
        </p:spPr>
        <p:txBody>
          <a:bodyPr>
            <a:normAutofit lnSpcReduction="10000"/>
          </a:bodyPr>
          <a:lstStyle/>
          <a:p>
            <a:pPr marL="0" indent="0">
              <a:buFont typeface="Arial" charset="0"/>
              <a:buNone/>
              <a:defRPr/>
            </a:pPr>
            <a:r>
              <a:rPr lang="en-US" sz="3200" b="1" dirty="0">
                <a:ea typeface="MS PGothic" charset="0"/>
              </a:rPr>
              <a:t>Instructions:</a:t>
            </a:r>
          </a:p>
          <a:p>
            <a:pPr marL="0" indent="0">
              <a:buFont typeface="Arial" charset="0"/>
              <a:buNone/>
              <a:defRPr/>
            </a:pPr>
            <a:endParaRPr lang="en-US" sz="3200" b="1" dirty="0">
              <a:ea typeface="MS PGothic" charset="0"/>
            </a:endParaRPr>
          </a:p>
          <a:p>
            <a:pPr>
              <a:defRPr/>
            </a:pPr>
            <a:r>
              <a:rPr lang="en-US" dirty="0">
                <a:ea typeface="MS PGothic" charset="0"/>
              </a:rPr>
              <a:t>Read the </a:t>
            </a:r>
            <a:r>
              <a:rPr lang="en-US" i="1" dirty="0">
                <a:ea typeface="MS PGothic" charset="0"/>
              </a:rPr>
              <a:t>Primary Information </a:t>
            </a:r>
            <a:r>
              <a:rPr lang="en-US" dirty="0">
                <a:ea typeface="MS PGothic" charset="0"/>
              </a:rPr>
              <a:t>for your case studies.</a:t>
            </a:r>
          </a:p>
          <a:p>
            <a:pPr>
              <a:defRPr/>
            </a:pPr>
            <a:r>
              <a:rPr lang="en-US" dirty="0">
                <a:ea typeface="MS PGothic" charset="0"/>
              </a:rPr>
              <a:t>Write the most important information related to your study on the Plant </a:t>
            </a:r>
            <a:r>
              <a:rPr lang="en-US" i="1" dirty="0">
                <a:ea typeface="MS PGothic" charset="0"/>
              </a:rPr>
              <a:t>Doctor Evaluation Form</a:t>
            </a:r>
            <a:r>
              <a:rPr lang="en-US" dirty="0">
                <a:ea typeface="MS PGothic" charset="0"/>
              </a:rPr>
              <a:t>.</a:t>
            </a:r>
          </a:p>
          <a:p>
            <a:pPr>
              <a:defRPr/>
            </a:pPr>
            <a:r>
              <a:rPr lang="en-US" dirty="0">
                <a:ea typeface="MS PGothic" charset="0"/>
              </a:rPr>
              <a:t>Use the Plant Doctor Evaluation Manual to make preliminary diagnosis. Enter this information in the space on your evaluation form.</a:t>
            </a:r>
            <a:endParaRPr lang="en-US" dirty="0"/>
          </a:p>
          <a:p>
            <a:pPr>
              <a:defRPr/>
            </a:pPr>
            <a:r>
              <a:rPr lang="en-US" dirty="0">
                <a:ea typeface="MS PGothic" charset="0"/>
              </a:rPr>
              <a:t>Some additional information about your cases has come to light.</a:t>
            </a:r>
          </a:p>
          <a:p>
            <a:pPr>
              <a:defRPr/>
            </a:pPr>
            <a:r>
              <a:rPr lang="en-US" dirty="0">
                <a:ea typeface="MS PGothic" charset="0"/>
              </a:rPr>
              <a:t>Use the </a:t>
            </a:r>
            <a:r>
              <a:rPr lang="en-US" i="1" dirty="0">
                <a:ea typeface="MS PGothic" charset="0"/>
              </a:rPr>
              <a:t>Secondary Information </a:t>
            </a:r>
            <a:r>
              <a:rPr lang="en-US" dirty="0">
                <a:ea typeface="MS PGothic" charset="0"/>
              </a:rPr>
              <a:t>to reevaluate your diagnosis. Indicate whether you want to confirm your initial diagnosis.</a:t>
            </a:r>
          </a:p>
          <a:p>
            <a:pPr>
              <a:defRPr/>
            </a:pPr>
            <a:r>
              <a:rPr lang="en-US" dirty="0">
                <a:ea typeface="MS PGothic" charset="0"/>
              </a:rPr>
              <a:t>If your diagnosis changed, enter your new diagnosis and your reasoning on the evaluation form.</a:t>
            </a:r>
          </a:p>
          <a:p>
            <a:endParaRPr lang="en-US" dirty="0"/>
          </a:p>
        </p:txBody>
      </p:sp>
    </p:spTree>
    <p:extLst>
      <p:ext uri="{BB962C8B-B14F-4D97-AF65-F5344CB8AC3E}">
        <p14:creationId xmlns:p14="http://schemas.microsoft.com/office/powerpoint/2010/main" val="950538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24000" y="161133"/>
            <a:ext cx="9144000" cy="9271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lt1"/>
              </a:solidFill>
            </a:endParaRPr>
          </a:p>
        </p:txBody>
      </p:sp>
      <p:sp>
        <p:nvSpPr>
          <p:cNvPr id="3" name="Title 1"/>
          <p:cNvSpPr txBox="1">
            <a:spLocks/>
          </p:cNvSpPr>
          <p:nvPr/>
        </p:nvSpPr>
        <p:spPr>
          <a:xfrm>
            <a:off x="4864100" y="365920"/>
            <a:ext cx="2463800" cy="1444625"/>
          </a:xfrm>
          <a:prstGeom prst="rect">
            <a:avLst/>
          </a:prstGeom>
        </p:spPr>
        <p:txBody>
          <a:bodyPr/>
          <a:lstStyle>
            <a:lvl1pPr algn="l" rtl="0" eaLnBrk="0" fontAlgn="base" hangingPunct="0">
              <a:spcBef>
                <a:spcPct val="0"/>
              </a:spcBef>
              <a:spcAft>
                <a:spcPct val="0"/>
              </a:spcAft>
              <a:defRPr sz="3000" kern="1200">
                <a:solidFill>
                  <a:srgbClr val="823526"/>
                </a:solidFill>
                <a:latin typeface="Palatino"/>
                <a:ea typeface="MS PGothic" panose="020B0600070205080204" pitchFamily="34" charset="-128"/>
                <a:cs typeface="Palatino"/>
              </a:defRPr>
            </a:lvl1pPr>
            <a:lvl2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2pPr>
            <a:lvl3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3pPr>
            <a:lvl4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4pPr>
            <a:lvl5pPr algn="l" rtl="0" eaLnBrk="0" fontAlgn="base" hangingPunct="0">
              <a:spcBef>
                <a:spcPct val="0"/>
              </a:spcBef>
              <a:spcAft>
                <a:spcPct val="0"/>
              </a:spcAft>
              <a:defRPr sz="3000">
                <a:solidFill>
                  <a:srgbClr val="823526"/>
                </a:solidFill>
                <a:latin typeface="Palatino" pitchFamily="-111"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2400" dirty="0">
                <a:solidFill>
                  <a:schemeClr val="accent6"/>
                </a:solidFill>
                <a:latin typeface="+mj-lt"/>
                <a:ea typeface="MS PGothic" charset="0"/>
              </a:rPr>
              <a:t>Corn Case Study 1</a:t>
            </a:r>
          </a:p>
        </p:txBody>
      </p:sp>
      <p:pic>
        <p:nvPicPr>
          <p:cNvPr id="16388" name="Picture 3"/>
          <p:cNvPicPr>
            <a:picLocks noChangeAspect="1"/>
          </p:cNvPicPr>
          <p:nvPr/>
        </p:nvPicPr>
        <p:blipFill>
          <a:blip r:embed="rId3">
            <a:extLst>
              <a:ext uri="{28A0092B-C50C-407E-A947-70E740481C1C}">
                <a14:useLocalDpi xmlns:a14="http://schemas.microsoft.com/office/drawing/2010/main" val="0"/>
              </a:ext>
            </a:extLst>
          </a:blip>
          <a:srcRect l="-1175" r="-1006"/>
          <a:stretch>
            <a:fillRect/>
          </a:stretch>
        </p:blipFill>
        <p:spPr bwMode="auto">
          <a:xfrm>
            <a:off x="2165350" y="3523243"/>
            <a:ext cx="30861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4"/>
          <p:cNvSpPr txBox="1">
            <a:spLocks noChangeArrowheads="1"/>
          </p:cNvSpPr>
          <p:nvPr/>
        </p:nvSpPr>
        <p:spPr bwMode="auto">
          <a:xfrm>
            <a:off x="1524000" y="1366732"/>
            <a:ext cx="43688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dirty="0">
                <a:solidFill>
                  <a:srgbClr val="262626"/>
                </a:solidFill>
              </a:rPr>
              <a:t>Primary Information</a:t>
            </a:r>
          </a:p>
          <a:p>
            <a:endParaRPr lang="en-US" altLang="en-US" b="1" dirty="0">
              <a:solidFill>
                <a:srgbClr val="262626"/>
              </a:solidFill>
            </a:endParaRPr>
          </a:p>
          <a:p>
            <a:r>
              <a:rPr lang="en-US" altLang="en-US" sz="1600" dirty="0">
                <a:solidFill>
                  <a:srgbClr val="262626"/>
                </a:solidFill>
              </a:rPr>
              <a:t>The farmer reports that his corn grows in sandy soil. The plants are stunted and have yellow leaves. They are free of pests, and the fields are free of weeds. The farmer provided the following photograph.</a:t>
            </a:r>
          </a:p>
        </p:txBody>
      </p:sp>
      <p:sp>
        <p:nvSpPr>
          <p:cNvPr id="16390" name="Rectangle 5"/>
          <p:cNvSpPr>
            <a:spLocks noChangeArrowheads="1"/>
          </p:cNvSpPr>
          <p:nvPr/>
        </p:nvSpPr>
        <p:spPr bwMode="auto">
          <a:xfrm>
            <a:off x="6299200" y="1489763"/>
            <a:ext cx="4368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dirty="0">
                <a:solidFill>
                  <a:srgbClr val="262626"/>
                </a:solidFill>
              </a:rPr>
              <a:t>Secondary Information</a:t>
            </a:r>
          </a:p>
          <a:p>
            <a:endParaRPr lang="en-US" altLang="en-US" dirty="0">
              <a:solidFill>
                <a:srgbClr val="262626"/>
              </a:solidFill>
            </a:endParaRPr>
          </a:p>
          <a:p>
            <a:r>
              <a:rPr lang="en-US" altLang="en-US" sz="1600" dirty="0">
                <a:solidFill>
                  <a:srgbClr val="262626"/>
                </a:solidFill>
              </a:rPr>
              <a:t>The farmer sent this additional photograph of an affected leaf. He reports that his fields have been exposed to heavy rains and higher than normal temperatures.</a:t>
            </a:r>
          </a:p>
        </p:txBody>
      </p:sp>
      <p:pic>
        <p:nvPicPr>
          <p:cNvPr id="1639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442" y="3523243"/>
            <a:ext cx="30861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329234"/>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C401B7E5-6F16-4C54-ABA3-09B5953712FA}" vid="{42FA3C98-1513-45B8-A700-364EC8481B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10686</TotalTime>
  <Words>4158</Words>
  <Application>Microsoft Macintosh PowerPoint</Application>
  <PresentationFormat>Widescreen</PresentationFormat>
  <Paragraphs>484</Paragraphs>
  <Slides>25</Slides>
  <Notes>24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Corbel</vt:lpstr>
      <vt:lpstr>Office Theme</vt:lpstr>
      <vt:lpstr>PowerPoint Presentation</vt:lpstr>
      <vt:lpstr>Plant Nutrient Deficiencies</vt:lpstr>
      <vt:lpstr>What we’re learning!</vt:lpstr>
      <vt:lpstr>Virtual Classroom – Lesson Introduction</vt:lpstr>
      <vt:lpstr>Review: How do plants get nutrients?</vt:lpstr>
      <vt:lpstr>www.nutrientsforlife.org/games/humanity/</vt:lpstr>
      <vt:lpstr>Humanity Against Hunger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&amp; Write</vt:lpstr>
      <vt:lpstr>Crops, Soil, and Nutrients</vt:lpstr>
      <vt:lpstr>Is calcium an essential element for plants?</vt:lpstr>
      <vt:lpstr>What effects does calcium deficiency have on the growth of pea plants?</vt:lpstr>
      <vt:lpstr>Discussion</vt:lpstr>
      <vt:lpstr>After one week of treatment</vt:lpstr>
      <vt:lpstr>Before and After Treatment</vt:lpstr>
      <vt:lpstr>Additional Experimental Results</vt:lpstr>
      <vt:lpstr>Calcium and Plant Growth</vt:lpstr>
      <vt:lpstr>EDTA EFFECTS ON PEA PLANTS</vt:lpstr>
      <vt:lpstr>Soil Testing Assignment http://www.csrees.usda.gov/Extension/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Nutrients for Life Foundation</dc:subject>
  <dc:creator>Julie McGuire</dc:creator>
  <cp:lastModifiedBy>Tamara Sealy</cp:lastModifiedBy>
  <cp:revision>50</cp:revision>
  <cp:lastPrinted>2014-10-20T17:41:24Z</cp:lastPrinted>
  <dcterms:created xsi:type="dcterms:W3CDTF">2014-09-18T14:34:17Z</dcterms:created>
  <dcterms:modified xsi:type="dcterms:W3CDTF">2019-02-22T01:01:28Z</dcterms:modified>
</cp:coreProperties>
</file>