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2"/>
  </p:notesMasterIdLst>
  <p:handoutMasterIdLst>
    <p:handoutMasterId r:id="rId23"/>
  </p:handoutMasterIdLst>
  <p:sldIdLst>
    <p:sldId id="256" r:id="rId2"/>
    <p:sldId id="257" r:id="rId3"/>
    <p:sldId id="258" r:id="rId4"/>
    <p:sldId id="275" r:id="rId5"/>
    <p:sldId id="259" r:id="rId6"/>
    <p:sldId id="260" r:id="rId7"/>
    <p:sldId id="261" r:id="rId8"/>
    <p:sldId id="262" r:id="rId9"/>
    <p:sldId id="263" r:id="rId10"/>
    <p:sldId id="264" r:id="rId11"/>
    <p:sldId id="269" r:id="rId12"/>
    <p:sldId id="270" r:id="rId13"/>
    <p:sldId id="265" r:id="rId14"/>
    <p:sldId id="266" r:id="rId15"/>
    <p:sldId id="271" r:id="rId16"/>
    <p:sldId id="267" r:id="rId17"/>
    <p:sldId id="268" r:id="rId18"/>
    <p:sldId id="272" r:id="rId19"/>
    <p:sldId id="273" r:id="rId20"/>
    <p:sldId id="274"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Overview" id="{D490F76D-D53A-4081-BE37-C479237E10BB}">
          <p14:sldIdLst>
            <p14:sldId id="256"/>
            <p14:sldId id="257"/>
            <p14:sldId id="258"/>
            <p14:sldId id="275"/>
          </p14:sldIdLst>
        </p14:section>
        <p14:section name="Activity 1: Essential Elements" id="{63AEAEA5-D31C-4B52-9DE6-3EFFA1BE23B5}">
          <p14:sldIdLst>
            <p14:sldId id="259"/>
            <p14:sldId id="260"/>
            <p14:sldId id="261"/>
            <p14:sldId id="262"/>
            <p14:sldId id="263"/>
            <p14:sldId id="264"/>
            <p14:sldId id="269"/>
            <p14:sldId id="270"/>
          </p14:sldIdLst>
        </p14:section>
        <p14:section name="Activity 2: Sources of Essential Elements" id="{57CAE230-557D-49BD-85A0-CEEE08BF418D}">
          <p14:sldIdLst>
            <p14:sldId id="265"/>
            <p14:sldId id="266"/>
            <p14:sldId id="271"/>
            <p14:sldId id="267"/>
            <p14:sldId id="268"/>
          </p14:sldIdLst>
        </p14:section>
        <p14:section name="Extension Activity: Humans, Food, and Essential Elements" id="{F828FDAF-7B9F-476C-A81A-B29BAEA524DD}">
          <p14:sldIdLst>
            <p14:sldId id="272"/>
            <p14:sldId id="273"/>
            <p14:sldId id="2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64933" autoAdjust="0"/>
  </p:normalViewPr>
  <p:slideViewPr>
    <p:cSldViewPr snapToGrid="0">
      <p:cViewPr varScale="1">
        <p:scale>
          <a:sx n="64" d="100"/>
          <a:sy n="64" d="100"/>
        </p:scale>
        <p:origin x="242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F7F11A-D8F2-40BF-B89C-DFD40DD01165}" type="doc">
      <dgm:prSet loTypeId="urn:microsoft.com/office/officeart/2005/8/layout/hierarchy4" loCatId="relationship" qsTypeId="urn:microsoft.com/office/officeart/2005/8/quickstyle/simple1" qsCatId="simple" csTypeId="urn:microsoft.com/office/officeart/2005/8/colors/colorful3" csCatId="colorful" phldr="1"/>
      <dgm:spPr/>
      <dgm:t>
        <a:bodyPr/>
        <a:lstStyle/>
        <a:p>
          <a:endParaRPr lang="en-US"/>
        </a:p>
      </dgm:t>
    </dgm:pt>
    <dgm:pt modelId="{D7516FCC-343F-472E-8B89-032223E5A9EE}">
      <dgm:prSet phldrT="[Text]"/>
      <dgm:spPr/>
      <dgm:t>
        <a:bodyPr/>
        <a:lstStyle/>
        <a:p>
          <a:r>
            <a:rPr lang="en-US" dirty="0"/>
            <a:t>Why do we need air, water, and food to survive?</a:t>
          </a:r>
        </a:p>
      </dgm:t>
    </dgm:pt>
    <dgm:pt modelId="{8CF18195-E010-48DC-BCE5-3CFD20C0703A}" type="parTrans" cxnId="{DB80880C-620A-4AD7-AA9B-B9E492272CBB}">
      <dgm:prSet/>
      <dgm:spPr/>
      <dgm:t>
        <a:bodyPr/>
        <a:lstStyle/>
        <a:p>
          <a:endParaRPr lang="en-US"/>
        </a:p>
      </dgm:t>
    </dgm:pt>
    <dgm:pt modelId="{93A1B2C0-E525-4B48-AE3C-6B608C3A013E}" type="sibTrans" cxnId="{DB80880C-620A-4AD7-AA9B-B9E492272CBB}">
      <dgm:prSet/>
      <dgm:spPr/>
      <dgm:t>
        <a:bodyPr/>
        <a:lstStyle/>
        <a:p>
          <a:endParaRPr lang="en-US"/>
        </a:p>
      </dgm:t>
    </dgm:pt>
    <dgm:pt modelId="{D927ABD9-0DFC-40A8-A993-9210F40493A1}">
      <dgm:prSet phldrT="[Text]"/>
      <dgm:spPr/>
      <dgm:t>
        <a:bodyPr/>
        <a:lstStyle/>
        <a:p>
          <a:r>
            <a:rPr lang="en-US" dirty="0"/>
            <a:t>Water is the medium in which life has evolved.</a:t>
          </a:r>
        </a:p>
      </dgm:t>
    </dgm:pt>
    <dgm:pt modelId="{474C71FB-468C-4A46-8092-E428564BA064}" type="parTrans" cxnId="{38417471-FEE6-4804-A8DD-2ECDBBF7F54A}">
      <dgm:prSet/>
      <dgm:spPr/>
      <dgm:t>
        <a:bodyPr/>
        <a:lstStyle/>
        <a:p>
          <a:endParaRPr lang="en-US"/>
        </a:p>
      </dgm:t>
    </dgm:pt>
    <dgm:pt modelId="{452D01BC-E75E-43D6-8264-A05B3ECAF7BF}" type="sibTrans" cxnId="{38417471-FEE6-4804-A8DD-2ECDBBF7F54A}">
      <dgm:prSet/>
      <dgm:spPr/>
      <dgm:t>
        <a:bodyPr/>
        <a:lstStyle/>
        <a:p>
          <a:endParaRPr lang="en-US"/>
        </a:p>
      </dgm:t>
    </dgm:pt>
    <dgm:pt modelId="{3A4E130D-D40D-4B53-AEED-94A0F57F1F48}">
      <dgm:prSet phldrT="[Text]"/>
      <dgm:spPr/>
      <dgm:t>
        <a:bodyPr/>
        <a:lstStyle/>
        <a:p>
          <a:r>
            <a:rPr lang="en-US" dirty="0"/>
            <a:t>Human cells are mostly water.</a:t>
          </a:r>
        </a:p>
      </dgm:t>
    </dgm:pt>
    <dgm:pt modelId="{3B27DB9E-2F9F-40FD-98BA-65691B24088C}" type="parTrans" cxnId="{6E7B71A0-4125-443D-83F7-9155DCAEFBBC}">
      <dgm:prSet/>
      <dgm:spPr/>
      <dgm:t>
        <a:bodyPr/>
        <a:lstStyle/>
        <a:p>
          <a:endParaRPr lang="en-US"/>
        </a:p>
      </dgm:t>
    </dgm:pt>
    <dgm:pt modelId="{A75355E8-33B1-4CEB-B9C7-803847052FC8}" type="sibTrans" cxnId="{6E7B71A0-4125-443D-83F7-9155DCAEFBBC}">
      <dgm:prSet/>
      <dgm:spPr/>
      <dgm:t>
        <a:bodyPr/>
        <a:lstStyle/>
        <a:p>
          <a:endParaRPr lang="en-US"/>
        </a:p>
      </dgm:t>
    </dgm:pt>
    <dgm:pt modelId="{E322067C-C551-4CFC-8C0F-84D8AF0FC077}">
      <dgm:prSet phldrT="[Text]"/>
      <dgm:spPr/>
      <dgm:t>
        <a:bodyPr/>
        <a:lstStyle/>
        <a:p>
          <a:r>
            <a:rPr lang="en-US" dirty="0"/>
            <a:t>Water is the chemistry of life.</a:t>
          </a:r>
        </a:p>
      </dgm:t>
    </dgm:pt>
    <dgm:pt modelId="{574A9EE6-6208-40B2-9161-7DDA0B8B404B}" type="parTrans" cxnId="{FC892E7C-0850-4C9D-A569-E4BA43E970D2}">
      <dgm:prSet/>
      <dgm:spPr/>
      <dgm:t>
        <a:bodyPr/>
        <a:lstStyle/>
        <a:p>
          <a:endParaRPr lang="en-US"/>
        </a:p>
      </dgm:t>
    </dgm:pt>
    <dgm:pt modelId="{46B3A4BE-56A1-4637-BAD9-68DB8F0635B0}" type="sibTrans" cxnId="{FC892E7C-0850-4C9D-A569-E4BA43E970D2}">
      <dgm:prSet/>
      <dgm:spPr/>
      <dgm:t>
        <a:bodyPr/>
        <a:lstStyle/>
        <a:p>
          <a:endParaRPr lang="en-US"/>
        </a:p>
      </dgm:t>
    </dgm:pt>
    <dgm:pt modelId="{8ADA5174-B15C-4767-B828-A1B4F100987A}">
      <dgm:prSet phldrT="[Text]"/>
      <dgm:spPr/>
      <dgm:t>
        <a:bodyPr/>
        <a:lstStyle/>
        <a:p>
          <a:r>
            <a:rPr lang="en-US" dirty="0"/>
            <a:t>Energy &amp; chemical building blocks of cells.</a:t>
          </a:r>
        </a:p>
      </dgm:t>
    </dgm:pt>
    <dgm:pt modelId="{983C8E3B-B478-487E-8BA0-864E4221E54E}" type="parTrans" cxnId="{F00E1D88-3107-4372-B768-B23B9F15A57B}">
      <dgm:prSet/>
      <dgm:spPr/>
      <dgm:t>
        <a:bodyPr/>
        <a:lstStyle/>
        <a:p>
          <a:endParaRPr lang="en-US"/>
        </a:p>
      </dgm:t>
    </dgm:pt>
    <dgm:pt modelId="{24B8D352-299D-467A-83DF-B5A294848300}" type="sibTrans" cxnId="{F00E1D88-3107-4372-B768-B23B9F15A57B}">
      <dgm:prSet/>
      <dgm:spPr/>
      <dgm:t>
        <a:bodyPr/>
        <a:lstStyle/>
        <a:p>
          <a:endParaRPr lang="en-US"/>
        </a:p>
      </dgm:t>
    </dgm:pt>
    <dgm:pt modelId="{FC04B6CB-C98E-41D6-B516-1903E1C65246}">
      <dgm:prSet phldrT="[Text]"/>
      <dgm:spPr/>
      <dgm:t>
        <a:bodyPr/>
        <a:lstStyle/>
        <a:p>
          <a:r>
            <a:rPr lang="en-US" dirty="0"/>
            <a:t>Humans require oxygen for cellular respiration.</a:t>
          </a:r>
        </a:p>
      </dgm:t>
    </dgm:pt>
    <dgm:pt modelId="{CCE94F2B-721A-4116-82C5-00AE34BDA213}" type="parTrans" cxnId="{90501FED-1871-4156-8B63-E544710E37FD}">
      <dgm:prSet/>
      <dgm:spPr/>
      <dgm:t>
        <a:bodyPr/>
        <a:lstStyle/>
        <a:p>
          <a:endParaRPr lang="en-US"/>
        </a:p>
      </dgm:t>
    </dgm:pt>
    <dgm:pt modelId="{F1185EA5-C43E-4F80-AEAD-3B41B6E82509}" type="sibTrans" cxnId="{90501FED-1871-4156-8B63-E544710E37FD}">
      <dgm:prSet/>
      <dgm:spPr/>
      <dgm:t>
        <a:bodyPr/>
        <a:lstStyle/>
        <a:p>
          <a:endParaRPr lang="en-US"/>
        </a:p>
      </dgm:t>
    </dgm:pt>
    <dgm:pt modelId="{544857F6-C8A6-4F54-8839-209C24AC6E13}" type="pres">
      <dgm:prSet presAssocID="{E3F7F11A-D8F2-40BF-B89C-DFD40DD01165}" presName="Name0" presStyleCnt="0">
        <dgm:presLayoutVars>
          <dgm:chPref val="1"/>
          <dgm:dir/>
          <dgm:animOne val="branch"/>
          <dgm:animLvl val="lvl"/>
          <dgm:resizeHandles/>
        </dgm:presLayoutVars>
      </dgm:prSet>
      <dgm:spPr/>
    </dgm:pt>
    <dgm:pt modelId="{7EC581A7-571E-471D-AD98-64680F19D3C3}" type="pres">
      <dgm:prSet presAssocID="{D7516FCC-343F-472E-8B89-032223E5A9EE}" presName="vertOne" presStyleCnt="0"/>
      <dgm:spPr/>
    </dgm:pt>
    <dgm:pt modelId="{BAAE8615-EBD7-4E66-B9AF-8739B412A0A8}" type="pres">
      <dgm:prSet presAssocID="{D7516FCC-343F-472E-8B89-032223E5A9EE}" presName="txOne" presStyleLbl="node0" presStyleIdx="0" presStyleCnt="1">
        <dgm:presLayoutVars>
          <dgm:chPref val="3"/>
        </dgm:presLayoutVars>
      </dgm:prSet>
      <dgm:spPr/>
    </dgm:pt>
    <dgm:pt modelId="{FCB8C60A-CBDD-4D38-A02B-8AFF7B06A845}" type="pres">
      <dgm:prSet presAssocID="{D7516FCC-343F-472E-8B89-032223E5A9EE}" presName="parTransOne" presStyleCnt="0"/>
      <dgm:spPr/>
    </dgm:pt>
    <dgm:pt modelId="{63080E6B-276B-4A90-B429-EC01B3AC42C2}" type="pres">
      <dgm:prSet presAssocID="{D7516FCC-343F-472E-8B89-032223E5A9EE}" presName="horzOne" presStyleCnt="0"/>
      <dgm:spPr/>
    </dgm:pt>
    <dgm:pt modelId="{F5AC4A37-0D6E-4B79-9C04-B3315E3D7DCC}" type="pres">
      <dgm:prSet presAssocID="{D927ABD9-0DFC-40A8-A993-9210F40493A1}" presName="vertTwo" presStyleCnt="0"/>
      <dgm:spPr/>
    </dgm:pt>
    <dgm:pt modelId="{5EE0157F-FF8C-4B83-830F-D3D9D5928A6E}" type="pres">
      <dgm:prSet presAssocID="{D927ABD9-0DFC-40A8-A993-9210F40493A1}" presName="txTwo" presStyleLbl="node2" presStyleIdx="0" presStyleCnt="2">
        <dgm:presLayoutVars>
          <dgm:chPref val="3"/>
        </dgm:presLayoutVars>
      </dgm:prSet>
      <dgm:spPr/>
    </dgm:pt>
    <dgm:pt modelId="{03C8AEE9-BE70-4ECE-A33A-AFEE4A3E7FED}" type="pres">
      <dgm:prSet presAssocID="{D927ABD9-0DFC-40A8-A993-9210F40493A1}" presName="parTransTwo" presStyleCnt="0"/>
      <dgm:spPr/>
    </dgm:pt>
    <dgm:pt modelId="{F9308A50-8DD0-4364-A04F-0B443B63EB38}" type="pres">
      <dgm:prSet presAssocID="{D927ABD9-0DFC-40A8-A993-9210F40493A1}" presName="horzTwo" presStyleCnt="0"/>
      <dgm:spPr/>
    </dgm:pt>
    <dgm:pt modelId="{90C7A84D-F633-467D-A74E-32BFB3E57BB4}" type="pres">
      <dgm:prSet presAssocID="{3A4E130D-D40D-4B53-AEED-94A0F57F1F48}" presName="vertThree" presStyleCnt="0"/>
      <dgm:spPr/>
    </dgm:pt>
    <dgm:pt modelId="{ACB63AA3-DBC7-4F11-86F3-2022BC808FA3}" type="pres">
      <dgm:prSet presAssocID="{3A4E130D-D40D-4B53-AEED-94A0F57F1F48}" presName="txThree" presStyleLbl="node3" presStyleIdx="0" presStyleCnt="3">
        <dgm:presLayoutVars>
          <dgm:chPref val="3"/>
        </dgm:presLayoutVars>
      </dgm:prSet>
      <dgm:spPr/>
    </dgm:pt>
    <dgm:pt modelId="{8CAE1FF7-AE0B-4B97-AEEB-584504CF2AD2}" type="pres">
      <dgm:prSet presAssocID="{3A4E130D-D40D-4B53-AEED-94A0F57F1F48}" presName="horzThree" presStyleCnt="0"/>
      <dgm:spPr/>
    </dgm:pt>
    <dgm:pt modelId="{445E312A-629E-423F-B6B7-7C7C55530A73}" type="pres">
      <dgm:prSet presAssocID="{A75355E8-33B1-4CEB-B9C7-803847052FC8}" presName="sibSpaceThree" presStyleCnt="0"/>
      <dgm:spPr/>
    </dgm:pt>
    <dgm:pt modelId="{0BD0CDC6-EC94-442D-A1B6-81A461D77BC5}" type="pres">
      <dgm:prSet presAssocID="{E322067C-C551-4CFC-8C0F-84D8AF0FC077}" presName="vertThree" presStyleCnt="0"/>
      <dgm:spPr/>
    </dgm:pt>
    <dgm:pt modelId="{31299BFF-3486-4BAB-B0A7-32D7756BFCCC}" type="pres">
      <dgm:prSet presAssocID="{E322067C-C551-4CFC-8C0F-84D8AF0FC077}" presName="txThree" presStyleLbl="node3" presStyleIdx="1" presStyleCnt="3">
        <dgm:presLayoutVars>
          <dgm:chPref val="3"/>
        </dgm:presLayoutVars>
      </dgm:prSet>
      <dgm:spPr/>
    </dgm:pt>
    <dgm:pt modelId="{0A8DF29E-751E-473D-8D1B-5879C7FEAD47}" type="pres">
      <dgm:prSet presAssocID="{E322067C-C551-4CFC-8C0F-84D8AF0FC077}" presName="horzThree" presStyleCnt="0"/>
      <dgm:spPr/>
    </dgm:pt>
    <dgm:pt modelId="{23DD7D21-7B3B-49D4-9CDC-D86A60E62ECD}" type="pres">
      <dgm:prSet presAssocID="{452D01BC-E75E-43D6-8264-A05B3ECAF7BF}" presName="sibSpaceTwo" presStyleCnt="0"/>
      <dgm:spPr/>
    </dgm:pt>
    <dgm:pt modelId="{22AFD9DA-C5B5-44F0-971E-6DB56F258DA7}" type="pres">
      <dgm:prSet presAssocID="{8ADA5174-B15C-4767-B828-A1B4F100987A}" presName="vertTwo" presStyleCnt="0"/>
      <dgm:spPr/>
    </dgm:pt>
    <dgm:pt modelId="{4872D255-ACF4-4FCA-8050-9DEAADECCF34}" type="pres">
      <dgm:prSet presAssocID="{8ADA5174-B15C-4767-B828-A1B4F100987A}" presName="txTwo" presStyleLbl="node2" presStyleIdx="1" presStyleCnt="2">
        <dgm:presLayoutVars>
          <dgm:chPref val="3"/>
        </dgm:presLayoutVars>
      </dgm:prSet>
      <dgm:spPr/>
    </dgm:pt>
    <dgm:pt modelId="{AFC06B16-2A1F-4B7B-A089-1FED3B4A1D27}" type="pres">
      <dgm:prSet presAssocID="{8ADA5174-B15C-4767-B828-A1B4F100987A}" presName="parTransTwo" presStyleCnt="0"/>
      <dgm:spPr/>
    </dgm:pt>
    <dgm:pt modelId="{53BD81E0-1D42-4372-89E5-D2DA376EBC63}" type="pres">
      <dgm:prSet presAssocID="{8ADA5174-B15C-4767-B828-A1B4F100987A}" presName="horzTwo" presStyleCnt="0"/>
      <dgm:spPr/>
    </dgm:pt>
    <dgm:pt modelId="{1B3F9A29-AA42-4E95-A02A-3DC4FBFFE77F}" type="pres">
      <dgm:prSet presAssocID="{FC04B6CB-C98E-41D6-B516-1903E1C65246}" presName="vertThree" presStyleCnt="0"/>
      <dgm:spPr/>
    </dgm:pt>
    <dgm:pt modelId="{2B06D371-CBBF-4602-B8E8-2A02CD81C2A5}" type="pres">
      <dgm:prSet presAssocID="{FC04B6CB-C98E-41D6-B516-1903E1C65246}" presName="txThree" presStyleLbl="node3" presStyleIdx="2" presStyleCnt="3">
        <dgm:presLayoutVars>
          <dgm:chPref val="3"/>
        </dgm:presLayoutVars>
      </dgm:prSet>
      <dgm:spPr/>
    </dgm:pt>
    <dgm:pt modelId="{0B32B903-6103-44DC-A6A4-E1F37C8AA170}" type="pres">
      <dgm:prSet presAssocID="{FC04B6CB-C98E-41D6-B516-1903E1C65246}" presName="horzThree" presStyleCnt="0"/>
      <dgm:spPr/>
    </dgm:pt>
  </dgm:ptLst>
  <dgm:cxnLst>
    <dgm:cxn modelId="{DB80880C-620A-4AD7-AA9B-B9E492272CBB}" srcId="{E3F7F11A-D8F2-40BF-B89C-DFD40DD01165}" destId="{D7516FCC-343F-472E-8B89-032223E5A9EE}" srcOrd="0" destOrd="0" parTransId="{8CF18195-E010-48DC-BCE5-3CFD20C0703A}" sibTransId="{93A1B2C0-E525-4B48-AE3C-6B608C3A013E}"/>
    <dgm:cxn modelId="{2C95E92D-57B3-4B15-8281-1FB907FBF05A}" type="presOf" srcId="{3A4E130D-D40D-4B53-AEED-94A0F57F1F48}" destId="{ACB63AA3-DBC7-4F11-86F3-2022BC808FA3}" srcOrd="0" destOrd="0" presId="urn:microsoft.com/office/officeart/2005/8/layout/hierarchy4"/>
    <dgm:cxn modelId="{0A3D8944-4C21-4C1B-AFE8-B7A566B585FA}" type="presOf" srcId="{8ADA5174-B15C-4767-B828-A1B4F100987A}" destId="{4872D255-ACF4-4FCA-8050-9DEAADECCF34}" srcOrd="0" destOrd="0" presId="urn:microsoft.com/office/officeart/2005/8/layout/hierarchy4"/>
    <dgm:cxn modelId="{9100D355-AC3B-4230-ADED-CF92BFEAF269}" type="presOf" srcId="{E322067C-C551-4CFC-8C0F-84D8AF0FC077}" destId="{31299BFF-3486-4BAB-B0A7-32D7756BFCCC}" srcOrd="0" destOrd="0" presId="urn:microsoft.com/office/officeart/2005/8/layout/hierarchy4"/>
    <dgm:cxn modelId="{FE7B3F63-CE1E-49BB-8A64-B8C87AA3E699}" type="presOf" srcId="{D927ABD9-0DFC-40A8-A993-9210F40493A1}" destId="{5EE0157F-FF8C-4B83-830F-D3D9D5928A6E}" srcOrd="0" destOrd="0" presId="urn:microsoft.com/office/officeart/2005/8/layout/hierarchy4"/>
    <dgm:cxn modelId="{38417471-FEE6-4804-A8DD-2ECDBBF7F54A}" srcId="{D7516FCC-343F-472E-8B89-032223E5A9EE}" destId="{D927ABD9-0DFC-40A8-A993-9210F40493A1}" srcOrd="0" destOrd="0" parTransId="{474C71FB-468C-4A46-8092-E428564BA064}" sibTransId="{452D01BC-E75E-43D6-8264-A05B3ECAF7BF}"/>
    <dgm:cxn modelId="{FC892E7C-0850-4C9D-A569-E4BA43E970D2}" srcId="{D927ABD9-0DFC-40A8-A993-9210F40493A1}" destId="{E322067C-C551-4CFC-8C0F-84D8AF0FC077}" srcOrd="1" destOrd="0" parTransId="{574A9EE6-6208-40B2-9161-7DDA0B8B404B}" sibTransId="{46B3A4BE-56A1-4637-BAD9-68DB8F0635B0}"/>
    <dgm:cxn modelId="{F00E1D88-3107-4372-B768-B23B9F15A57B}" srcId="{D7516FCC-343F-472E-8B89-032223E5A9EE}" destId="{8ADA5174-B15C-4767-B828-A1B4F100987A}" srcOrd="1" destOrd="0" parTransId="{983C8E3B-B478-487E-8BA0-864E4221E54E}" sibTransId="{24B8D352-299D-467A-83DF-B5A294848300}"/>
    <dgm:cxn modelId="{E3AB0C9F-F852-48A3-88BB-E2D42C291375}" type="presOf" srcId="{E3F7F11A-D8F2-40BF-B89C-DFD40DD01165}" destId="{544857F6-C8A6-4F54-8839-209C24AC6E13}" srcOrd="0" destOrd="0" presId="urn:microsoft.com/office/officeart/2005/8/layout/hierarchy4"/>
    <dgm:cxn modelId="{6E7B71A0-4125-443D-83F7-9155DCAEFBBC}" srcId="{D927ABD9-0DFC-40A8-A993-9210F40493A1}" destId="{3A4E130D-D40D-4B53-AEED-94A0F57F1F48}" srcOrd="0" destOrd="0" parTransId="{3B27DB9E-2F9F-40FD-98BA-65691B24088C}" sibTransId="{A75355E8-33B1-4CEB-B9C7-803847052FC8}"/>
    <dgm:cxn modelId="{524611A7-C32C-41B9-A5A8-26BD2963AA24}" type="presOf" srcId="{FC04B6CB-C98E-41D6-B516-1903E1C65246}" destId="{2B06D371-CBBF-4602-B8E8-2A02CD81C2A5}" srcOrd="0" destOrd="0" presId="urn:microsoft.com/office/officeart/2005/8/layout/hierarchy4"/>
    <dgm:cxn modelId="{1E0B0FA9-9D0B-4A85-B29D-A6D4F8E5CFEF}" type="presOf" srcId="{D7516FCC-343F-472E-8B89-032223E5A9EE}" destId="{BAAE8615-EBD7-4E66-B9AF-8739B412A0A8}" srcOrd="0" destOrd="0" presId="urn:microsoft.com/office/officeart/2005/8/layout/hierarchy4"/>
    <dgm:cxn modelId="{90501FED-1871-4156-8B63-E544710E37FD}" srcId="{8ADA5174-B15C-4767-B828-A1B4F100987A}" destId="{FC04B6CB-C98E-41D6-B516-1903E1C65246}" srcOrd="0" destOrd="0" parTransId="{CCE94F2B-721A-4116-82C5-00AE34BDA213}" sibTransId="{F1185EA5-C43E-4F80-AEAD-3B41B6E82509}"/>
    <dgm:cxn modelId="{4695BE51-A76B-456C-A97E-313B6D7B2B23}" type="presParOf" srcId="{544857F6-C8A6-4F54-8839-209C24AC6E13}" destId="{7EC581A7-571E-471D-AD98-64680F19D3C3}" srcOrd="0" destOrd="0" presId="urn:microsoft.com/office/officeart/2005/8/layout/hierarchy4"/>
    <dgm:cxn modelId="{18FC8262-7F0E-43A6-A6AA-895D2453F7D6}" type="presParOf" srcId="{7EC581A7-571E-471D-AD98-64680F19D3C3}" destId="{BAAE8615-EBD7-4E66-B9AF-8739B412A0A8}" srcOrd="0" destOrd="0" presId="urn:microsoft.com/office/officeart/2005/8/layout/hierarchy4"/>
    <dgm:cxn modelId="{5F3F4E16-A820-478E-BC33-72EB532905D4}" type="presParOf" srcId="{7EC581A7-571E-471D-AD98-64680F19D3C3}" destId="{FCB8C60A-CBDD-4D38-A02B-8AFF7B06A845}" srcOrd="1" destOrd="0" presId="urn:microsoft.com/office/officeart/2005/8/layout/hierarchy4"/>
    <dgm:cxn modelId="{4BDBA57C-D052-48B3-9083-556761A582A7}" type="presParOf" srcId="{7EC581A7-571E-471D-AD98-64680F19D3C3}" destId="{63080E6B-276B-4A90-B429-EC01B3AC42C2}" srcOrd="2" destOrd="0" presId="urn:microsoft.com/office/officeart/2005/8/layout/hierarchy4"/>
    <dgm:cxn modelId="{8BF65109-EE1B-4F19-859E-AC57418A4E2D}" type="presParOf" srcId="{63080E6B-276B-4A90-B429-EC01B3AC42C2}" destId="{F5AC4A37-0D6E-4B79-9C04-B3315E3D7DCC}" srcOrd="0" destOrd="0" presId="urn:microsoft.com/office/officeart/2005/8/layout/hierarchy4"/>
    <dgm:cxn modelId="{A57E989D-469F-4425-A29C-BC7452A0C175}" type="presParOf" srcId="{F5AC4A37-0D6E-4B79-9C04-B3315E3D7DCC}" destId="{5EE0157F-FF8C-4B83-830F-D3D9D5928A6E}" srcOrd="0" destOrd="0" presId="urn:microsoft.com/office/officeart/2005/8/layout/hierarchy4"/>
    <dgm:cxn modelId="{C0A113ED-0083-4A9D-A5C2-D6FCD7BD2FC4}" type="presParOf" srcId="{F5AC4A37-0D6E-4B79-9C04-B3315E3D7DCC}" destId="{03C8AEE9-BE70-4ECE-A33A-AFEE4A3E7FED}" srcOrd="1" destOrd="0" presId="urn:microsoft.com/office/officeart/2005/8/layout/hierarchy4"/>
    <dgm:cxn modelId="{7593A144-5952-4391-BEA0-DE9153E23794}" type="presParOf" srcId="{F5AC4A37-0D6E-4B79-9C04-B3315E3D7DCC}" destId="{F9308A50-8DD0-4364-A04F-0B443B63EB38}" srcOrd="2" destOrd="0" presId="urn:microsoft.com/office/officeart/2005/8/layout/hierarchy4"/>
    <dgm:cxn modelId="{FFF901E4-3B69-4C50-81D9-06F6BF595A02}" type="presParOf" srcId="{F9308A50-8DD0-4364-A04F-0B443B63EB38}" destId="{90C7A84D-F633-467D-A74E-32BFB3E57BB4}" srcOrd="0" destOrd="0" presId="urn:microsoft.com/office/officeart/2005/8/layout/hierarchy4"/>
    <dgm:cxn modelId="{CEE28261-F1D4-45BB-9183-7FCB26460657}" type="presParOf" srcId="{90C7A84D-F633-467D-A74E-32BFB3E57BB4}" destId="{ACB63AA3-DBC7-4F11-86F3-2022BC808FA3}" srcOrd="0" destOrd="0" presId="urn:microsoft.com/office/officeart/2005/8/layout/hierarchy4"/>
    <dgm:cxn modelId="{41C44370-F5CC-42D2-96BE-86CB267AB38A}" type="presParOf" srcId="{90C7A84D-F633-467D-A74E-32BFB3E57BB4}" destId="{8CAE1FF7-AE0B-4B97-AEEB-584504CF2AD2}" srcOrd="1" destOrd="0" presId="urn:microsoft.com/office/officeart/2005/8/layout/hierarchy4"/>
    <dgm:cxn modelId="{A289746B-A20F-4141-AB78-BCAEA1C39470}" type="presParOf" srcId="{F9308A50-8DD0-4364-A04F-0B443B63EB38}" destId="{445E312A-629E-423F-B6B7-7C7C55530A73}" srcOrd="1" destOrd="0" presId="urn:microsoft.com/office/officeart/2005/8/layout/hierarchy4"/>
    <dgm:cxn modelId="{AF14DAD6-2BBB-4FFB-8D53-9D4A3E507DE8}" type="presParOf" srcId="{F9308A50-8DD0-4364-A04F-0B443B63EB38}" destId="{0BD0CDC6-EC94-442D-A1B6-81A461D77BC5}" srcOrd="2" destOrd="0" presId="urn:microsoft.com/office/officeart/2005/8/layout/hierarchy4"/>
    <dgm:cxn modelId="{F3DB3389-49E9-4EFF-8D0C-127C73070F1E}" type="presParOf" srcId="{0BD0CDC6-EC94-442D-A1B6-81A461D77BC5}" destId="{31299BFF-3486-4BAB-B0A7-32D7756BFCCC}" srcOrd="0" destOrd="0" presId="urn:microsoft.com/office/officeart/2005/8/layout/hierarchy4"/>
    <dgm:cxn modelId="{8A8BCA28-FA39-4B5B-9926-A790EC878281}" type="presParOf" srcId="{0BD0CDC6-EC94-442D-A1B6-81A461D77BC5}" destId="{0A8DF29E-751E-473D-8D1B-5879C7FEAD47}" srcOrd="1" destOrd="0" presId="urn:microsoft.com/office/officeart/2005/8/layout/hierarchy4"/>
    <dgm:cxn modelId="{8C7B86E7-24FB-43FA-8EE8-F68A8E7F4D77}" type="presParOf" srcId="{63080E6B-276B-4A90-B429-EC01B3AC42C2}" destId="{23DD7D21-7B3B-49D4-9CDC-D86A60E62ECD}" srcOrd="1" destOrd="0" presId="urn:microsoft.com/office/officeart/2005/8/layout/hierarchy4"/>
    <dgm:cxn modelId="{B41CBAA2-BEAD-46CC-A1FA-77C911373ABB}" type="presParOf" srcId="{63080E6B-276B-4A90-B429-EC01B3AC42C2}" destId="{22AFD9DA-C5B5-44F0-971E-6DB56F258DA7}" srcOrd="2" destOrd="0" presId="urn:microsoft.com/office/officeart/2005/8/layout/hierarchy4"/>
    <dgm:cxn modelId="{AE535078-F433-44BB-96BF-26187166E230}" type="presParOf" srcId="{22AFD9DA-C5B5-44F0-971E-6DB56F258DA7}" destId="{4872D255-ACF4-4FCA-8050-9DEAADECCF34}" srcOrd="0" destOrd="0" presId="urn:microsoft.com/office/officeart/2005/8/layout/hierarchy4"/>
    <dgm:cxn modelId="{15CB5588-0A51-499B-B39E-D369AAF5BF01}" type="presParOf" srcId="{22AFD9DA-C5B5-44F0-971E-6DB56F258DA7}" destId="{AFC06B16-2A1F-4B7B-A089-1FED3B4A1D27}" srcOrd="1" destOrd="0" presId="urn:microsoft.com/office/officeart/2005/8/layout/hierarchy4"/>
    <dgm:cxn modelId="{2F6A532D-664E-4BCA-A35B-B7AE4D5B480E}" type="presParOf" srcId="{22AFD9DA-C5B5-44F0-971E-6DB56F258DA7}" destId="{53BD81E0-1D42-4372-89E5-D2DA376EBC63}" srcOrd="2" destOrd="0" presId="urn:microsoft.com/office/officeart/2005/8/layout/hierarchy4"/>
    <dgm:cxn modelId="{8765A0EF-52AE-40ED-99CF-392670D91765}" type="presParOf" srcId="{53BD81E0-1D42-4372-89E5-D2DA376EBC63}" destId="{1B3F9A29-AA42-4E95-A02A-3DC4FBFFE77F}" srcOrd="0" destOrd="0" presId="urn:microsoft.com/office/officeart/2005/8/layout/hierarchy4"/>
    <dgm:cxn modelId="{45AD7F60-EAC2-4FD0-842E-81BDEF88E44A}" type="presParOf" srcId="{1B3F9A29-AA42-4E95-A02A-3DC4FBFFE77F}" destId="{2B06D371-CBBF-4602-B8E8-2A02CD81C2A5}" srcOrd="0" destOrd="0" presId="urn:microsoft.com/office/officeart/2005/8/layout/hierarchy4"/>
    <dgm:cxn modelId="{6B43B343-8A13-4BF1-9FE4-B273DBB46B2B}" type="presParOf" srcId="{1B3F9A29-AA42-4E95-A02A-3DC4FBFFE77F}" destId="{0B32B903-6103-44DC-A6A4-E1F37C8AA17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E8615-EBD7-4E66-B9AF-8739B412A0A8}">
      <dsp:nvSpPr>
        <dsp:cNvPr id="0" name=""/>
        <dsp:cNvSpPr/>
      </dsp:nvSpPr>
      <dsp:spPr>
        <a:xfrm>
          <a:off x="1206" y="600"/>
          <a:ext cx="10513186" cy="133004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Why do we need air, water, and food to survive?</a:t>
          </a:r>
        </a:p>
      </dsp:txBody>
      <dsp:txXfrm>
        <a:off x="40162" y="39556"/>
        <a:ext cx="10435274" cy="1252135"/>
      </dsp:txXfrm>
    </dsp:sp>
    <dsp:sp modelId="{5EE0157F-FF8C-4B83-830F-D3D9D5928A6E}">
      <dsp:nvSpPr>
        <dsp:cNvPr id="0" name=""/>
        <dsp:cNvSpPr/>
      </dsp:nvSpPr>
      <dsp:spPr>
        <a:xfrm>
          <a:off x="1206" y="1510645"/>
          <a:ext cx="6867539" cy="13300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Water is the medium in which life has evolved.</a:t>
          </a:r>
        </a:p>
      </dsp:txBody>
      <dsp:txXfrm>
        <a:off x="40162" y="1549601"/>
        <a:ext cx="6789627" cy="1252135"/>
      </dsp:txXfrm>
    </dsp:sp>
    <dsp:sp modelId="{ACB63AA3-DBC7-4F11-86F3-2022BC808FA3}">
      <dsp:nvSpPr>
        <dsp:cNvPr id="0" name=""/>
        <dsp:cNvSpPr/>
      </dsp:nvSpPr>
      <dsp:spPr>
        <a:xfrm>
          <a:off x="1206" y="3020690"/>
          <a:ext cx="3363143" cy="133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Human cells are mostly water.</a:t>
          </a:r>
        </a:p>
      </dsp:txBody>
      <dsp:txXfrm>
        <a:off x="40162" y="3059646"/>
        <a:ext cx="3285231" cy="1252135"/>
      </dsp:txXfrm>
    </dsp:sp>
    <dsp:sp modelId="{31299BFF-3486-4BAB-B0A7-32D7756BFCCC}">
      <dsp:nvSpPr>
        <dsp:cNvPr id="0" name=""/>
        <dsp:cNvSpPr/>
      </dsp:nvSpPr>
      <dsp:spPr>
        <a:xfrm>
          <a:off x="3505602" y="3020690"/>
          <a:ext cx="3363143" cy="133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Water is the chemistry of life.</a:t>
          </a:r>
        </a:p>
      </dsp:txBody>
      <dsp:txXfrm>
        <a:off x="3544558" y="3059646"/>
        <a:ext cx="3285231" cy="1252135"/>
      </dsp:txXfrm>
    </dsp:sp>
    <dsp:sp modelId="{4872D255-ACF4-4FCA-8050-9DEAADECCF34}">
      <dsp:nvSpPr>
        <dsp:cNvPr id="0" name=""/>
        <dsp:cNvSpPr/>
      </dsp:nvSpPr>
      <dsp:spPr>
        <a:xfrm>
          <a:off x="7151249" y="1510645"/>
          <a:ext cx="3363143" cy="13300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Energy &amp; chemical building blocks of cells.</a:t>
          </a:r>
        </a:p>
      </dsp:txBody>
      <dsp:txXfrm>
        <a:off x="7190205" y="1549601"/>
        <a:ext cx="3285231" cy="1252135"/>
      </dsp:txXfrm>
    </dsp:sp>
    <dsp:sp modelId="{2B06D371-CBBF-4602-B8E8-2A02CD81C2A5}">
      <dsp:nvSpPr>
        <dsp:cNvPr id="0" name=""/>
        <dsp:cNvSpPr/>
      </dsp:nvSpPr>
      <dsp:spPr>
        <a:xfrm>
          <a:off x="7151249" y="3020690"/>
          <a:ext cx="3363143" cy="133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Humans require oxygen for cellular respiration.</a:t>
          </a:r>
        </a:p>
      </dsp:txBody>
      <dsp:txXfrm>
        <a:off x="7190205" y="3059646"/>
        <a:ext cx="3285231" cy="12521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1F14696-63FC-40BD-8F3E-5290632AEEB0}" type="datetimeFigureOut">
              <a:rPr lang="en-US" smtClean="0"/>
              <a:t>2/21/19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396836B-DA61-4184-B192-F008A158E7A5}" type="slidenum">
              <a:rPr lang="en-US" smtClean="0"/>
              <a:t>‹#›</a:t>
            </a:fld>
            <a:endParaRPr lang="en-US"/>
          </a:p>
        </p:txBody>
      </p:sp>
    </p:spTree>
    <p:extLst>
      <p:ext uri="{BB962C8B-B14F-4D97-AF65-F5344CB8AC3E}">
        <p14:creationId xmlns:p14="http://schemas.microsoft.com/office/powerpoint/2010/main" val="179316061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29C3E0-DDC8-4AC6-87FE-A262A592A094}" type="datetimeFigureOut">
              <a:rPr lang="en-US" smtClean="0"/>
              <a:t>2/21/19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E444EF-8FB2-49B5-B48F-09EE60535260}" type="slidenum">
              <a:rPr lang="en-US" smtClean="0"/>
              <a:t>‹#›</a:t>
            </a:fld>
            <a:endParaRPr lang="en-US"/>
          </a:p>
        </p:txBody>
      </p:sp>
    </p:spTree>
    <p:extLst>
      <p:ext uri="{BB962C8B-B14F-4D97-AF65-F5344CB8AC3E}">
        <p14:creationId xmlns:p14="http://schemas.microsoft.com/office/powerpoint/2010/main" val="416914049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1: In Search of Essential Nutrients</a:t>
            </a:r>
          </a:p>
          <a:p>
            <a:r>
              <a:rPr lang="en-US" b="1" dirty="0"/>
              <a:t>Nourishing the Planet in the 21</a:t>
            </a:r>
            <a:r>
              <a:rPr lang="en-US" b="1" baseline="30000" dirty="0"/>
              <a:t>st</a:t>
            </a:r>
            <a:r>
              <a:rPr lang="en-US" b="1" dirty="0"/>
              <a:t> Century</a:t>
            </a:r>
          </a:p>
          <a:p>
            <a:r>
              <a:rPr lang="en-US" dirty="0"/>
              <a:t>Download your free copy of the curriculum: https://www.nutrientsforlife.org/for-teachers</a:t>
            </a:r>
          </a:p>
          <a:p>
            <a:endParaRPr lang="en-US" dirty="0"/>
          </a:p>
          <a:p>
            <a:pPr defTabSz="931774">
              <a:defRPr/>
            </a:pPr>
            <a:r>
              <a:rPr lang="en-US" dirty="0"/>
              <a:t>Students begin by comparing and contrasting the nutritional needs of plants and people.</a:t>
            </a:r>
          </a:p>
          <a:p>
            <a:endParaRPr lang="en-US" dirty="0"/>
          </a:p>
          <a:p>
            <a:pPr defTabSz="931774">
              <a:defRPr/>
            </a:pPr>
            <a:r>
              <a:rPr lang="en-US" b="1" dirty="0"/>
              <a:t>Topics Covered and Major Concept</a:t>
            </a:r>
          </a:p>
          <a:p>
            <a:r>
              <a:rPr lang="en-US" dirty="0"/>
              <a:t>Engage: Students become engaged in how plants obtain their nutrition.</a:t>
            </a:r>
          </a:p>
          <a:p>
            <a:r>
              <a:rPr lang="en-US" dirty="0"/>
              <a:t>Plants and people require essential nutrients to complete their life cycles. Macronutrients are needed in larger amounts than micronutrients. Plants get their nutrients from water, air, and soil.</a:t>
            </a:r>
          </a:p>
          <a:p>
            <a:endParaRPr lang="en-US" b="1" baseline="0" dirty="0"/>
          </a:p>
          <a:p>
            <a:r>
              <a:rPr lang="en-US" b="1" u="sng" dirty="0"/>
              <a:t>Alignment</a:t>
            </a:r>
            <a:r>
              <a:rPr lang="en-US" b="1" u="sng" baseline="0" dirty="0"/>
              <a:t> with Next Generation Science Standards</a:t>
            </a:r>
          </a:p>
          <a:p>
            <a:r>
              <a:rPr lang="en-US" b="1" baseline="0" dirty="0"/>
              <a:t>Science Practices in Lesson 1</a:t>
            </a:r>
          </a:p>
          <a:p>
            <a:r>
              <a:rPr lang="en-US" b="0" baseline="0" dirty="0"/>
              <a:t>Analyzing and Interpreting Data</a:t>
            </a:r>
          </a:p>
          <a:p>
            <a:r>
              <a:rPr lang="en-US" b="0" baseline="0" dirty="0"/>
              <a:t>Engaging in argument from Evidence</a:t>
            </a:r>
          </a:p>
          <a:p>
            <a:r>
              <a:rPr lang="en-US" b="0" baseline="0" dirty="0"/>
              <a:t>Obtaining, Evaluating, and Communicating Information</a:t>
            </a:r>
            <a:endParaRPr lang="en-US" b="1" baseline="0" dirty="0"/>
          </a:p>
          <a:p>
            <a:endParaRPr lang="en-US" b="1" baseline="0" dirty="0"/>
          </a:p>
          <a:p>
            <a:r>
              <a:rPr lang="en-US" b="1" baseline="0" dirty="0"/>
              <a:t>D</a:t>
            </a:r>
            <a:r>
              <a:rPr lang="en-US" b="1" dirty="0"/>
              <a:t>isciplinary Core Ideas</a:t>
            </a:r>
            <a:r>
              <a:rPr lang="en-US" b="1" baseline="0" dirty="0"/>
              <a:t> from the Next Generation Science Standards</a:t>
            </a:r>
            <a:r>
              <a:rPr lang="en-US" baseline="0" dirty="0"/>
              <a:t>:</a:t>
            </a:r>
          </a:p>
          <a:p>
            <a:r>
              <a:rPr lang="en-US" b="1" baseline="0" dirty="0"/>
              <a:t>LS1:C: Organization for Matter and Energy Flow in Organisms</a:t>
            </a:r>
            <a:r>
              <a:rPr lang="en-US" baseline="0" dirty="0"/>
              <a:t>: The sugar molecules thus formed contain carbon, hydrogen, and oxygen, their hydrocarbon backbones are used to make amino acids and other carbon-</a:t>
            </a:r>
            <a:r>
              <a:rPr lang="en-US" baseline="0" dirty="0" err="1"/>
              <a:t>mased</a:t>
            </a:r>
            <a:r>
              <a:rPr lang="en-US" baseline="0" dirty="0"/>
              <a:t> molecules that can be assembled into larger molecules (such as proteins or DNA) used, for example, to form new cells.</a:t>
            </a:r>
          </a:p>
          <a:p>
            <a:r>
              <a:rPr lang="en-US" b="1" baseline="0" dirty="0"/>
              <a:t>LS2.B: Cycles of Matter and Energy Transfer in Ecosystems</a:t>
            </a:r>
            <a:r>
              <a:rPr lang="en-US" baseline="0" dirty="0"/>
              <a:t>: The chemical elements that make up the molecules of organisms pass through food webs and into and out of the atmosphere and soil, and recombine in different ways.</a:t>
            </a:r>
          </a:p>
          <a:p>
            <a:r>
              <a:rPr lang="en-US" b="1" baseline="0" dirty="0"/>
              <a:t>LS2.C: Ecosystem Dynamics, Functioning, and Resilience</a:t>
            </a:r>
            <a:r>
              <a:rPr lang="en-US" baseline="0" dirty="0"/>
              <a:t>: Moreover, anthropogenic changes (induced by human activity) in the environment – including habitat destruction, pollution, introduction of invasive species, overpopulation, and climate change – can disrupt an ecosystem and threaten the survival of some species.</a:t>
            </a:r>
          </a:p>
          <a:p>
            <a:endParaRPr lang="en-US" baseline="0" dirty="0"/>
          </a:p>
          <a:p>
            <a:r>
              <a:rPr lang="en-US" b="1" dirty="0"/>
              <a:t>Crosscutting</a:t>
            </a:r>
            <a:r>
              <a:rPr lang="en-US" b="1" baseline="0" dirty="0"/>
              <a:t> Concepts in Lesson 1: </a:t>
            </a:r>
          </a:p>
          <a:p>
            <a:r>
              <a:rPr lang="en-US" baseline="0" dirty="0"/>
              <a:t>Patterns and Energy/Matter in Systems.</a:t>
            </a:r>
          </a:p>
          <a:p>
            <a:endParaRPr lang="en-US" baseline="0" dirty="0"/>
          </a:p>
          <a:p>
            <a:r>
              <a:rPr lang="en-US" b="1" u="sng" dirty="0"/>
              <a:t>Common Core Standards in Lesson 1</a:t>
            </a:r>
          </a:p>
          <a:p>
            <a:r>
              <a:rPr lang="en-US" dirty="0"/>
              <a:t>English Language Arts/Literacy</a:t>
            </a:r>
          </a:p>
          <a:p>
            <a:r>
              <a:rPr lang="en-US" dirty="0"/>
              <a:t>Anchor Standards</a:t>
            </a:r>
          </a:p>
          <a:p>
            <a:r>
              <a:rPr lang="en-US" baseline="0" dirty="0"/>
              <a:t>CCSS.ELA-Literacy.CCRA.R.1</a:t>
            </a:r>
          </a:p>
          <a:p>
            <a:pPr defTabSz="931774">
              <a:defRPr/>
            </a:pPr>
            <a:r>
              <a:rPr lang="en-US" baseline="0" dirty="0"/>
              <a:t>CCSS.ELA-Literacy.CCRA.SL.1</a:t>
            </a:r>
          </a:p>
          <a:p>
            <a:pPr defTabSz="931774">
              <a:defRPr/>
            </a:pPr>
            <a:r>
              <a:rPr lang="en-US" baseline="0" dirty="0"/>
              <a:t>CCSS.ELA-Literacy.CCRA.SL.2</a:t>
            </a:r>
          </a:p>
          <a:p>
            <a:pPr defTabSz="931774">
              <a:defRPr/>
            </a:pPr>
            <a:endParaRPr lang="en-US" baseline="0" dirty="0"/>
          </a:p>
          <a:p>
            <a:pPr defTabSz="931774">
              <a:defRPr/>
            </a:pPr>
            <a:r>
              <a:rPr lang="en-US" dirty="0"/>
              <a:t>The Nutrients for Life Foundation provides a search tool on their website, https://www.nutrientsforlife.org/,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endParaRPr lang="en-US" baseline="0" dirty="0"/>
          </a:p>
          <a:p>
            <a:r>
              <a:rPr lang="en-US" dirty="0"/>
              <a:t>Students come to learning situations with prior knowledge. This knowledge may or may not be congruent with the concepts presented in this module. The </a:t>
            </a:r>
            <a:r>
              <a:rPr lang="en-US" i="1" dirty="0"/>
              <a:t>Engage </a:t>
            </a:r>
            <a:r>
              <a:rPr lang="en-US" dirty="0"/>
              <a:t>lesson provides the opportunity for teachers to find out what students already know, or think they know, about the topic and concepts to be covered. The </a:t>
            </a:r>
            <a:r>
              <a:rPr lang="en-US" i="1" dirty="0"/>
              <a:t>Engage </a:t>
            </a:r>
            <a:r>
              <a:rPr lang="en-US" dirty="0"/>
              <a:t>lesson in this module, </a:t>
            </a:r>
            <a:r>
              <a:rPr lang="en-US" b="1" dirty="0"/>
              <a:t>LESSON 1, IN SEARCH Of ESSENTIAL NUTRIENTS, </a:t>
            </a:r>
            <a:r>
              <a:rPr lang="en-US" dirty="0"/>
              <a:t>is designed to</a:t>
            </a:r>
          </a:p>
          <a:p>
            <a:pPr marL="640594" lvl="1" indent="-174708">
              <a:buFont typeface="Arial" panose="020B0604020202020204" pitchFamily="34" charset="0"/>
              <a:buChar char="•"/>
            </a:pPr>
            <a:r>
              <a:rPr lang="en-US" dirty="0"/>
              <a:t>pique students’ curiosity and generate interest,</a:t>
            </a:r>
          </a:p>
          <a:p>
            <a:pPr marL="640594" lvl="1" indent="-174708">
              <a:buFont typeface="Arial" panose="020B0604020202020204" pitchFamily="34" charset="0"/>
              <a:buChar char="•"/>
            </a:pPr>
            <a:r>
              <a:rPr lang="en-US" dirty="0"/>
              <a:t>determine students’ current understanding about nutritional requirements,</a:t>
            </a:r>
          </a:p>
          <a:p>
            <a:pPr marL="640594" lvl="1" indent="-174708">
              <a:buFont typeface="Arial" panose="020B0604020202020204" pitchFamily="34" charset="0"/>
              <a:buChar char="•"/>
            </a:pPr>
            <a:r>
              <a:rPr lang="en-US" dirty="0"/>
              <a:t>invite students to raise their own questions about essential elements,</a:t>
            </a:r>
          </a:p>
          <a:p>
            <a:pPr marL="640594" lvl="1" indent="-174708">
              <a:buFont typeface="Arial" panose="020B0604020202020204" pitchFamily="34" charset="0"/>
              <a:buChar char="•"/>
            </a:pPr>
            <a:r>
              <a:rPr lang="en-US" dirty="0"/>
              <a:t>encourage students to compare their ideas with those of others, and</a:t>
            </a:r>
          </a:p>
          <a:p>
            <a:pPr marL="640594" lvl="1" indent="-174708">
              <a:buFont typeface="Arial" panose="020B0604020202020204" pitchFamily="34" charset="0"/>
              <a:buChar char="•"/>
            </a:pPr>
            <a:r>
              <a:rPr lang="en-US" dirty="0"/>
              <a:t>enable teachers to assess what students do or do not understand about the stated outcomes of the lesson.</a:t>
            </a:r>
          </a:p>
        </p:txBody>
      </p:sp>
      <p:sp>
        <p:nvSpPr>
          <p:cNvPr id="4" name="Slide Number Placeholder 3"/>
          <p:cNvSpPr>
            <a:spLocks noGrp="1"/>
          </p:cNvSpPr>
          <p:nvPr>
            <p:ph type="sldNum" sz="quarter" idx="10"/>
          </p:nvPr>
        </p:nvSpPr>
        <p:spPr/>
        <p:txBody>
          <a:bodyPr/>
          <a:lstStyle/>
          <a:p>
            <a:fld id="{20E444EF-8FB2-49B5-B48F-09EE60535260}" type="slidenum">
              <a:rPr lang="en-US" smtClean="0"/>
              <a:t>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9045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98814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Master 1.2 (Page 57)</a:t>
            </a:r>
          </a:p>
        </p:txBody>
      </p:sp>
      <p:sp>
        <p:nvSpPr>
          <p:cNvPr id="4" name="Slide Number Placeholder 3"/>
          <p:cNvSpPr>
            <a:spLocks noGrp="1"/>
          </p:cNvSpPr>
          <p:nvPr>
            <p:ph type="sldNum" sz="quarter" idx="10"/>
          </p:nvPr>
        </p:nvSpPr>
        <p:spPr/>
        <p:txBody>
          <a:bodyPr/>
          <a:lstStyle/>
          <a:p>
            <a:fld id="{20E444EF-8FB2-49B5-B48F-09EE60535260}" type="slidenum">
              <a:rPr lang="en-US" smtClean="0"/>
              <a:t>11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82153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Master 1.2 (Page 59)</a:t>
            </a:r>
          </a:p>
          <a:p>
            <a:pPr defTabSz="931774">
              <a:defRPr/>
            </a:pPr>
            <a:endParaRPr lang="en-US" dirty="0"/>
          </a:p>
          <a:p>
            <a:pPr defTabSz="931774">
              <a:defRPr/>
            </a:pPr>
            <a:r>
              <a:rPr lang="en-US" dirty="0"/>
              <a:t>Students should notice that the essential elements for humans and plants are more alike than different.</a:t>
            </a:r>
          </a:p>
        </p:txBody>
      </p:sp>
      <p:sp>
        <p:nvSpPr>
          <p:cNvPr id="4" name="Slide Number Placeholder 3"/>
          <p:cNvSpPr>
            <a:spLocks noGrp="1"/>
          </p:cNvSpPr>
          <p:nvPr>
            <p:ph type="sldNum" sz="quarter" idx="10"/>
          </p:nvPr>
        </p:nvSpPr>
        <p:spPr/>
        <p:txBody>
          <a:bodyPr/>
          <a:lstStyle/>
          <a:p>
            <a:fld id="{20E444EF-8FB2-49B5-B48F-09EE60535260}" type="slidenum">
              <a:rPr lang="en-US" smtClean="0"/>
              <a:t>12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404518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dirty="0"/>
              <a:t>Activity</a:t>
            </a:r>
            <a:r>
              <a:rPr lang="en-US" b="1" baseline="0" dirty="0"/>
              <a:t> 2: Sources of Essential Elements (page 50)</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Ask a student volunteer to describe which elements he or she listed as coming from water. </a:t>
            </a:r>
          </a:p>
          <a:p>
            <a:endParaRPr lang="en-US" dirty="0"/>
          </a:p>
          <a:p>
            <a:pPr marL="174708" indent="-174708">
              <a:buFont typeface="Arial" panose="020B0604020202020204" pitchFamily="34" charset="0"/>
              <a:buChar char="•"/>
            </a:pPr>
            <a:r>
              <a:rPr lang="en-US" dirty="0"/>
              <a:t>Activity 2 (page 50) &amp; Master 1.5 (page 60):</a:t>
            </a:r>
            <a:r>
              <a:rPr lang="en-US" baseline="0" dirty="0"/>
              <a:t> </a:t>
            </a:r>
            <a:r>
              <a:rPr lang="en-US" dirty="0"/>
              <a:t>Put a “W” next to the elements named by the students. Of course, students should mention hydrogen and oxygen. Actually, rainwater may contain small amounts of other elements derived from atmospheric gases and dust particles. Other elements that could be mentioned include </a:t>
            </a:r>
            <a:r>
              <a:rPr lang="en-US" b="1" dirty="0"/>
              <a:t>C, Cl, N, </a:t>
            </a:r>
            <a:r>
              <a:rPr lang="en-US" dirty="0"/>
              <a:t>and </a:t>
            </a:r>
            <a:r>
              <a:rPr lang="en-US" b="1" dirty="0"/>
              <a:t>S.</a:t>
            </a:r>
            <a:endParaRPr lang="en-US" dirty="0"/>
          </a:p>
          <a:p>
            <a:r>
              <a:rPr lang="en-US" b="1" dirty="0"/>
              <a:t> </a:t>
            </a:r>
            <a:endParaRPr lang="en-US" dirty="0"/>
          </a:p>
          <a:p>
            <a:pPr marL="174708" indent="-174708">
              <a:buFont typeface="Arial" panose="020B0604020202020204" pitchFamily="34" charset="0"/>
              <a:buChar char="•"/>
            </a:pPr>
            <a:r>
              <a:rPr lang="en-US" dirty="0"/>
              <a:t>Ask another volunteer to describe which elements he or she listed as coming from the air.</a:t>
            </a:r>
          </a:p>
          <a:p>
            <a:r>
              <a:rPr lang="en-US" dirty="0"/>
              <a:t> </a:t>
            </a:r>
            <a:r>
              <a:rPr lang="en-US" b="1" dirty="0"/>
              <a:t> </a:t>
            </a:r>
            <a:endParaRPr lang="en-US" dirty="0"/>
          </a:p>
          <a:p>
            <a:pPr marL="174708" indent="-174708">
              <a:buFont typeface="Arial" panose="020B0604020202020204" pitchFamily="34" charset="0"/>
              <a:buChar char="•"/>
            </a:pPr>
            <a:r>
              <a:rPr lang="en-US" dirty="0"/>
              <a:t>Put an “A” next to the elements named by the students. Students should recognize that the corn plant obtains carbon and oxygen (via CO2) from the air. Some students may know that most of the atmosphere is nitrogen. Most students will not realize that nitrogen gas is not available to the corn plant in a usable form. Do not correct this misconception yet. This issue will be addressed in </a:t>
            </a:r>
            <a:r>
              <a:rPr lang="en-US" i="1" dirty="0"/>
              <a:t>Step 7</a:t>
            </a:r>
            <a:r>
              <a:rPr lang="en-US" dirty="0"/>
              <a:t>. As with water, small amounts of other elements also may be present due to air pollution.</a:t>
            </a:r>
          </a:p>
          <a:p>
            <a:r>
              <a:rPr lang="en-US" dirty="0"/>
              <a:t> </a:t>
            </a:r>
          </a:p>
          <a:p>
            <a:pPr marL="174708" indent="-174708">
              <a:buFont typeface="Arial" panose="020B0604020202020204" pitchFamily="34" charset="0"/>
              <a:buChar char="•"/>
            </a:pPr>
            <a:r>
              <a:rPr lang="en-US" dirty="0"/>
              <a:t>Ask another volunteer to describe which elements he or she listed as coming from the soil. </a:t>
            </a:r>
            <a:r>
              <a:rPr lang="en-US" b="1" dirty="0"/>
              <a:t> </a:t>
            </a:r>
            <a:endParaRPr lang="en-US" dirty="0"/>
          </a:p>
          <a:p>
            <a:pPr marL="631908" lvl="1" indent="-174708">
              <a:buFont typeface="Arial" panose="020B0604020202020204" pitchFamily="34" charset="0"/>
              <a:buChar char="•"/>
            </a:pPr>
            <a:r>
              <a:rPr lang="en-US" dirty="0"/>
              <a:t>Put an “S” next to the elements named by the students. Students should list most, if not all, of the essential elements. The soil not only contains many elements that reflect its geological history, but it also contains organic material from once-living plants and animals as well as from the abundant life (both macro and micro) that resides there.</a:t>
            </a:r>
          </a:p>
          <a:p>
            <a:r>
              <a:rPr lang="en-US" dirty="0"/>
              <a:t> </a:t>
            </a:r>
          </a:p>
          <a:p>
            <a:pPr marL="174708" indent="-174708">
              <a:buFont typeface="Arial" panose="020B0604020202020204" pitchFamily="34" charset="0"/>
              <a:buChar char="•"/>
            </a:pPr>
            <a:r>
              <a:rPr lang="en-US" dirty="0"/>
              <a:t>Ask students to help you summarize where the corn plant gets its essential elements. Answers to </a:t>
            </a:r>
            <a:r>
              <a:rPr lang="en-US" i="1" dirty="0"/>
              <a:t>Master 1.5, Sources of Essential Elements on page 50 of Nourishing the Planet in the 21</a:t>
            </a:r>
            <a:r>
              <a:rPr lang="en-US" i="1" baseline="30000" dirty="0"/>
              <a:t>st</a:t>
            </a:r>
            <a:r>
              <a:rPr lang="en-US" i="1" dirty="0"/>
              <a:t> Century.</a:t>
            </a:r>
            <a:r>
              <a:rPr lang="en-US" dirty="0"/>
              <a:t> Students should report the following:</a:t>
            </a:r>
          </a:p>
          <a:p>
            <a:pPr marL="640594" lvl="1" indent="-174708">
              <a:buFont typeface="Arial" panose="020B0604020202020204" pitchFamily="34" charset="0"/>
              <a:buChar char="•"/>
            </a:pPr>
            <a:r>
              <a:rPr lang="en-US" dirty="0"/>
              <a:t>Water: hydrogen and oxygen</a:t>
            </a:r>
          </a:p>
          <a:p>
            <a:pPr marL="640594" lvl="1" indent="-174708">
              <a:buFont typeface="Arial" panose="020B0604020202020204" pitchFamily="34" charset="0"/>
              <a:buChar char="•"/>
            </a:pPr>
            <a:r>
              <a:rPr lang="en-US" dirty="0"/>
              <a:t>Air: carbon and oxygen</a:t>
            </a:r>
          </a:p>
          <a:p>
            <a:pPr marL="640594" lvl="1" indent="-174708">
              <a:buFont typeface="Arial" panose="020B0604020202020204" pitchFamily="34" charset="0"/>
              <a:buChar char="•"/>
            </a:pPr>
            <a:r>
              <a:rPr lang="en-US" dirty="0"/>
              <a:t>Soil: all essential elements  </a:t>
            </a:r>
          </a:p>
          <a:p>
            <a:r>
              <a:rPr lang="en-US" sz="800" b="1" dirty="0"/>
              <a:t> </a:t>
            </a:r>
            <a:r>
              <a:rPr lang="en-US" b="1" dirty="0"/>
              <a:t> </a:t>
            </a:r>
            <a:endParaRPr lang="en-US" sz="1400" dirty="0"/>
          </a:p>
          <a:p>
            <a:pPr marL="174708" indent="-174708">
              <a:buFont typeface="Arial" panose="020B0604020202020204" pitchFamily="34" charset="0"/>
              <a:buChar char="•"/>
            </a:pPr>
            <a:r>
              <a:rPr lang="en-US" dirty="0"/>
              <a:t>Ask students to work individually or in pairs to write a short summary before holding a class discussion. This will allow students to gather their thoughts before speaking and for you to assess each student’s understanding.</a:t>
            </a:r>
            <a:endParaRPr lang="en-US" sz="1800" dirty="0"/>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9432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1.5 page 60</a:t>
            </a:r>
          </a:p>
        </p:txBody>
      </p:sp>
      <p:sp>
        <p:nvSpPr>
          <p:cNvPr id="4" name="Slide Number Placeholder 3"/>
          <p:cNvSpPr>
            <a:spLocks noGrp="1"/>
          </p:cNvSpPr>
          <p:nvPr>
            <p:ph type="sldNum" sz="quarter" idx="10"/>
          </p:nvPr>
        </p:nvSpPr>
        <p:spPr/>
        <p:txBody>
          <a:bodyPr/>
          <a:lstStyle/>
          <a:p>
            <a:fld id="{20E444EF-8FB2-49B5-B48F-09EE60535260}" type="slidenum">
              <a:rPr lang="en-US" smtClean="0"/>
              <a:t>14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26589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Master 1.6 – page 61</a:t>
            </a:r>
          </a:p>
          <a:p>
            <a:pPr marL="174708" indent="-174708">
              <a:buFont typeface="Arial" panose="020B0604020202020204" pitchFamily="34" charset="0"/>
              <a:buChar char="•"/>
            </a:pPr>
            <a:r>
              <a:rPr lang="en-US" dirty="0"/>
              <a:t>Explain that nitrogen is an essential element that plants need in relatively large amounts. Pass to each student one copy of </a:t>
            </a:r>
            <a:r>
              <a:rPr lang="en-US" i="1" dirty="0"/>
              <a:t>Master 1.6, Using Nitrogen</a:t>
            </a:r>
            <a:r>
              <a:rPr lang="en-US" dirty="0"/>
              <a:t>. Instruct students to read the description and answer the questions. </a:t>
            </a:r>
          </a:p>
          <a:p>
            <a:pPr marL="174708" indent="-174708">
              <a:buFont typeface="Arial" panose="020B0604020202020204" pitchFamily="34" charset="0"/>
              <a:buChar char="•"/>
            </a:pPr>
            <a:r>
              <a:rPr lang="en-US" dirty="0"/>
              <a:t>After students have completed their tasks, ask them, “In light of what you just read, would you change your prediction of where the corn plant obtains its nitrogen?” </a:t>
            </a:r>
          </a:p>
          <a:p>
            <a:pPr marL="174708" indent="-174708">
              <a:buFont typeface="Arial" panose="020B0604020202020204" pitchFamily="34" charset="0"/>
              <a:buChar char="•"/>
            </a:pPr>
            <a:r>
              <a:rPr lang="en-US" dirty="0"/>
              <a:t>Students should change their answer, if necessary, to indicate that the corn plant must obtain its nitrogen from the soil rather than from the air.</a:t>
            </a:r>
          </a:p>
          <a:p>
            <a:r>
              <a:rPr lang="en-US" dirty="0"/>
              <a:t> </a:t>
            </a:r>
            <a:endParaRPr lang="en-US" sz="1800" dirty="0"/>
          </a:p>
        </p:txBody>
      </p:sp>
      <p:sp>
        <p:nvSpPr>
          <p:cNvPr id="4" name="Slide Number Placeholder 3"/>
          <p:cNvSpPr>
            <a:spLocks noGrp="1"/>
          </p:cNvSpPr>
          <p:nvPr>
            <p:ph type="sldNum" sz="quarter" idx="10"/>
          </p:nvPr>
        </p:nvSpPr>
        <p:spPr/>
        <p:txBody>
          <a:bodyPr/>
          <a:lstStyle/>
          <a:p>
            <a:fld id="{20E444EF-8FB2-49B5-B48F-09EE60535260}" type="slidenum">
              <a:rPr lang="en-US" smtClean="0"/>
              <a:t>15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854719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Master 1.6 – page 61</a:t>
            </a:r>
          </a:p>
          <a:p>
            <a:pPr marL="174708" indent="-174708">
              <a:buFont typeface="Arial" panose="020B0604020202020204" pitchFamily="34" charset="0"/>
              <a:buChar char="•"/>
            </a:pPr>
            <a:r>
              <a:rPr lang="en-US" dirty="0"/>
              <a:t>Explain that to grow healthy crops, farmers need to know which essential elements are found in the soil and how much of each is present. Ask students to think about</a:t>
            </a:r>
            <a:r>
              <a:rPr lang="en-US" baseline="0" dirty="0"/>
              <a:t> w</a:t>
            </a:r>
            <a:r>
              <a:rPr lang="en-US" dirty="0"/>
              <a:t>here the essential elements found in the soil come from. </a:t>
            </a:r>
          </a:p>
          <a:p>
            <a:r>
              <a:rPr lang="en-US" b="1" dirty="0"/>
              <a:t> </a:t>
            </a:r>
            <a:endParaRPr lang="en-US" sz="1800" dirty="0"/>
          </a:p>
          <a:p>
            <a:pPr marL="174708" indent="-174708">
              <a:buFont typeface="Arial" panose="020B0604020202020204" pitchFamily="34" charset="0"/>
              <a:buChar char="•"/>
            </a:pPr>
            <a:r>
              <a:rPr lang="en-US" dirty="0"/>
              <a:t>Student responses will vary. At this time, accept all answers. If not mentioned, use guided questions to highlight that essential elements in the soil come from multiple sources that include:</a:t>
            </a:r>
          </a:p>
          <a:p>
            <a:pPr marL="640594" lvl="1" indent="-174708">
              <a:buFont typeface="Arial" panose="020B0604020202020204" pitchFamily="34" charset="0"/>
              <a:buChar char="•"/>
            </a:pPr>
            <a:r>
              <a:rPr lang="en-US" dirty="0"/>
              <a:t>natural ones, such as the erosion of rocks;</a:t>
            </a:r>
          </a:p>
          <a:p>
            <a:pPr marL="640594" lvl="1" indent="-174708">
              <a:buFont typeface="Arial" panose="020B0604020202020204" pitchFamily="34" charset="0"/>
              <a:buChar char="•"/>
            </a:pPr>
            <a:r>
              <a:rPr lang="en-US" dirty="0"/>
              <a:t>the action of lightning;</a:t>
            </a:r>
          </a:p>
          <a:p>
            <a:pPr marL="640594" lvl="1" indent="-174708">
              <a:buFont typeface="Arial" panose="020B0604020202020204" pitchFamily="34" charset="0"/>
              <a:buChar char="•"/>
            </a:pPr>
            <a:r>
              <a:rPr lang="en-US" dirty="0"/>
              <a:t>the decomposition of plant and animal material;</a:t>
            </a:r>
          </a:p>
          <a:p>
            <a:pPr marL="640594" lvl="1" indent="-174708">
              <a:buFont typeface="Arial" panose="020B0604020202020204" pitchFamily="34" charset="0"/>
              <a:buChar char="•"/>
            </a:pPr>
            <a:r>
              <a:rPr lang="en-US" dirty="0"/>
              <a:t>human-associated activities, such as runoff from fertilizers used by farmers and the public as well as from</a:t>
            </a:r>
          </a:p>
          <a:p>
            <a:pPr marL="640594" lvl="1" indent="-174708">
              <a:buFont typeface="Arial" panose="020B0604020202020204" pitchFamily="34" charset="0"/>
              <a:buChar char="•"/>
            </a:pPr>
            <a:r>
              <a:rPr lang="en-US" dirty="0"/>
              <a:t>waste that humans produce; and</a:t>
            </a:r>
          </a:p>
          <a:p>
            <a:pPr marL="640594" lvl="1" indent="-174708">
              <a:buFont typeface="Arial" panose="020B0604020202020204" pitchFamily="34" charset="0"/>
              <a:buChar char="•"/>
            </a:pPr>
            <a:r>
              <a:rPr lang="en-US" dirty="0"/>
              <a:t>emissions from industry and automobiles.</a:t>
            </a:r>
          </a:p>
          <a:p>
            <a:endParaRPr lang="en-US" dirty="0"/>
          </a:p>
          <a:p>
            <a:pPr marL="174708" indent="-174708">
              <a:buFont typeface="Arial" panose="020B0604020202020204" pitchFamily="34" charset="0"/>
              <a:buChar char="•"/>
            </a:pPr>
            <a:r>
              <a:rPr lang="en-US" dirty="0"/>
              <a:t>Explain that in the next lesson they will investigate the composition of soils, soil formation, and the interaction of plants with soil. </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50763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a volunteer to read his or her answer to question 1 &amp; 2 on </a:t>
            </a:r>
            <a:r>
              <a:rPr lang="en-US" i="1" dirty="0"/>
              <a:t>Master 1.6, Using Nitrogen</a:t>
            </a:r>
            <a:r>
              <a:rPr lang="en-US" dirty="0"/>
              <a:t>.</a:t>
            </a:r>
            <a:r>
              <a:rPr lang="en-US" sz="1100" dirty="0"/>
              <a:t> </a:t>
            </a:r>
          </a:p>
          <a:p>
            <a:endParaRPr lang="en-US" sz="1100" dirty="0"/>
          </a:p>
          <a:p>
            <a:r>
              <a:rPr lang="en-US" sz="1100" dirty="0"/>
              <a:t>Answers:</a:t>
            </a:r>
            <a:r>
              <a:rPr lang="en-US" sz="800" i="1" dirty="0"/>
              <a:t> </a:t>
            </a:r>
            <a:endParaRPr lang="en-US" sz="2000" dirty="0"/>
          </a:p>
          <a:p>
            <a:r>
              <a:rPr lang="en-US" dirty="0"/>
              <a:t>1. What do you think is responsible for converting most of the nitrogen used by plants into a usable form? </a:t>
            </a:r>
            <a:r>
              <a:rPr lang="en-US" i="1" dirty="0"/>
              <a:t> </a:t>
            </a:r>
            <a:endParaRPr lang="en-US" sz="1800" dirty="0"/>
          </a:p>
          <a:p>
            <a:pPr marL="171450" indent="-171450">
              <a:buFont typeface="Arial" panose="020B0604020202020204" pitchFamily="34" charset="0"/>
              <a:buChar char="•"/>
            </a:pPr>
            <a:r>
              <a:rPr lang="en-US" dirty="0"/>
              <a:t>Students should conclude that bacteria are responsible for fixing most of the nitrogen used by plants. Some nitrogen also is fixed by lightning and industrial processes, but these are much smaller amounts.</a:t>
            </a:r>
            <a:endParaRPr lang="en-US" sz="1800" dirty="0"/>
          </a:p>
          <a:p>
            <a:endParaRPr lang="en-US" dirty="0"/>
          </a:p>
          <a:p>
            <a:r>
              <a:rPr lang="en-US" dirty="0"/>
              <a:t>2. Why is this ability of legumes, to carry out their own nitrogen fixation important to farmers? </a:t>
            </a:r>
            <a:r>
              <a:rPr lang="en-US" i="1" dirty="0"/>
              <a:t> </a:t>
            </a:r>
            <a:endParaRPr lang="en-US" sz="1800" dirty="0"/>
          </a:p>
          <a:p>
            <a:pPr marL="171450" indent="-171450">
              <a:buFont typeface="Arial" panose="020B0604020202020204" pitchFamily="34" charset="0"/>
              <a:buChar char="•"/>
            </a:pPr>
            <a:r>
              <a:rPr lang="en-US" dirty="0"/>
              <a:t>Because the symbiotic bacteria in legumes fix additional nitrogen for plants to use, farmers can be less concerned with replenishing the soil using nitrogen-containing fertilizers.</a:t>
            </a:r>
            <a:endParaRPr lang="en-US" sz="1800" dirty="0"/>
          </a:p>
          <a:p>
            <a:r>
              <a:rPr lang="en-US" i="1" dirty="0"/>
              <a:t> </a:t>
            </a:r>
          </a:p>
          <a:p>
            <a:pPr marL="285750" indent="-285750">
              <a:buFont typeface="Arial" panose="020B0604020202020204" pitchFamily="34" charset="0"/>
              <a:buChar char="•"/>
            </a:pPr>
            <a:r>
              <a:rPr lang="en-US" sz="1800" i="0" dirty="0"/>
              <a:t>Explain</a:t>
            </a:r>
            <a:r>
              <a:rPr lang="en-US" sz="1800" i="0" baseline="0" dirty="0"/>
              <a:t> that to grow healthy crops, farmers need to know which essential elements are found in the soil and how much of each is present. Ask students to think of where the essential elements found in the soil come from. 	</a:t>
            </a:r>
          </a:p>
          <a:p>
            <a:pPr marL="742950" lvl="1" indent="-285750">
              <a:buFont typeface="Arial" panose="020B0604020202020204" pitchFamily="34" charset="0"/>
              <a:buChar char="•"/>
            </a:pPr>
            <a:r>
              <a:rPr lang="en-US" sz="1800" i="0" baseline="0" dirty="0"/>
              <a:t>Student responses will vary. Essential elements in the soil come from multiple sources that include:</a:t>
            </a:r>
          </a:p>
          <a:p>
            <a:pPr marL="1200150" lvl="2" indent="-285750">
              <a:buFont typeface="Arial" panose="020B0604020202020204" pitchFamily="34" charset="0"/>
              <a:buChar char="•"/>
            </a:pPr>
            <a:r>
              <a:rPr lang="en-US" sz="1800" i="0" baseline="0" dirty="0"/>
              <a:t>Natural ones, such as the erosion of rocks;</a:t>
            </a:r>
          </a:p>
          <a:p>
            <a:pPr marL="1200150" lvl="2" indent="-285750">
              <a:buFont typeface="Arial" panose="020B0604020202020204" pitchFamily="34" charset="0"/>
              <a:buChar char="•"/>
            </a:pPr>
            <a:r>
              <a:rPr lang="en-US" sz="1800" i="0" baseline="0" dirty="0"/>
              <a:t>The action of lighting;</a:t>
            </a:r>
          </a:p>
          <a:p>
            <a:pPr marL="1200150" lvl="2" indent="-285750">
              <a:buFont typeface="Arial" panose="020B0604020202020204" pitchFamily="34" charset="0"/>
              <a:buChar char="•"/>
            </a:pPr>
            <a:r>
              <a:rPr lang="en-US" sz="1800" i="0" baseline="0" dirty="0"/>
              <a:t>The decomposition of plant and animal material;</a:t>
            </a:r>
          </a:p>
          <a:p>
            <a:pPr marL="1200150" lvl="2" indent="-285750">
              <a:buFont typeface="Arial" panose="020B0604020202020204" pitchFamily="34" charset="0"/>
              <a:buChar char="•"/>
            </a:pPr>
            <a:r>
              <a:rPr lang="en-US" sz="1800" i="0" baseline="0" dirty="0"/>
              <a:t>Human-associated activities, such as runoff from fertilizers used by farmers and the public as well as from waste that humans produce; and </a:t>
            </a:r>
          </a:p>
          <a:p>
            <a:pPr marL="1200150" lvl="2" indent="-285750">
              <a:buFont typeface="Arial" panose="020B0604020202020204" pitchFamily="34" charset="0"/>
              <a:buChar char="•"/>
            </a:pPr>
            <a:r>
              <a:rPr lang="en-US" sz="1800" i="0" baseline="0" dirty="0"/>
              <a:t>Emissions from industry and automobiles. </a:t>
            </a:r>
          </a:p>
          <a:p>
            <a:endParaRPr lang="en-US" sz="1800" i="0" dirty="0"/>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97080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extension</a:t>
            </a:r>
            <a:r>
              <a:rPr lang="en-US" baseline="0" dirty="0"/>
              <a:t> activity: humans, food, and essential elements (page 52)</a:t>
            </a:r>
          </a:p>
          <a:p>
            <a:endParaRPr lang="en-US" baseline="0" dirty="0"/>
          </a:p>
          <a:p>
            <a:r>
              <a:rPr lang="en-US" dirty="0"/>
              <a:t>This activity requires a variety of different food labels and access to the Internet if carried out in the classroom. Alternatively, it can be assigned as homework.</a:t>
            </a:r>
          </a:p>
          <a:p>
            <a:endParaRPr lang="en-US" dirty="0"/>
          </a:p>
          <a:p>
            <a:pPr marL="174708" indent="-174708">
              <a:buFont typeface="Arial" panose="020B0604020202020204" pitchFamily="34" charset="0"/>
              <a:buChar char="•"/>
            </a:pPr>
            <a:r>
              <a:rPr lang="en-US" dirty="0"/>
              <a:t>Ask students to recall that plants get their essential elements mostly from the soil. Ask, “What about people? From where do they get their essential elements?” </a:t>
            </a:r>
            <a:r>
              <a:rPr lang="en-US" b="1" dirty="0"/>
              <a:t> </a:t>
            </a:r>
            <a:endParaRPr lang="en-US" b="0" dirty="0"/>
          </a:p>
          <a:p>
            <a:pPr marL="631908" lvl="1" indent="-174708">
              <a:buFont typeface="Arial" panose="020B0604020202020204" pitchFamily="34" charset="0"/>
              <a:buChar char="•"/>
            </a:pPr>
            <a:r>
              <a:rPr lang="en-US" dirty="0"/>
              <a:t>Students should respond that people get most of their essential elements from food, though water gives us hydrogen and oxygen just as it does for plants.</a:t>
            </a:r>
          </a:p>
          <a:p>
            <a:pPr marL="174708" indent="-174708">
              <a:buFont typeface="Arial" panose="020B0604020202020204" pitchFamily="34" charset="0"/>
              <a:buChar char="•"/>
            </a:pPr>
            <a:r>
              <a:rPr lang="en-US" dirty="0"/>
              <a:t>Instruct students to obtain a food label from a nutritious food for analysis. </a:t>
            </a:r>
            <a:endParaRPr lang="en-US" b="1" dirty="0"/>
          </a:p>
          <a:p>
            <a:pPr marL="631908" lvl="1" indent="-174708">
              <a:buFont typeface="Arial" panose="020B0604020202020204" pitchFamily="34" charset="0"/>
              <a:buChar char="•"/>
            </a:pPr>
            <a:r>
              <a:rPr lang="en-US" dirty="0"/>
              <a:t>Since this activity concerns with diet and essential elements needed for good heath, food labels should come from healthy foods and not from snacks.</a:t>
            </a:r>
          </a:p>
          <a:p>
            <a:pPr marL="174708" indent="-174708">
              <a:buFont typeface="Arial" panose="020B0604020202020204" pitchFamily="34" charset="0"/>
              <a:buChar char="•"/>
            </a:pPr>
            <a:r>
              <a:rPr lang="en-US" dirty="0"/>
              <a:t>Have students retrieve their copies of </a:t>
            </a:r>
            <a:r>
              <a:rPr lang="en-US" i="1" dirty="0"/>
              <a:t>Master 1.4, Essential Elements for Humans</a:t>
            </a:r>
            <a:r>
              <a:rPr lang="en-US" dirty="0"/>
              <a:t>. Pass out to each student a copy of </a:t>
            </a:r>
            <a:r>
              <a:rPr lang="en-US" i="1" dirty="0"/>
              <a:t>Master 1.7, Food Label </a:t>
            </a:r>
            <a:r>
              <a:rPr lang="en-US" dirty="0"/>
              <a:t>and instruct them to follow the directions on the handout. </a:t>
            </a:r>
            <a:r>
              <a:rPr lang="en-US" b="1" dirty="0"/>
              <a:t> </a:t>
            </a:r>
            <a:endParaRPr lang="en-US" b="0" dirty="0"/>
          </a:p>
          <a:p>
            <a:pPr marL="631908" lvl="1" indent="-174708">
              <a:buFont typeface="Arial" panose="020B0604020202020204" pitchFamily="34" charset="0"/>
              <a:buChar char="•"/>
            </a:pPr>
            <a:r>
              <a:rPr lang="en-US" dirty="0"/>
              <a:t>Some elements, including sodium, calcium, and magnesium are listed on food labels. However, most of the ingredients listed on a food labels are chemical compounds and not individual elements.</a:t>
            </a:r>
          </a:p>
          <a:p>
            <a:r>
              <a:rPr lang="en-US" dirty="0"/>
              <a:t> </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9282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a:t>Master 1.7: Food Label </a:t>
            </a:r>
            <a:r>
              <a:rPr lang="en-US" dirty="0"/>
              <a:t>(Page 62)</a:t>
            </a:r>
          </a:p>
          <a:p>
            <a:pPr marL="174708" indent="-174708">
              <a:buFont typeface="Arial" panose="020B0604020202020204" pitchFamily="34" charset="0"/>
              <a:buChar char="•"/>
            </a:pPr>
            <a:r>
              <a:rPr lang="en-US" dirty="0"/>
              <a:t>With the pen tool, list any essential elements listed on the food label.</a:t>
            </a:r>
          </a:p>
          <a:p>
            <a:pPr marL="174708" indent="-174708">
              <a:buFont typeface="Arial" panose="020B0604020202020204" pitchFamily="34" charset="0"/>
              <a:buChar char="•"/>
            </a:pPr>
            <a:r>
              <a:rPr lang="en-US" dirty="0"/>
              <a:t>Most ingredients on food labels are chemical compounds composed of different elements. Select three ingredients on the food label and write them in the first column of the chart below.</a:t>
            </a:r>
          </a:p>
          <a:p>
            <a:pPr marL="174708" indent="-174708">
              <a:buFont typeface="Arial" panose="020B0604020202020204" pitchFamily="34" charset="0"/>
              <a:buChar char="•"/>
            </a:pPr>
            <a:r>
              <a:rPr lang="en-US" dirty="0"/>
              <a:t>Use the Internet to find the chemical formula for each of the three ingredients. Write the formula for each ingredient in the second column.</a:t>
            </a:r>
          </a:p>
          <a:p>
            <a:pPr marL="174708" indent="-174708">
              <a:buFont typeface="Arial" panose="020B0604020202020204" pitchFamily="34" charset="0"/>
              <a:buChar char="•"/>
            </a:pPr>
            <a:r>
              <a:rPr lang="en-US" dirty="0"/>
              <a:t>For each ingredient, list the essential elements that are part of its chemical structure.</a:t>
            </a:r>
          </a:p>
          <a:p>
            <a:endParaRPr lang="en-US" dirty="0"/>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19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85310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a:t>
            </a:r>
          </a:p>
          <a:p>
            <a:r>
              <a:rPr lang="en-US" dirty="0"/>
              <a:t>Students explore the meaning of essential elements. They use periodic tables to compare the elements that are essential to people and plants. Students make predictions as to where in the environment plants obtain each of their essential elements.</a:t>
            </a:r>
          </a:p>
          <a:p>
            <a:r>
              <a:rPr lang="en-US" b="1" dirty="0"/>
              <a:t> </a:t>
            </a:r>
            <a:endParaRPr lang="en-US" dirty="0"/>
          </a:p>
          <a:p>
            <a:r>
              <a:rPr lang="en-US" b="1" dirty="0"/>
              <a:t>Major Concepts</a:t>
            </a:r>
          </a:p>
          <a:p>
            <a:r>
              <a:rPr lang="en-US" dirty="0"/>
              <a:t>Plants require 17 essential elements to complete their life cycle.</a:t>
            </a:r>
          </a:p>
          <a:p>
            <a:pPr lvl="0"/>
            <a:r>
              <a:rPr lang="en-US" dirty="0"/>
              <a:t>Plants and humans require similar sets of essential elements.</a:t>
            </a:r>
          </a:p>
          <a:p>
            <a:pPr lvl="0"/>
            <a:r>
              <a:rPr lang="en-US" dirty="0"/>
              <a:t>Plants obtain their essential elements from air, water, and soil.</a:t>
            </a:r>
          </a:p>
          <a:p>
            <a:r>
              <a:rPr lang="en-US" dirty="0"/>
              <a:t> </a:t>
            </a:r>
          </a:p>
          <a:p>
            <a:r>
              <a:rPr lang="en-US" b="1" dirty="0"/>
              <a:t>Teacher Background</a:t>
            </a:r>
          </a:p>
          <a:p>
            <a:r>
              <a:rPr lang="en-US" dirty="0"/>
              <a:t>Consult the following section in teacher background: </a:t>
            </a:r>
          </a:p>
          <a:p>
            <a:r>
              <a:rPr lang="en-US" dirty="0"/>
              <a:t>2.0 Plants And Their Essential Elements, 3.0 The Nitrogen Cycle </a:t>
            </a:r>
            <a:endParaRPr lang="en-US" baseline="0" dirty="0"/>
          </a:p>
          <a:p>
            <a:pPr marL="465887" lvl="1"/>
            <a:endParaRPr lang="en-US" baseline="0" dirty="0"/>
          </a:p>
          <a:p>
            <a:pPr defTabSz="931774"/>
            <a:r>
              <a:rPr lang="en-US" dirty="0"/>
              <a:t>See pages 46-54 in </a:t>
            </a:r>
            <a:r>
              <a:rPr lang="en-US" i="1" dirty="0"/>
              <a:t>Nourishing the Planet in the 21</a:t>
            </a:r>
            <a:r>
              <a:rPr lang="en-US" i="1" baseline="30000" dirty="0"/>
              <a:t>st</a:t>
            </a:r>
            <a:r>
              <a:rPr lang="en-US" i="1" dirty="0"/>
              <a:t> Century</a:t>
            </a:r>
            <a:r>
              <a:rPr lang="en-US" dirty="0"/>
              <a:t> high school curriculum for preparation</a:t>
            </a:r>
            <a:r>
              <a:rPr lang="en-US" baseline="0" dirty="0"/>
              <a:t> instructions.</a:t>
            </a:r>
          </a:p>
        </p:txBody>
      </p:sp>
      <p:sp>
        <p:nvSpPr>
          <p:cNvPr id="4" name="Slide Number Placeholder 3"/>
          <p:cNvSpPr>
            <a:spLocks noGrp="1"/>
          </p:cNvSpPr>
          <p:nvPr>
            <p:ph type="sldNum" sz="quarter" idx="10"/>
          </p:nvPr>
        </p:nvSpPr>
        <p:spPr/>
        <p:txBody>
          <a:bodyPr/>
          <a:lstStyle/>
          <a:p>
            <a:fld id="{20E444EF-8FB2-49B5-B48F-09EE60535260}" type="slidenum">
              <a:rPr lang="en-US" smtClean="0"/>
              <a:t>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30092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Ask volunteers to list the essential elements found on their food labels. List them on the interactive board, as well as the chemical compound they come from. </a:t>
            </a:r>
            <a:r>
              <a:rPr lang="en-US" b="1" dirty="0"/>
              <a:t> </a:t>
            </a:r>
            <a:endParaRPr lang="en-US" dirty="0"/>
          </a:p>
          <a:p>
            <a:pPr marL="174708" indent="-174708">
              <a:buFont typeface="Arial" panose="020B0604020202020204" pitchFamily="34" charset="0"/>
              <a:buChar char="•"/>
            </a:pPr>
            <a:r>
              <a:rPr lang="en-US" dirty="0"/>
              <a:t>Ask if other students found any additional essential elements to add to the list. As before, list the ingredient in which each essential element is found. </a:t>
            </a:r>
            <a:r>
              <a:rPr lang="en-US" b="1" dirty="0"/>
              <a:t> </a:t>
            </a:r>
            <a:endParaRPr lang="en-US" dirty="0"/>
          </a:p>
          <a:p>
            <a:pPr marL="174708" indent="-174708">
              <a:buFont typeface="Arial" panose="020B0604020202020204" pitchFamily="34" charset="0"/>
              <a:buChar char="•"/>
            </a:pPr>
            <a:r>
              <a:rPr lang="en-US" dirty="0"/>
              <a:t>Ask students to compare the list of essential elements from their food labels to those shaded as essential on the periodic table on </a:t>
            </a:r>
            <a:r>
              <a:rPr lang="en-US" i="1" dirty="0"/>
              <a:t>Master 1.4. </a:t>
            </a:r>
            <a:endParaRPr lang="en-US" dirty="0"/>
          </a:p>
          <a:p>
            <a:pPr marL="174708" indent="-174708">
              <a:buFont typeface="Arial" panose="020B0604020202020204" pitchFamily="34" charset="0"/>
              <a:buChar char="•"/>
            </a:pPr>
            <a:r>
              <a:rPr lang="en-US" dirty="0"/>
              <a:t>Students will see that the nutrition facts label on foods includes data about elements, such as calcium, iron, zinc, or manganese content. Students will see that food ingredients are the source of the 6 elements (</a:t>
            </a:r>
            <a:r>
              <a:rPr lang="en-US" b="1" dirty="0"/>
              <a:t>C, H, N, O, P, </a:t>
            </a:r>
            <a:r>
              <a:rPr lang="en-US" dirty="0"/>
              <a:t>and </a:t>
            </a:r>
            <a:r>
              <a:rPr lang="en-US" b="1" dirty="0"/>
              <a:t>S</a:t>
            </a:r>
            <a:r>
              <a:rPr lang="en-US" dirty="0"/>
              <a:t>) that are needed to make important biomolecules when they research the molecular formula.</a:t>
            </a:r>
          </a:p>
          <a:p>
            <a:pPr marL="631908" lvl="1" indent="-174708">
              <a:buFont typeface="Arial" panose="020B0604020202020204" pitchFamily="34" charset="0"/>
              <a:buChar char="•"/>
            </a:pPr>
            <a:r>
              <a:rPr lang="en-US" dirty="0"/>
              <a:t>For example, they will see that carbohydrates and fats are made up of carbon, hydrogen, and oxygen. Proteins also contain nitrogen, phosphorus, and sulfur. Many of the other essential elements that are not structural components of biomolecules are needed as cofactors for enzymes and are present in very small amounts.</a:t>
            </a:r>
          </a:p>
          <a:p>
            <a:pPr marL="174708" indent="-174708">
              <a:buFont typeface="Arial" panose="020B0604020202020204" pitchFamily="34" charset="0"/>
              <a:buChar char="•"/>
            </a:pPr>
            <a:r>
              <a:rPr lang="en-US" dirty="0"/>
              <a:t>Conclude the activity by asking, “What did this exercise teach you about health and diet?” </a:t>
            </a:r>
            <a:r>
              <a:rPr lang="en-US" b="1" dirty="0"/>
              <a:t> </a:t>
            </a:r>
            <a:endParaRPr lang="en-US" b="0" dirty="0"/>
          </a:p>
          <a:p>
            <a:pPr marL="631908" lvl="1" indent="-174708">
              <a:buFont typeface="Arial" panose="020B0604020202020204" pitchFamily="34" charset="0"/>
              <a:buChar char="•"/>
            </a:pPr>
            <a:r>
              <a:rPr lang="en-US" dirty="0"/>
              <a:t>Students should recognize that their diet needs to contain a variety of foods to supply all the essential elements. Plants, as well as people, need a “balanced diet.”</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20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42547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1: In Search</a:t>
            </a:r>
            <a:r>
              <a:rPr lang="en-US" b="1" baseline="0" dirty="0"/>
              <a:t> of the Essential Nutrients </a:t>
            </a:r>
          </a:p>
          <a:p>
            <a:r>
              <a:rPr lang="en-US" b="1" dirty="0"/>
              <a:t>Page 46</a:t>
            </a:r>
          </a:p>
          <a:p>
            <a:r>
              <a:rPr lang="en-US" b="1" dirty="0"/>
              <a:t>Objectives</a:t>
            </a:r>
          </a:p>
          <a:p>
            <a:r>
              <a:rPr lang="en-US" dirty="0"/>
              <a:t>After completing this lesson, students will be able to</a:t>
            </a:r>
          </a:p>
          <a:p>
            <a:pPr marL="174708" indent="-174708">
              <a:buFont typeface="Arial" panose="020B0604020202020204" pitchFamily="34" charset="0"/>
              <a:buChar char="•"/>
            </a:pPr>
            <a:r>
              <a:rPr lang="en-US" dirty="0"/>
              <a:t>define an essential element,</a:t>
            </a:r>
          </a:p>
          <a:p>
            <a:pPr marL="174708" indent="-174708">
              <a:buFont typeface="Arial" panose="020B0604020202020204" pitchFamily="34" charset="0"/>
              <a:buChar char="•"/>
            </a:pPr>
            <a:r>
              <a:rPr lang="en-US" dirty="0"/>
              <a:t>compare and contrast the essential element requirements of plants and humans,</a:t>
            </a:r>
          </a:p>
          <a:p>
            <a:pPr marL="174708" indent="-174708">
              <a:buFont typeface="Arial" panose="020B0604020202020204" pitchFamily="34" charset="0"/>
              <a:buChar char="•"/>
            </a:pPr>
            <a:r>
              <a:rPr lang="en-US" dirty="0"/>
              <a:t>explain why plants cannot use elemental nitrogen found in the atmosphere, and</a:t>
            </a:r>
          </a:p>
          <a:p>
            <a:pPr marL="174708" indent="-174708">
              <a:buFont typeface="Arial" panose="020B0604020202020204" pitchFamily="34" charset="0"/>
              <a:buChar char="•"/>
            </a:pPr>
            <a:r>
              <a:rPr lang="en-US" dirty="0"/>
              <a:t>identify the sources for each essential element needed by plants.</a:t>
            </a:r>
          </a:p>
        </p:txBody>
      </p:sp>
      <p:sp>
        <p:nvSpPr>
          <p:cNvPr id="4" name="Slide Number Placeholder 3"/>
          <p:cNvSpPr>
            <a:spLocks noGrp="1"/>
          </p:cNvSpPr>
          <p:nvPr>
            <p:ph type="sldNum" sz="quarter" idx="10"/>
          </p:nvPr>
        </p:nvSpPr>
        <p:spPr/>
        <p:txBody>
          <a:bodyPr/>
          <a:lstStyle/>
          <a:p>
            <a:fld id="{20E444EF-8FB2-49B5-B48F-09EE60535260}" type="slidenum">
              <a:rPr lang="en-US" smtClean="0"/>
              <a:t>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27300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more virtual classroom</a:t>
            </a:r>
            <a:r>
              <a:rPr lang="en-US" baseline="0" dirty="0"/>
              <a:t> videos, visit the Nutrients4Life YouTube channel.</a:t>
            </a:r>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02514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Activity 1: Essential Elements </a:t>
            </a:r>
            <a:r>
              <a:rPr lang="en-US" dirty="0"/>
              <a:t>(page 48)</a:t>
            </a:r>
          </a:p>
          <a:p>
            <a:pPr defTabSz="931774">
              <a:defRPr/>
            </a:pPr>
            <a:endParaRPr lang="en-US" dirty="0"/>
          </a:p>
          <a:p>
            <a:r>
              <a:rPr lang="en-US" b="1" dirty="0"/>
              <a:t>TEACHER NOTE</a:t>
            </a:r>
            <a:endParaRPr lang="en-US" dirty="0"/>
          </a:p>
          <a:p>
            <a:r>
              <a:rPr lang="en-US" dirty="0"/>
              <a:t>Remember, it is not important to discuss each essential element; rather, you should focus on those elements that are important in building proteins, nucleic acids, and carbohydrates.</a:t>
            </a:r>
          </a:p>
          <a:p>
            <a:r>
              <a:rPr lang="en-US" dirty="0"/>
              <a:t>In this activity, students use the periodic table to express their prior knowledge about what plants need to survive. Their predictions are compared to a list of essential elements known to be important to plant health. Begin the lesson by explaining that scientists who are interested in studying human health must understand the specific needs of the body. </a:t>
            </a:r>
          </a:p>
          <a:p>
            <a:endParaRPr lang="en-US" dirty="0"/>
          </a:p>
          <a:p>
            <a:pPr marL="174708" indent="-174708">
              <a:buFont typeface="Arial" panose="020B0604020202020204" pitchFamily="34" charset="0"/>
              <a:buChar char="•"/>
            </a:pPr>
            <a:r>
              <a:rPr lang="en-US" dirty="0"/>
              <a:t>Ask students, “What do humans need to live?” </a:t>
            </a:r>
          </a:p>
          <a:p>
            <a:pPr marL="465887" lvl="1" defTabSz="931774">
              <a:defRPr/>
            </a:pPr>
            <a:r>
              <a:rPr lang="en-US" dirty="0"/>
              <a:t>Accept all answers. Write student responses on the board or on chart paper. Direct the discussion to elicit air (oxygen), water, and food. Some students may realize that sleep is also required for survival. Other students may suggest environmental conditions, such as temperature and pressure or material things such as</a:t>
            </a:r>
            <a:r>
              <a:rPr lang="en-US" baseline="0" dirty="0"/>
              <a:t> </a:t>
            </a:r>
            <a:r>
              <a:rPr lang="en-US" dirty="0"/>
              <a:t>clothing and shelter.</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08980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Students should recognize that from the list generated, in the previous step, air, water, and food are obtained from the environment.</a:t>
            </a:r>
          </a:p>
          <a:p>
            <a:r>
              <a:rPr lang="en-US" dirty="0"/>
              <a:t> </a:t>
            </a:r>
            <a:endParaRPr lang="en-US" sz="1800" dirty="0"/>
          </a:p>
          <a:p>
            <a:pPr marL="174708" indent="-174708">
              <a:buFont typeface="Arial" panose="020B0604020202020204" pitchFamily="34" charset="0"/>
              <a:buChar char="•"/>
            </a:pPr>
            <a:r>
              <a:rPr lang="en-US" dirty="0"/>
              <a:t>Ask students, “Why do we need each of these (air, water, and food) to survive?”  </a:t>
            </a:r>
          </a:p>
          <a:p>
            <a:r>
              <a:rPr lang="en-US" b="1" dirty="0"/>
              <a:t> </a:t>
            </a:r>
            <a:endParaRPr lang="en-US" sz="1800" dirty="0"/>
          </a:p>
          <a:p>
            <a:pPr marL="174708" indent="-174708">
              <a:buFont typeface="Arial" panose="020B0604020202020204" pitchFamily="34" charset="0"/>
              <a:buChar char="•"/>
            </a:pPr>
            <a:r>
              <a:rPr lang="en-US" dirty="0"/>
              <a:t>Students should report that oxygen in the air is needed for cellular respiration and be able to explain that our cells are mostly made of water. Water is the medium in which life has evolved. It is required for the chemistry of life. Students should recognize that food has two critical functions: as a source of chemical energy and as a source of chemical building blocks needed by our cells.</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70661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Remind students that humans (and animals) eat plants and other animals to obtain chemical energy and provide them with the building blocks needed by their cells. Ask students,  “What about plants; do plants need food?” </a:t>
            </a:r>
            <a:r>
              <a:rPr lang="en-US" b="1" dirty="0"/>
              <a:t> </a:t>
            </a:r>
          </a:p>
          <a:p>
            <a:endParaRPr lang="en-US" dirty="0"/>
          </a:p>
          <a:p>
            <a:pPr marL="174708" indent="-174708">
              <a:buFont typeface="Arial" panose="020B0604020202020204" pitchFamily="34" charset="0"/>
              <a:buChar char="•"/>
            </a:pPr>
            <a:r>
              <a:rPr lang="en-US" dirty="0"/>
              <a:t>Some students may respond that plants do not need food, because they can obtain energy from photosynthesis. Other students may mention that plants need water or that they obtain nutrients from the soil. If not mentioned by a student, remind the class that fertilizer can be considered “food” for plants, because it provides nutrients that plants need to live and grow.</a:t>
            </a:r>
          </a:p>
          <a:p>
            <a:r>
              <a:rPr lang="en-US" dirty="0"/>
              <a:t> </a:t>
            </a:r>
          </a:p>
          <a:p>
            <a:r>
              <a:rPr lang="en-US" dirty="0"/>
              <a:t> </a:t>
            </a:r>
          </a:p>
          <a:p>
            <a:r>
              <a:rPr lang="en-US" b="1" dirty="0"/>
              <a:t>TEACHER NOTE</a:t>
            </a:r>
            <a:endParaRPr lang="en-US" dirty="0"/>
          </a:p>
          <a:p>
            <a:r>
              <a:rPr lang="en-US" dirty="0"/>
              <a:t>In many things you may read online, the terms “essential elements” and “essential nutrients” are often used interchangeably. A nutrient is a substance that organisms need to live and grow. In this activity, the term essential elements will be the preferred term because students will be looking at the periodic table of elements. Elements often combine into larger molecules that living things use. For example, water is an important nutrient for organisms; water is made up of the elements hydrogen and oxygen.</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6077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1.1 (Page 56)</a:t>
            </a:r>
          </a:p>
        </p:txBody>
      </p:sp>
      <p:sp>
        <p:nvSpPr>
          <p:cNvPr id="4" name="Slide Number Placeholder 3"/>
          <p:cNvSpPr>
            <a:spLocks noGrp="1"/>
          </p:cNvSpPr>
          <p:nvPr>
            <p:ph type="sldNum" sz="quarter" idx="10"/>
          </p:nvPr>
        </p:nvSpPr>
        <p:spPr/>
        <p:txBody>
          <a:bodyPr/>
          <a:lstStyle/>
          <a:p>
            <a:fld id="{20E444EF-8FB2-49B5-B48F-09EE60535260}" type="slidenum">
              <a:rPr lang="en-US" smtClean="0"/>
              <a:t>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52754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Master 1.2 (Page 57)</a:t>
            </a:r>
          </a:p>
          <a:p>
            <a:pPr marL="174708" indent="-174708" defTabSz="931774">
              <a:buFont typeface="Arial" panose="020B0604020202020204" pitchFamily="34" charset="0"/>
              <a:buChar char="•"/>
              <a:defRPr/>
            </a:pPr>
            <a:r>
              <a:rPr lang="en-US" dirty="0"/>
              <a:t>Discuss the vocabulary word, “nutrient.”</a:t>
            </a:r>
          </a:p>
          <a:p>
            <a:pPr marL="174708" indent="-174708">
              <a:buFont typeface="Arial" panose="020B0604020202020204" pitchFamily="34" charset="0"/>
              <a:buChar char="•"/>
            </a:pPr>
            <a:r>
              <a:rPr lang="en-US" dirty="0"/>
              <a:t>Instruct the class to consider the definition of “Essential Element.”</a:t>
            </a:r>
          </a:p>
          <a:p>
            <a:pPr marL="465887" lvl="1" defTabSz="931774">
              <a:defRPr/>
            </a:pPr>
            <a:r>
              <a:rPr lang="en-US" dirty="0"/>
              <a:t>Which of these elements on the periodic table are necessary for plant growth? If possible, students should provide an example of how a given element is used by the plant.</a:t>
            </a:r>
            <a:r>
              <a:rPr lang="en-US" baseline="0" dirty="0"/>
              <a:t> For instance,</a:t>
            </a:r>
            <a:r>
              <a:rPr lang="en-US" dirty="0"/>
              <a:t> the plant’s use of nitrogen makes </a:t>
            </a:r>
            <a:r>
              <a:rPr lang="en-US"/>
              <a:t>proteins and </a:t>
            </a:r>
            <a:r>
              <a:rPr lang="en-US" dirty="0"/>
              <a:t>phosphorus is used to make ATP. </a:t>
            </a:r>
            <a:r>
              <a:rPr lang="en-US" b="1" dirty="0"/>
              <a:t>Using the pen tool, circle the elements identified by the class</a:t>
            </a:r>
            <a:r>
              <a:rPr lang="en-US" dirty="0"/>
              <a:t>.</a:t>
            </a:r>
          </a:p>
          <a:p>
            <a:pPr lvl="0"/>
            <a:endParaRPr lang="en-US" b="1" dirty="0"/>
          </a:p>
          <a:p>
            <a:pPr lvl="0"/>
            <a:r>
              <a:rPr lang="en-US" dirty="0"/>
              <a:t>Students likely will not be able to suggest a function for elements needed in trace amounts. Many such elements are needed as cofactors for enzymes. It is not important to discuss the uses of each element, but it is important that students understand that these elements are needed to build cell structures and to carry out the cell’s chemistry through enzymatic reactions.</a:t>
            </a:r>
          </a:p>
          <a:p>
            <a:r>
              <a:rPr lang="en-US" dirty="0"/>
              <a:t> </a:t>
            </a:r>
          </a:p>
          <a:p>
            <a:pPr marL="174708" indent="-174708" defTabSz="931774">
              <a:buFont typeface="Arial" panose="020B0604020202020204" pitchFamily="34" charset="0"/>
              <a:buChar char="•"/>
              <a:defRPr/>
            </a:pPr>
            <a:r>
              <a:rPr lang="en-US" dirty="0"/>
              <a:t>This step gives you an opportunity to assess how well students can relate their knowledge of chemistry to biology. For example, students may respond that carbon is used to make carbohydrates, such as sugar. Students are not expected to identify the complete list of essential elements. Their responses however, will reflect their relative knowledge about the biology of plants.</a:t>
            </a:r>
          </a:p>
          <a:p>
            <a:pPr marL="174708" indent="-174708">
              <a:buFont typeface="Arial" panose="020B0604020202020204" pitchFamily="34" charset="0"/>
              <a:buChar char="•"/>
            </a:pPr>
            <a:r>
              <a:rPr lang="en-US" dirty="0"/>
              <a:t>When the class is finished making informed decisions, press the next arrow. The shaded-in element chart will appear with yellow coloring, while keeping the pen tool circles. Compare and discuss the results with the class.</a:t>
            </a:r>
          </a:p>
          <a:p>
            <a:endParaRPr lang="en-US" b="1" dirty="0"/>
          </a:p>
          <a:p>
            <a:pPr marL="174708" indent="-174708">
              <a:buFont typeface="Arial" panose="020B0604020202020204" pitchFamily="34" charset="0"/>
              <a:buChar char="•"/>
            </a:pPr>
            <a:r>
              <a:rPr lang="en-US" dirty="0"/>
              <a:t>Students likely will be surprised that so many elements are essential for plant growth. The comparison between the elements predicted by the students and the accepted ones should show some overlap. Students should be expected to identify carbon (C), hydrogen (H), nitrogen (N), oxygen (O), phosphorus (P), and sulfur (S) because these elements serve as building blocks for biomolecules. If necessary, ask guiding questions to connect these elements to the synthesis of proteins, nucleic acids, and carbohydrates.</a:t>
            </a:r>
          </a:p>
          <a:p>
            <a:endParaRPr lang="en-US" dirty="0"/>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40894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69068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2/21/19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18646" y="5845684"/>
            <a:ext cx="2898709" cy="932432"/>
          </a:xfrm>
          <a:prstGeom prst="rect">
            <a:avLst/>
          </a:prstGeom>
        </p:spPr>
      </p:pic>
      <p:pic>
        <p:nvPicPr>
          <p:cNvPr id="5" name="Picture 4">
            <a:extLst>
              <a:ext uri="{FF2B5EF4-FFF2-40B4-BE49-F238E27FC236}">
                <a16:creationId xmlns:a16="http://schemas.microsoft.com/office/drawing/2014/main" id="{D1C4B6E9-7B02-EE44-9F02-FD6AAEB3EE8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1979" y="5925568"/>
            <a:ext cx="4195945" cy="932432"/>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15600" cy="657225"/>
          </a:xfrm>
        </p:spPr>
        <p:txBody>
          <a:bodyPr>
            <a:normAutofit/>
          </a:bodyPr>
          <a:lstStyle/>
          <a:p>
            <a:r>
              <a:rPr lang="en-US" sz="3600" dirty="0"/>
              <a:t>Essential Plant Nutrients</a:t>
            </a:r>
          </a:p>
        </p:txBody>
      </p:sp>
      <p:pic>
        <p:nvPicPr>
          <p:cNvPr id="7" name="Content Placeholder 6"/>
          <p:cNvPicPr>
            <a:picLocks noGrp="1" noChangeAspect="1"/>
          </p:cNvPicPr>
          <p:nvPr>
            <p:ph sz="half" idx="2"/>
          </p:nvPr>
        </p:nvPicPr>
        <p:blipFill rotWithShape="1">
          <a:blip r:embed="rId3"/>
          <a:srcRect l="37414" t="26075" r="35110" b="975"/>
          <a:stretch/>
        </p:blipFill>
        <p:spPr>
          <a:xfrm rot="16200000">
            <a:off x="3360286" y="-1113711"/>
            <a:ext cx="5409518" cy="8634412"/>
          </a:xfrm>
          <a:prstGeom prst="rect">
            <a:avLst/>
          </a:prstGeom>
        </p:spPr>
      </p:pic>
      <p:sp>
        <p:nvSpPr>
          <p:cNvPr id="2" name="Rectangle 1"/>
          <p:cNvSpPr/>
          <p:nvPr/>
        </p:nvSpPr>
        <p:spPr>
          <a:xfrm>
            <a:off x="8512935" y="1390918"/>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37237" y="1867437"/>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37991" y="862012"/>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9311" y="2405901"/>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72192" y="2882420"/>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05661" y="2405901"/>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71447" y="2405901"/>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10072" y="2405901"/>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83991" y="2405900"/>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07149" y="2405900"/>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57910" y="2405901"/>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963696" y="1894734"/>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14457" y="1894734"/>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12934" y="1894734"/>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062173" y="1390916"/>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19403" y="1390917"/>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08671" y="165629"/>
            <a:ext cx="155448" cy="182880"/>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04000" y="91819"/>
            <a:ext cx="2711600" cy="307777"/>
          </a:xfrm>
          <a:prstGeom prst="rect">
            <a:avLst/>
          </a:prstGeom>
          <a:noFill/>
        </p:spPr>
        <p:txBody>
          <a:bodyPr wrap="square" rtlCol="0">
            <a:spAutoFit/>
          </a:bodyPr>
          <a:lstStyle/>
          <a:p>
            <a:r>
              <a:rPr lang="en-US" sz="1400" dirty="0"/>
              <a:t>Essential element for humans</a:t>
            </a:r>
            <a:endParaRPr lang="en-US" dirty="0"/>
          </a:p>
        </p:txBody>
      </p:sp>
      <p:sp>
        <p:nvSpPr>
          <p:cNvPr id="22" name="Rectangle 21"/>
          <p:cNvSpPr/>
          <p:nvPr/>
        </p:nvSpPr>
        <p:spPr>
          <a:xfrm>
            <a:off x="8963695" y="1407107"/>
            <a:ext cx="450761" cy="476519"/>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532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15600" cy="657225"/>
          </a:xfrm>
        </p:spPr>
        <p:txBody>
          <a:bodyPr>
            <a:normAutofit/>
          </a:bodyPr>
          <a:lstStyle/>
          <a:p>
            <a:r>
              <a:rPr lang="en-US" sz="3600" dirty="0"/>
              <a:t>Essential Elements for Humans</a:t>
            </a:r>
          </a:p>
        </p:txBody>
      </p:sp>
      <p:pic>
        <p:nvPicPr>
          <p:cNvPr id="7" name="Content Placeholder 6"/>
          <p:cNvPicPr>
            <a:picLocks noGrp="1" noChangeAspect="1"/>
          </p:cNvPicPr>
          <p:nvPr>
            <p:ph sz="half" idx="2"/>
          </p:nvPr>
        </p:nvPicPr>
        <p:blipFill rotWithShape="1">
          <a:blip r:embed="rId3"/>
          <a:srcRect l="37414" t="26075" r="35110" b="975"/>
          <a:stretch/>
        </p:blipFill>
        <p:spPr>
          <a:xfrm rot="16200000">
            <a:off x="3360286" y="-1113711"/>
            <a:ext cx="5409518" cy="8634412"/>
          </a:xfrm>
          <a:prstGeom prst="rect">
            <a:avLst/>
          </a:prstGeom>
        </p:spPr>
      </p:pic>
      <p:sp>
        <p:nvSpPr>
          <p:cNvPr id="5" name="Rectangle 4"/>
          <p:cNvSpPr/>
          <p:nvPr/>
        </p:nvSpPr>
        <p:spPr>
          <a:xfrm>
            <a:off x="4472192" y="2882420"/>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8" y="1892952"/>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44835" y="1382024"/>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89612" y="1382024"/>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46357" y="1382025"/>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97118" y="1382025"/>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43704" y="2391688"/>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77948" y="240963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58821" y="1892953"/>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05691" y="189295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85970" y="917700"/>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15675"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166436"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072438" y="291480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397118" y="2914802"/>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46356"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46356" y="189295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00920" y="1880760"/>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72191" y="2403144"/>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37949" y="2409389"/>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57017" y="2403876"/>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811395"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621677" y="139118"/>
            <a:ext cx="150723" cy="185736"/>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772400" y="103998"/>
            <a:ext cx="2434051" cy="307777"/>
          </a:xfrm>
          <a:prstGeom prst="rect">
            <a:avLst/>
          </a:prstGeom>
          <a:noFill/>
        </p:spPr>
        <p:txBody>
          <a:bodyPr wrap="square" rtlCol="0">
            <a:spAutoFit/>
          </a:bodyPr>
          <a:lstStyle/>
          <a:p>
            <a:r>
              <a:rPr lang="en-US" sz="1400" dirty="0"/>
              <a:t>Essential Element for Humans</a:t>
            </a:r>
          </a:p>
        </p:txBody>
      </p:sp>
    </p:spTree>
    <p:extLst>
      <p:ext uri="{BB962C8B-B14F-4D97-AF65-F5344CB8AC3E}">
        <p14:creationId xmlns:p14="http://schemas.microsoft.com/office/powerpoint/2010/main" val="13537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15600" cy="657225"/>
          </a:xfrm>
        </p:spPr>
        <p:txBody>
          <a:bodyPr>
            <a:normAutofit/>
          </a:bodyPr>
          <a:lstStyle/>
          <a:p>
            <a:r>
              <a:rPr lang="en-US" sz="3200" dirty="0"/>
              <a:t>Essential Elements for Humans &amp; Plants</a:t>
            </a:r>
          </a:p>
        </p:txBody>
      </p:sp>
      <p:pic>
        <p:nvPicPr>
          <p:cNvPr id="7" name="Content Placeholder 6"/>
          <p:cNvPicPr>
            <a:picLocks noGrp="1" noChangeAspect="1"/>
          </p:cNvPicPr>
          <p:nvPr>
            <p:ph sz="half" idx="2"/>
          </p:nvPr>
        </p:nvPicPr>
        <p:blipFill rotWithShape="1">
          <a:blip r:embed="rId3"/>
          <a:srcRect l="37414" t="26075" r="35110" b="975"/>
          <a:stretch/>
        </p:blipFill>
        <p:spPr>
          <a:xfrm rot="16200000">
            <a:off x="3360286" y="-1113711"/>
            <a:ext cx="5409518" cy="8634412"/>
          </a:xfrm>
          <a:prstGeom prst="rect">
            <a:avLst/>
          </a:prstGeom>
        </p:spPr>
      </p:pic>
      <p:sp>
        <p:nvSpPr>
          <p:cNvPr id="5" name="Rectangle 4"/>
          <p:cNvSpPr/>
          <p:nvPr/>
        </p:nvSpPr>
        <p:spPr>
          <a:xfrm>
            <a:off x="4472192" y="2882420"/>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8" y="1892952"/>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44835" y="1382024"/>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89612" y="1382024"/>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46357" y="1382025"/>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97118" y="1382025"/>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43704" y="2391688"/>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77948" y="2409631"/>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58821" y="1892953"/>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05691" y="189295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85970" y="917700"/>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15675" y="2403877"/>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166436" y="2403877"/>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072438" y="2914801"/>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397118" y="2914802"/>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46356"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46356" y="1892951"/>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00920" y="1880760"/>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72191" y="2403144"/>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37949" y="2409389"/>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57017" y="2403876"/>
            <a:ext cx="450761" cy="476519"/>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811395" y="2403877"/>
            <a:ext cx="450761" cy="476519"/>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258539" y="2411759"/>
            <a:ext cx="450761" cy="476519"/>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01110" y="1383496"/>
            <a:ext cx="450761" cy="476519"/>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547655" y="216297"/>
            <a:ext cx="139084" cy="145074"/>
          </a:xfrm>
          <a:prstGeom prst="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24274" y="161398"/>
            <a:ext cx="2791326" cy="1015663"/>
          </a:xfrm>
          <a:prstGeom prst="rect">
            <a:avLst/>
          </a:prstGeom>
          <a:noFill/>
        </p:spPr>
        <p:txBody>
          <a:bodyPr wrap="square" rtlCol="0">
            <a:spAutoFit/>
          </a:bodyPr>
          <a:lstStyle/>
          <a:p>
            <a:r>
              <a:rPr lang="en-US" sz="1200" dirty="0"/>
              <a:t>Essential Element for Plants and Humans</a:t>
            </a:r>
          </a:p>
          <a:p>
            <a:endParaRPr lang="en-US" sz="1200" dirty="0"/>
          </a:p>
          <a:p>
            <a:r>
              <a:rPr lang="en-US" sz="1200" dirty="0"/>
              <a:t>Essential Element for Plants</a:t>
            </a:r>
          </a:p>
          <a:p>
            <a:endParaRPr lang="en-US" sz="1200" dirty="0"/>
          </a:p>
          <a:p>
            <a:r>
              <a:rPr lang="en-US" sz="1200" dirty="0"/>
              <a:t>Essential Element for Humans</a:t>
            </a:r>
          </a:p>
        </p:txBody>
      </p:sp>
      <p:sp>
        <p:nvSpPr>
          <p:cNvPr id="33" name="Rectangle 32"/>
          <p:cNvSpPr/>
          <p:nvPr/>
        </p:nvSpPr>
        <p:spPr>
          <a:xfrm>
            <a:off x="7547655" y="983801"/>
            <a:ext cx="139084" cy="145074"/>
          </a:xfrm>
          <a:prstGeom prst="rect">
            <a:avLst/>
          </a:prstGeom>
          <a:solidFill>
            <a:srgbClr val="00B0F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547655" y="605363"/>
            <a:ext cx="139084" cy="145074"/>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91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46974"/>
          </a:xfrm>
        </p:spPr>
        <p:txBody>
          <a:bodyPr>
            <a:normAutofit/>
          </a:bodyPr>
          <a:lstStyle/>
          <a:p>
            <a:r>
              <a:rPr lang="en-US" sz="3600" dirty="0"/>
              <a:t>Sources of Essential Elements</a:t>
            </a:r>
          </a:p>
        </p:txBody>
      </p:sp>
      <p:pic>
        <p:nvPicPr>
          <p:cNvPr id="4" name="Content Placeholder 3"/>
          <p:cNvPicPr>
            <a:picLocks noGrp="1" noChangeAspect="1"/>
          </p:cNvPicPr>
          <p:nvPr>
            <p:ph idx="1"/>
          </p:nvPr>
        </p:nvPicPr>
        <p:blipFill rotWithShape="1">
          <a:blip r:embed="rId3"/>
          <a:srcRect l="17207" t="12208" r="15620" b="3101"/>
          <a:stretch/>
        </p:blipFill>
        <p:spPr>
          <a:xfrm>
            <a:off x="2663780" y="643944"/>
            <a:ext cx="6864441" cy="5203064"/>
          </a:xfrm>
          <a:prstGeom prst="rect">
            <a:avLst/>
          </a:prstGeom>
        </p:spPr>
      </p:pic>
    </p:spTree>
    <p:extLst>
      <p:ext uri="{BB962C8B-B14F-4D97-AF65-F5344CB8AC3E}">
        <p14:creationId xmlns:p14="http://schemas.microsoft.com/office/powerpoint/2010/main" val="3025504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46974"/>
          </a:xfrm>
        </p:spPr>
        <p:txBody>
          <a:bodyPr>
            <a:normAutofit/>
          </a:bodyPr>
          <a:lstStyle/>
          <a:p>
            <a:r>
              <a:rPr lang="en-US" sz="3600" dirty="0"/>
              <a:t>Sources of Essential Elements</a:t>
            </a:r>
          </a:p>
        </p:txBody>
      </p:sp>
      <p:pic>
        <p:nvPicPr>
          <p:cNvPr id="4" name="Content Placeholder 3"/>
          <p:cNvPicPr>
            <a:picLocks noGrp="1" noChangeAspect="1"/>
          </p:cNvPicPr>
          <p:nvPr>
            <p:ph idx="1"/>
          </p:nvPr>
        </p:nvPicPr>
        <p:blipFill rotWithShape="1">
          <a:blip r:embed="rId3"/>
          <a:srcRect l="17207" t="12208" r="15620" b="3101"/>
          <a:stretch/>
        </p:blipFill>
        <p:spPr>
          <a:xfrm>
            <a:off x="2663780" y="643944"/>
            <a:ext cx="6864441" cy="5203064"/>
          </a:xfrm>
          <a:prstGeom prst="rect">
            <a:avLst/>
          </a:prstGeom>
        </p:spPr>
      </p:pic>
      <p:sp>
        <p:nvSpPr>
          <p:cNvPr id="3" name="TextBox 2"/>
          <p:cNvSpPr txBox="1"/>
          <p:nvPr/>
        </p:nvSpPr>
        <p:spPr>
          <a:xfrm>
            <a:off x="5082435" y="1528175"/>
            <a:ext cx="350729" cy="369332"/>
          </a:xfrm>
          <a:prstGeom prst="rect">
            <a:avLst/>
          </a:prstGeom>
          <a:noFill/>
        </p:spPr>
        <p:txBody>
          <a:bodyPr wrap="square" rtlCol="0">
            <a:spAutoFit/>
          </a:bodyPr>
          <a:lstStyle/>
          <a:p>
            <a:r>
              <a:rPr lang="en-US" dirty="0"/>
              <a:t>A</a:t>
            </a:r>
          </a:p>
        </p:txBody>
      </p:sp>
      <p:sp>
        <p:nvSpPr>
          <p:cNvPr id="5" name="TextBox 4"/>
          <p:cNvSpPr txBox="1"/>
          <p:nvPr/>
        </p:nvSpPr>
        <p:spPr>
          <a:xfrm>
            <a:off x="5082435" y="2391333"/>
            <a:ext cx="350729" cy="369332"/>
          </a:xfrm>
          <a:prstGeom prst="rect">
            <a:avLst/>
          </a:prstGeom>
          <a:noFill/>
        </p:spPr>
        <p:txBody>
          <a:bodyPr wrap="square" rtlCol="0">
            <a:spAutoFit/>
          </a:bodyPr>
          <a:lstStyle/>
          <a:p>
            <a:r>
              <a:rPr lang="en-US" dirty="0"/>
              <a:t>A</a:t>
            </a:r>
          </a:p>
        </p:txBody>
      </p:sp>
      <p:sp>
        <p:nvSpPr>
          <p:cNvPr id="6" name="TextBox 5"/>
          <p:cNvSpPr txBox="1"/>
          <p:nvPr/>
        </p:nvSpPr>
        <p:spPr>
          <a:xfrm>
            <a:off x="5082435" y="4356587"/>
            <a:ext cx="350729" cy="369332"/>
          </a:xfrm>
          <a:prstGeom prst="rect">
            <a:avLst/>
          </a:prstGeom>
          <a:noFill/>
        </p:spPr>
        <p:txBody>
          <a:bodyPr wrap="square" rtlCol="0">
            <a:spAutoFit/>
          </a:bodyPr>
          <a:lstStyle/>
          <a:p>
            <a:r>
              <a:rPr lang="en-US" dirty="0"/>
              <a:t>A</a:t>
            </a:r>
          </a:p>
        </p:txBody>
      </p:sp>
      <p:sp>
        <p:nvSpPr>
          <p:cNvPr id="7" name="TextBox 6"/>
          <p:cNvSpPr txBox="1"/>
          <p:nvPr/>
        </p:nvSpPr>
        <p:spPr>
          <a:xfrm>
            <a:off x="6775537" y="2391333"/>
            <a:ext cx="350729" cy="369332"/>
          </a:xfrm>
          <a:prstGeom prst="rect">
            <a:avLst/>
          </a:prstGeom>
          <a:noFill/>
        </p:spPr>
        <p:txBody>
          <a:bodyPr wrap="square" rtlCol="0">
            <a:spAutoFit/>
          </a:bodyPr>
          <a:lstStyle/>
          <a:p>
            <a:r>
              <a:rPr lang="en-US" dirty="0"/>
              <a:t>W</a:t>
            </a:r>
          </a:p>
        </p:txBody>
      </p:sp>
      <p:sp>
        <p:nvSpPr>
          <p:cNvPr id="8" name="TextBox 7"/>
          <p:cNvSpPr txBox="1"/>
          <p:nvPr/>
        </p:nvSpPr>
        <p:spPr>
          <a:xfrm>
            <a:off x="6775536" y="4388134"/>
            <a:ext cx="350729" cy="369332"/>
          </a:xfrm>
          <a:prstGeom prst="rect">
            <a:avLst/>
          </a:prstGeom>
          <a:noFill/>
        </p:spPr>
        <p:txBody>
          <a:bodyPr wrap="square" rtlCol="0">
            <a:spAutoFit/>
          </a:bodyPr>
          <a:lstStyle/>
          <a:p>
            <a:r>
              <a:rPr lang="en-US" dirty="0"/>
              <a:t>W</a:t>
            </a:r>
          </a:p>
        </p:txBody>
      </p:sp>
      <p:sp>
        <p:nvSpPr>
          <p:cNvPr id="9" name="TextBox 8"/>
          <p:cNvSpPr txBox="1"/>
          <p:nvPr/>
        </p:nvSpPr>
        <p:spPr>
          <a:xfrm>
            <a:off x="8418534" y="973598"/>
            <a:ext cx="350729" cy="369332"/>
          </a:xfrm>
          <a:prstGeom prst="rect">
            <a:avLst/>
          </a:prstGeom>
          <a:noFill/>
        </p:spPr>
        <p:txBody>
          <a:bodyPr wrap="square" rtlCol="0">
            <a:spAutoFit/>
          </a:bodyPr>
          <a:lstStyle/>
          <a:p>
            <a:pPr algn="ctr"/>
            <a:r>
              <a:rPr lang="en-US" dirty="0"/>
              <a:t>S</a:t>
            </a:r>
          </a:p>
        </p:txBody>
      </p:sp>
      <p:sp>
        <p:nvSpPr>
          <p:cNvPr id="10" name="TextBox 9"/>
          <p:cNvSpPr txBox="1"/>
          <p:nvPr/>
        </p:nvSpPr>
        <p:spPr>
          <a:xfrm>
            <a:off x="8418533" y="1243669"/>
            <a:ext cx="350729" cy="369332"/>
          </a:xfrm>
          <a:prstGeom prst="rect">
            <a:avLst/>
          </a:prstGeom>
          <a:noFill/>
        </p:spPr>
        <p:txBody>
          <a:bodyPr wrap="square" rtlCol="0">
            <a:spAutoFit/>
          </a:bodyPr>
          <a:lstStyle/>
          <a:p>
            <a:pPr algn="ctr"/>
            <a:r>
              <a:rPr lang="en-US" dirty="0"/>
              <a:t>S</a:t>
            </a:r>
          </a:p>
        </p:txBody>
      </p:sp>
      <p:sp>
        <p:nvSpPr>
          <p:cNvPr id="11" name="TextBox 10"/>
          <p:cNvSpPr txBox="1"/>
          <p:nvPr/>
        </p:nvSpPr>
        <p:spPr>
          <a:xfrm>
            <a:off x="8418533" y="1534044"/>
            <a:ext cx="350729" cy="369332"/>
          </a:xfrm>
          <a:prstGeom prst="rect">
            <a:avLst/>
          </a:prstGeom>
          <a:noFill/>
        </p:spPr>
        <p:txBody>
          <a:bodyPr wrap="square" rtlCol="0">
            <a:spAutoFit/>
          </a:bodyPr>
          <a:lstStyle/>
          <a:p>
            <a:pPr algn="ctr"/>
            <a:r>
              <a:rPr lang="en-US" dirty="0"/>
              <a:t>S</a:t>
            </a:r>
          </a:p>
        </p:txBody>
      </p:sp>
      <p:sp>
        <p:nvSpPr>
          <p:cNvPr id="12" name="TextBox 11"/>
          <p:cNvSpPr txBox="1"/>
          <p:nvPr/>
        </p:nvSpPr>
        <p:spPr>
          <a:xfrm>
            <a:off x="8418532" y="1809984"/>
            <a:ext cx="350729" cy="369332"/>
          </a:xfrm>
          <a:prstGeom prst="rect">
            <a:avLst/>
          </a:prstGeom>
          <a:noFill/>
        </p:spPr>
        <p:txBody>
          <a:bodyPr wrap="square" rtlCol="0">
            <a:spAutoFit/>
          </a:bodyPr>
          <a:lstStyle/>
          <a:p>
            <a:pPr algn="ctr"/>
            <a:r>
              <a:rPr lang="en-US" dirty="0"/>
              <a:t>S</a:t>
            </a:r>
          </a:p>
        </p:txBody>
      </p:sp>
      <p:sp>
        <p:nvSpPr>
          <p:cNvPr id="13" name="TextBox 12"/>
          <p:cNvSpPr txBox="1"/>
          <p:nvPr/>
        </p:nvSpPr>
        <p:spPr>
          <a:xfrm>
            <a:off x="8418532" y="2087616"/>
            <a:ext cx="350729" cy="369332"/>
          </a:xfrm>
          <a:prstGeom prst="rect">
            <a:avLst/>
          </a:prstGeom>
          <a:noFill/>
        </p:spPr>
        <p:txBody>
          <a:bodyPr wrap="square" rtlCol="0">
            <a:spAutoFit/>
          </a:bodyPr>
          <a:lstStyle/>
          <a:p>
            <a:pPr algn="ctr"/>
            <a:r>
              <a:rPr lang="en-US" dirty="0"/>
              <a:t>S</a:t>
            </a:r>
          </a:p>
        </p:txBody>
      </p:sp>
      <p:sp>
        <p:nvSpPr>
          <p:cNvPr id="14" name="TextBox 13"/>
          <p:cNvSpPr txBox="1"/>
          <p:nvPr/>
        </p:nvSpPr>
        <p:spPr>
          <a:xfrm>
            <a:off x="8418531" y="2391333"/>
            <a:ext cx="350729" cy="369332"/>
          </a:xfrm>
          <a:prstGeom prst="rect">
            <a:avLst/>
          </a:prstGeom>
          <a:noFill/>
        </p:spPr>
        <p:txBody>
          <a:bodyPr wrap="square" rtlCol="0">
            <a:spAutoFit/>
          </a:bodyPr>
          <a:lstStyle/>
          <a:p>
            <a:pPr algn="ctr"/>
            <a:r>
              <a:rPr lang="en-US" dirty="0"/>
              <a:t>S</a:t>
            </a:r>
          </a:p>
        </p:txBody>
      </p:sp>
      <p:sp>
        <p:nvSpPr>
          <p:cNvPr id="15" name="TextBox 14"/>
          <p:cNvSpPr txBox="1"/>
          <p:nvPr/>
        </p:nvSpPr>
        <p:spPr>
          <a:xfrm>
            <a:off x="8418531" y="2694406"/>
            <a:ext cx="350729" cy="369332"/>
          </a:xfrm>
          <a:prstGeom prst="rect">
            <a:avLst/>
          </a:prstGeom>
          <a:noFill/>
        </p:spPr>
        <p:txBody>
          <a:bodyPr wrap="square" rtlCol="0">
            <a:spAutoFit/>
          </a:bodyPr>
          <a:lstStyle/>
          <a:p>
            <a:pPr algn="ctr"/>
            <a:r>
              <a:rPr lang="en-US" dirty="0"/>
              <a:t>S</a:t>
            </a:r>
          </a:p>
        </p:txBody>
      </p:sp>
      <p:sp>
        <p:nvSpPr>
          <p:cNvPr id="16" name="TextBox 15"/>
          <p:cNvSpPr txBox="1"/>
          <p:nvPr/>
        </p:nvSpPr>
        <p:spPr>
          <a:xfrm>
            <a:off x="8418531" y="2987288"/>
            <a:ext cx="350729" cy="369332"/>
          </a:xfrm>
          <a:prstGeom prst="rect">
            <a:avLst/>
          </a:prstGeom>
          <a:noFill/>
        </p:spPr>
        <p:txBody>
          <a:bodyPr wrap="square" rtlCol="0">
            <a:spAutoFit/>
          </a:bodyPr>
          <a:lstStyle/>
          <a:p>
            <a:pPr algn="ctr"/>
            <a:r>
              <a:rPr lang="en-US" dirty="0"/>
              <a:t>S</a:t>
            </a:r>
          </a:p>
        </p:txBody>
      </p:sp>
      <p:sp>
        <p:nvSpPr>
          <p:cNvPr id="17" name="TextBox 16"/>
          <p:cNvSpPr txBox="1"/>
          <p:nvPr/>
        </p:nvSpPr>
        <p:spPr>
          <a:xfrm>
            <a:off x="8418531" y="3242325"/>
            <a:ext cx="350729" cy="369332"/>
          </a:xfrm>
          <a:prstGeom prst="rect">
            <a:avLst/>
          </a:prstGeom>
          <a:noFill/>
        </p:spPr>
        <p:txBody>
          <a:bodyPr wrap="square" rtlCol="0">
            <a:spAutoFit/>
          </a:bodyPr>
          <a:lstStyle/>
          <a:p>
            <a:pPr algn="ctr"/>
            <a:r>
              <a:rPr lang="en-US" dirty="0"/>
              <a:t>S</a:t>
            </a:r>
          </a:p>
        </p:txBody>
      </p:sp>
      <p:sp>
        <p:nvSpPr>
          <p:cNvPr id="18" name="TextBox 17"/>
          <p:cNvSpPr txBox="1"/>
          <p:nvPr/>
        </p:nvSpPr>
        <p:spPr>
          <a:xfrm>
            <a:off x="8418531" y="3505351"/>
            <a:ext cx="350729" cy="369332"/>
          </a:xfrm>
          <a:prstGeom prst="rect">
            <a:avLst/>
          </a:prstGeom>
          <a:noFill/>
        </p:spPr>
        <p:txBody>
          <a:bodyPr wrap="square" rtlCol="0">
            <a:spAutoFit/>
          </a:bodyPr>
          <a:lstStyle/>
          <a:p>
            <a:pPr algn="ctr"/>
            <a:r>
              <a:rPr lang="en-US" dirty="0"/>
              <a:t>S</a:t>
            </a:r>
          </a:p>
        </p:txBody>
      </p:sp>
      <p:sp>
        <p:nvSpPr>
          <p:cNvPr id="19" name="TextBox 18"/>
          <p:cNvSpPr txBox="1"/>
          <p:nvPr/>
        </p:nvSpPr>
        <p:spPr>
          <a:xfrm>
            <a:off x="8418531" y="3782127"/>
            <a:ext cx="350729" cy="369332"/>
          </a:xfrm>
          <a:prstGeom prst="rect">
            <a:avLst/>
          </a:prstGeom>
          <a:noFill/>
        </p:spPr>
        <p:txBody>
          <a:bodyPr wrap="square" rtlCol="0">
            <a:spAutoFit/>
          </a:bodyPr>
          <a:lstStyle/>
          <a:p>
            <a:pPr algn="ctr"/>
            <a:r>
              <a:rPr lang="en-US" dirty="0"/>
              <a:t>S</a:t>
            </a:r>
          </a:p>
        </p:txBody>
      </p:sp>
      <p:sp>
        <p:nvSpPr>
          <p:cNvPr id="20" name="TextBox 19"/>
          <p:cNvSpPr txBox="1"/>
          <p:nvPr/>
        </p:nvSpPr>
        <p:spPr>
          <a:xfrm>
            <a:off x="8418531" y="4091854"/>
            <a:ext cx="350729" cy="369332"/>
          </a:xfrm>
          <a:prstGeom prst="rect">
            <a:avLst/>
          </a:prstGeom>
          <a:noFill/>
        </p:spPr>
        <p:txBody>
          <a:bodyPr wrap="square" rtlCol="0">
            <a:spAutoFit/>
          </a:bodyPr>
          <a:lstStyle/>
          <a:p>
            <a:pPr algn="ctr"/>
            <a:r>
              <a:rPr lang="en-US" dirty="0"/>
              <a:t>S</a:t>
            </a:r>
          </a:p>
        </p:txBody>
      </p:sp>
      <p:sp>
        <p:nvSpPr>
          <p:cNvPr id="21" name="TextBox 20"/>
          <p:cNvSpPr txBox="1"/>
          <p:nvPr/>
        </p:nvSpPr>
        <p:spPr>
          <a:xfrm>
            <a:off x="8418531" y="4370550"/>
            <a:ext cx="350729" cy="369332"/>
          </a:xfrm>
          <a:prstGeom prst="rect">
            <a:avLst/>
          </a:prstGeom>
          <a:noFill/>
        </p:spPr>
        <p:txBody>
          <a:bodyPr wrap="square" rtlCol="0">
            <a:spAutoFit/>
          </a:bodyPr>
          <a:lstStyle/>
          <a:p>
            <a:pPr algn="ctr"/>
            <a:r>
              <a:rPr lang="en-US" dirty="0"/>
              <a:t>S</a:t>
            </a:r>
          </a:p>
        </p:txBody>
      </p:sp>
      <p:sp>
        <p:nvSpPr>
          <p:cNvPr id="22" name="TextBox 21"/>
          <p:cNvSpPr txBox="1"/>
          <p:nvPr/>
        </p:nvSpPr>
        <p:spPr>
          <a:xfrm>
            <a:off x="8418531" y="5222639"/>
            <a:ext cx="350729" cy="369332"/>
          </a:xfrm>
          <a:prstGeom prst="rect">
            <a:avLst/>
          </a:prstGeom>
          <a:noFill/>
        </p:spPr>
        <p:txBody>
          <a:bodyPr wrap="square" rtlCol="0">
            <a:spAutoFit/>
          </a:bodyPr>
          <a:lstStyle/>
          <a:p>
            <a:pPr algn="ctr"/>
            <a:r>
              <a:rPr lang="en-US" dirty="0"/>
              <a:t>S</a:t>
            </a:r>
          </a:p>
        </p:txBody>
      </p:sp>
      <p:sp>
        <p:nvSpPr>
          <p:cNvPr id="23" name="TextBox 22"/>
          <p:cNvSpPr txBox="1"/>
          <p:nvPr/>
        </p:nvSpPr>
        <p:spPr>
          <a:xfrm>
            <a:off x="8423271" y="5477676"/>
            <a:ext cx="350729" cy="369332"/>
          </a:xfrm>
          <a:prstGeom prst="rect">
            <a:avLst/>
          </a:prstGeom>
          <a:noFill/>
        </p:spPr>
        <p:txBody>
          <a:bodyPr wrap="square" rtlCol="0">
            <a:spAutoFit/>
          </a:bodyPr>
          <a:lstStyle/>
          <a:p>
            <a:pPr algn="ctr"/>
            <a:r>
              <a:rPr lang="en-US" dirty="0"/>
              <a:t>S</a:t>
            </a:r>
          </a:p>
        </p:txBody>
      </p:sp>
      <p:sp>
        <p:nvSpPr>
          <p:cNvPr id="24" name="TextBox 23"/>
          <p:cNvSpPr txBox="1"/>
          <p:nvPr/>
        </p:nvSpPr>
        <p:spPr>
          <a:xfrm>
            <a:off x="8413791" y="4924104"/>
            <a:ext cx="350729" cy="369332"/>
          </a:xfrm>
          <a:prstGeom prst="rect">
            <a:avLst/>
          </a:prstGeom>
          <a:noFill/>
        </p:spPr>
        <p:txBody>
          <a:bodyPr wrap="square" rtlCol="0">
            <a:spAutoFit/>
          </a:bodyPr>
          <a:lstStyle/>
          <a:p>
            <a:pPr algn="ctr"/>
            <a:r>
              <a:rPr lang="en-US" dirty="0"/>
              <a:t>S</a:t>
            </a:r>
          </a:p>
        </p:txBody>
      </p:sp>
      <p:sp>
        <p:nvSpPr>
          <p:cNvPr id="25" name="TextBox 24"/>
          <p:cNvSpPr txBox="1"/>
          <p:nvPr/>
        </p:nvSpPr>
        <p:spPr>
          <a:xfrm>
            <a:off x="8419574" y="4678357"/>
            <a:ext cx="350729" cy="369332"/>
          </a:xfrm>
          <a:prstGeom prst="rect">
            <a:avLst/>
          </a:prstGeom>
          <a:noFill/>
        </p:spPr>
        <p:txBody>
          <a:bodyPr wrap="square" rtlCol="0">
            <a:spAutoFit/>
          </a:bodyPr>
          <a:lstStyle/>
          <a:p>
            <a:pPr algn="ctr"/>
            <a:r>
              <a:rPr lang="en-US" dirty="0"/>
              <a:t>S</a:t>
            </a:r>
          </a:p>
        </p:txBody>
      </p:sp>
    </p:spTree>
    <p:extLst>
      <p:ext uri="{BB962C8B-B14F-4D97-AF65-F5344CB8AC3E}">
        <p14:creationId xmlns:p14="http://schemas.microsoft.com/office/powerpoint/2010/main" val="1614029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16" y="2242051"/>
            <a:ext cx="10515600" cy="1325563"/>
          </a:xfrm>
        </p:spPr>
        <p:txBody>
          <a:bodyPr/>
          <a:lstStyle/>
          <a:p>
            <a:r>
              <a:rPr lang="en-US" dirty="0"/>
              <a:t>Where does a corn plant obtain nitrogen?</a:t>
            </a:r>
          </a:p>
        </p:txBody>
      </p:sp>
    </p:spTree>
    <p:extLst>
      <p:ext uri="{BB962C8B-B14F-4D97-AF65-F5344CB8AC3E}">
        <p14:creationId xmlns:p14="http://schemas.microsoft.com/office/powerpoint/2010/main" val="138119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0996" y="0"/>
            <a:ext cx="8790009" cy="5860006"/>
          </a:xfrm>
        </p:spPr>
      </p:pic>
    </p:spTree>
    <p:extLst>
      <p:ext uri="{BB962C8B-B14F-4D97-AF65-F5344CB8AC3E}">
        <p14:creationId xmlns:p14="http://schemas.microsoft.com/office/powerpoint/2010/main" val="1418714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Nitrogen	</a:t>
            </a:r>
          </a:p>
        </p:txBody>
      </p:sp>
      <p:sp>
        <p:nvSpPr>
          <p:cNvPr id="3" name="Content Placeholder 2"/>
          <p:cNvSpPr>
            <a:spLocks noGrp="1"/>
          </p:cNvSpPr>
          <p:nvPr>
            <p:ph idx="1"/>
          </p:nvPr>
        </p:nvSpPr>
        <p:spPr/>
        <p:txBody>
          <a:bodyPr/>
          <a:lstStyle/>
          <a:p>
            <a:r>
              <a:rPr lang="en-US" dirty="0"/>
              <a:t>What do you think is responsible for converting more of the nitrogen used by plants into a usable form?</a:t>
            </a:r>
          </a:p>
          <a:p>
            <a:r>
              <a:rPr lang="en-US" dirty="0"/>
              <a:t>Legumes	</a:t>
            </a:r>
          </a:p>
          <a:p>
            <a:pPr lvl="1"/>
            <a:r>
              <a:rPr lang="en-US" dirty="0"/>
              <a:t>Such as peas and beans.</a:t>
            </a:r>
          </a:p>
          <a:p>
            <a:pPr lvl="1"/>
            <a:r>
              <a:rPr lang="en-US" dirty="0"/>
              <a:t>Symbiotic relationship with bacteria that live in their roots.</a:t>
            </a:r>
          </a:p>
          <a:p>
            <a:pPr lvl="2"/>
            <a:r>
              <a:rPr lang="en-US" dirty="0"/>
              <a:t>The bacteria use sugars from the plants to produce energy.</a:t>
            </a:r>
          </a:p>
          <a:p>
            <a:pPr lvl="2"/>
            <a:r>
              <a:rPr lang="en-US" dirty="0"/>
              <a:t>In return, the bacteria take nitrogen from the air and convert it to a form that the plants can use.</a:t>
            </a:r>
          </a:p>
          <a:p>
            <a:r>
              <a:rPr lang="en-US" dirty="0"/>
              <a:t>Why is this ability of legumes, to use nitrogen in this way, important to farmers?</a:t>
            </a:r>
          </a:p>
        </p:txBody>
      </p:sp>
    </p:spTree>
    <p:extLst>
      <p:ext uri="{BB962C8B-B14F-4D97-AF65-F5344CB8AC3E}">
        <p14:creationId xmlns:p14="http://schemas.microsoft.com/office/powerpoint/2010/main" val="20332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Humans, Food, and Essential Elements</a:t>
            </a:r>
          </a:p>
        </p:txBody>
      </p:sp>
      <p:sp>
        <p:nvSpPr>
          <p:cNvPr id="4" name="Text Placeholder 3"/>
          <p:cNvSpPr>
            <a:spLocks noGrp="1"/>
          </p:cNvSpPr>
          <p:nvPr>
            <p:ph type="body" idx="1"/>
          </p:nvPr>
        </p:nvSpPr>
        <p:spPr>
          <a:xfrm>
            <a:off x="6184900" y="1675398"/>
            <a:ext cx="5157787" cy="823912"/>
          </a:xfrm>
        </p:spPr>
        <p:txBody>
          <a:bodyPr/>
          <a:lstStyle/>
          <a:p>
            <a:r>
              <a:rPr lang="en-US" dirty="0"/>
              <a:t>Where do humans obtain their essential elements?</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133061" y="1690689"/>
            <a:ext cx="4864514" cy="4128392"/>
          </a:xfrm>
        </p:spPr>
      </p:pic>
      <p:sp>
        <p:nvSpPr>
          <p:cNvPr id="7" name="Content Placeholder 6"/>
          <p:cNvSpPr>
            <a:spLocks noGrp="1"/>
          </p:cNvSpPr>
          <p:nvPr>
            <p:ph sz="quarter" idx="4"/>
          </p:nvPr>
        </p:nvSpPr>
        <p:spPr/>
        <p:txBody>
          <a:bodyPr/>
          <a:lstStyle/>
          <a:p>
            <a:r>
              <a:rPr lang="en-US" dirty="0"/>
              <a:t>Most ingredients of food labels are chemical compounds composed of different elements. Select three ingredients on the food label and write them in the first column of the chart on the next slide.</a:t>
            </a:r>
          </a:p>
        </p:txBody>
      </p:sp>
    </p:spTree>
    <p:extLst>
      <p:ext uri="{BB962C8B-B14F-4D97-AF65-F5344CB8AC3E}">
        <p14:creationId xmlns:p14="http://schemas.microsoft.com/office/powerpoint/2010/main" val="3239523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FOOD LABEL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43620926"/>
              </p:ext>
            </p:extLst>
          </p:nvPr>
        </p:nvGraphicFramePr>
        <p:xfrm>
          <a:off x="838199" y="1825625"/>
          <a:ext cx="10663989" cy="3925470"/>
        </p:xfrm>
        <a:graphic>
          <a:graphicData uri="http://schemas.openxmlformats.org/drawingml/2006/table">
            <a:tbl>
              <a:tblPr firstRow="1" bandRow="1">
                <a:tableStyleId>{93296810-A885-4BE3-A3E7-6D5BEEA58F35}</a:tableStyleId>
              </a:tblPr>
              <a:tblGrid>
                <a:gridCol w="3554663">
                  <a:extLst>
                    <a:ext uri="{9D8B030D-6E8A-4147-A177-3AD203B41FA5}">
                      <a16:colId xmlns:a16="http://schemas.microsoft.com/office/drawing/2014/main" val="20000"/>
                    </a:ext>
                  </a:extLst>
                </a:gridCol>
                <a:gridCol w="3554663">
                  <a:extLst>
                    <a:ext uri="{9D8B030D-6E8A-4147-A177-3AD203B41FA5}">
                      <a16:colId xmlns:a16="http://schemas.microsoft.com/office/drawing/2014/main" val="20001"/>
                    </a:ext>
                  </a:extLst>
                </a:gridCol>
                <a:gridCol w="3554663">
                  <a:extLst>
                    <a:ext uri="{9D8B030D-6E8A-4147-A177-3AD203B41FA5}">
                      <a16:colId xmlns:a16="http://schemas.microsoft.com/office/drawing/2014/main" val="20002"/>
                    </a:ext>
                  </a:extLst>
                </a:gridCol>
              </a:tblGrid>
              <a:tr h="701028">
                <a:tc>
                  <a:txBody>
                    <a:bodyPr/>
                    <a:lstStyle/>
                    <a:p>
                      <a:r>
                        <a:rPr lang="en-US" dirty="0"/>
                        <a:t>INGREDIENT</a:t>
                      </a:r>
                      <a:r>
                        <a:rPr lang="en-US" baseline="0" dirty="0"/>
                        <a:t> FROM FOOD LABEL</a:t>
                      </a:r>
                      <a:endParaRPr lang="en-US" dirty="0"/>
                    </a:p>
                  </a:txBody>
                  <a:tcPr/>
                </a:tc>
                <a:tc>
                  <a:txBody>
                    <a:bodyPr/>
                    <a:lstStyle/>
                    <a:p>
                      <a:r>
                        <a:rPr lang="en-US" dirty="0"/>
                        <a:t>CHEMICAL FORMULA</a:t>
                      </a:r>
                    </a:p>
                  </a:txBody>
                  <a:tcPr/>
                </a:tc>
                <a:tc>
                  <a:txBody>
                    <a:bodyPr/>
                    <a:lstStyle/>
                    <a:p>
                      <a:r>
                        <a:rPr lang="en-US" dirty="0"/>
                        <a:t>ESSENTIAL ELEMENTS CONTAINED IN THE INGREDIENT</a:t>
                      </a:r>
                    </a:p>
                  </a:txBody>
                  <a:tcPr/>
                </a:tc>
                <a:extLst>
                  <a:ext uri="{0D108BD9-81ED-4DB2-BD59-A6C34878D82A}">
                    <a16:rowId xmlns:a16="http://schemas.microsoft.com/office/drawing/2014/main" val="10000"/>
                  </a:ext>
                </a:extLst>
              </a:tr>
              <a:tr h="1074814">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1074814">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1074814">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7835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0"/>
            <a:ext cx="4648200" cy="5657837"/>
          </a:xfrm>
          <a:prstGeom prst="rect">
            <a:avLst/>
          </a:prstGeom>
          <a:effectLst>
            <a:softEdge rad="330200"/>
          </a:effectLst>
        </p:spPr>
      </p:pic>
      <p:sp>
        <p:nvSpPr>
          <p:cNvPr id="2" name="Title 1"/>
          <p:cNvSpPr>
            <a:spLocks noGrp="1"/>
          </p:cNvSpPr>
          <p:nvPr>
            <p:ph type="ctrTitle"/>
          </p:nvPr>
        </p:nvSpPr>
        <p:spPr>
          <a:xfrm>
            <a:off x="0" y="0"/>
            <a:ext cx="7781925" cy="2387600"/>
          </a:xfrm>
        </p:spPr>
        <p:txBody>
          <a:bodyPr/>
          <a:lstStyle/>
          <a:p>
            <a:r>
              <a:rPr lang="en-US" dirty="0"/>
              <a:t>In Search of Essential Nutrients</a:t>
            </a:r>
          </a:p>
        </p:txBody>
      </p:sp>
      <p:sp>
        <p:nvSpPr>
          <p:cNvPr id="3" name="Subtitle 2"/>
          <p:cNvSpPr>
            <a:spLocks noGrp="1"/>
          </p:cNvSpPr>
          <p:nvPr>
            <p:ph type="subTitle" idx="1"/>
          </p:nvPr>
        </p:nvSpPr>
        <p:spPr>
          <a:xfrm>
            <a:off x="-42863" y="4002075"/>
            <a:ext cx="7867650" cy="1655762"/>
          </a:xfrm>
        </p:spPr>
        <p:txBody>
          <a:bodyPr/>
          <a:lstStyle/>
          <a:p>
            <a:r>
              <a:rPr lang="en-US" dirty="0"/>
              <a:t>Lesson 1</a:t>
            </a:r>
          </a:p>
          <a:p>
            <a:r>
              <a:rPr lang="en-US" dirty="0"/>
              <a:t>Engage</a:t>
            </a:r>
          </a:p>
        </p:txBody>
      </p:sp>
    </p:spTree>
    <p:extLst>
      <p:ext uri="{BB962C8B-B14F-4D97-AF65-F5344CB8AC3E}">
        <p14:creationId xmlns:p14="http://schemas.microsoft.com/office/powerpoint/2010/main" val="825103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the essential elements found on the food labels:</a:t>
            </a:r>
          </a:p>
        </p:txBody>
      </p:sp>
      <p:sp>
        <p:nvSpPr>
          <p:cNvPr id="3" name="Content Placeholder 2"/>
          <p:cNvSpPr>
            <a:spLocks noGrp="1"/>
          </p:cNvSpPr>
          <p:nvPr>
            <p:ph idx="1"/>
          </p:nvPr>
        </p:nvSpPr>
        <p:spPr/>
        <p:txBody>
          <a:bodyPr/>
          <a:lstStyle/>
          <a:p>
            <a:pPr marL="0" indent="0">
              <a:buNone/>
            </a:pPr>
            <a:r>
              <a:rPr lang="en-US" dirty="0"/>
              <a:t>1.</a:t>
            </a:r>
          </a:p>
          <a:p>
            <a:pPr marL="0" indent="0">
              <a:buNone/>
            </a:pPr>
            <a:endParaRPr lang="en-US" dirty="0"/>
          </a:p>
          <a:p>
            <a:pPr marL="0" indent="0">
              <a:buNone/>
            </a:pPr>
            <a:r>
              <a:rPr lang="en-US" dirty="0"/>
              <a:t>2.</a:t>
            </a:r>
          </a:p>
          <a:p>
            <a:pPr marL="0" indent="0">
              <a:buNone/>
            </a:pPr>
            <a:endParaRPr lang="en-US" dirty="0"/>
          </a:p>
          <a:p>
            <a:pPr marL="0" indent="0">
              <a:buNone/>
            </a:pPr>
            <a:r>
              <a:rPr lang="en-US" dirty="0"/>
              <a:t>3.</a:t>
            </a:r>
          </a:p>
        </p:txBody>
      </p:sp>
    </p:spTree>
    <p:extLst>
      <p:ext uri="{BB962C8B-B14F-4D97-AF65-F5344CB8AC3E}">
        <p14:creationId xmlns:p14="http://schemas.microsoft.com/office/powerpoint/2010/main" val="125658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learning!</a:t>
            </a:r>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a:t>By the end of this lesson, you’ll be able to:</a:t>
            </a:r>
          </a:p>
          <a:p>
            <a:r>
              <a:rPr lang="en-US" dirty="0"/>
              <a:t>Define an essential element,</a:t>
            </a:r>
          </a:p>
          <a:p>
            <a:r>
              <a:rPr lang="en-US" dirty="0"/>
              <a:t>Compare and contrast the essential element requirements of plants and humans,</a:t>
            </a:r>
          </a:p>
          <a:p>
            <a:r>
              <a:rPr lang="en-US" dirty="0"/>
              <a:t>Explain why plants cannot use elemental nitrogen found in the atmosphere, and </a:t>
            </a:r>
          </a:p>
          <a:p>
            <a:r>
              <a:rPr lang="en-US" dirty="0"/>
              <a:t>Identify the sources for each essential element needed by plants.</a:t>
            </a:r>
          </a:p>
        </p:txBody>
      </p:sp>
      <p:sp>
        <p:nvSpPr>
          <p:cNvPr id="5" name="Rectangle 4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399" name="Picture 23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111" y="1825625"/>
            <a:ext cx="5414963" cy="3609975"/>
          </a:xfrm>
          <a:prstGeom prst="rect">
            <a:avLst/>
          </a:prstGeom>
        </p:spPr>
      </p:pic>
    </p:spTree>
    <p:extLst>
      <p:ext uri="{BB962C8B-B14F-4D97-AF65-F5344CB8AC3E}">
        <p14:creationId xmlns:p14="http://schemas.microsoft.com/office/powerpoint/2010/main" val="101437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Classroom – Lesson Introduction</a:t>
            </a:r>
          </a:p>
        </p:txBody>
      </p:sp>
      <p:pic>
        <p:nvPicPr>
          <p:cNvPr id="4" name="HS_Lesson_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340993"/>
            <a:ext cx="7735888" cy="4351338"/>
          </a:xfrm>
        </p:spPr>
      </p:pic>
    </p:spTree>
    <p:extLst>
      <p:ext uri="{BB962C8B-B14F-4D97-AF65-F5344CB8AC3E}">
        <p14:creationId xmlns:p14="http://schemas.microsoft.com/office/powerpoint/2010/main" val="4191597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do humans need to live?</a:t>
            </a:r>
          </a:p>
        </p:txBody>
      </p:sp>
      <p:sp>
        <p:nvSpPr>
          <p:cNvPr id="5" name="Content Placeholder 4"/>
          <p:cNvSpPr>
            <a:spLocks noGrp="1"/>
          </p:cNvSpPr>
          <p:nvPr>
            <p:ph sz="half" idx="1"/>
          </p:nvPr>
        </p:nvSpPr>
        <p:spPr/>
        <p:txBody>
          <a:bodyPr/>
          <a:lstStyle/>
          <a:p>
            <a:pPr marL="0" indent="0" algn="ctr">
              <a:buNone/>
            </a:pPr>
            <a:r>
              <a:rPr lang="en-US" u="sng" dirty="0"/>
              <a:t>Humans need:</a:t>
            </a:r>
          </a:p>
        </p:txBody>
      </p:sp>
      <p:sp>
        <p:nvSpPr>
          <p:cNvPr id="8" name="Rectangle 7"/>
          <p:cNvSpPr/>
          <p:nvPr/>
        </p:nvSpPr>
        <p:spPr>
          <a:xfrm>
            <a:off x="1119187" y="1825625"/>
            <a:ext cx="4619625" cy="3474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0787" y="1825625"/>
            <a:ext cx="5181600" cy="3469821"/>
          </a:xfrm>
        </p:spPr>
      </p:pic>
    </p:spTree>
    <p:extLst>
      <p:ext uri="{BB962C8B-B14F-4D97-AF65-F5344CB8AC3E}">
        <p14:creationId xmlns:p14="http://schemas.microsoft.com/office/powerpoint/2010/main" val="54235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79375"/>
            <a:ext cx="10515600" cy="1325563"/>
          </a:xfrm>
        </p:spPr>
        <p:txBody>
          <a:bodyPr/>
          <a:lstStyle/>
          <a:p>
            <a:r>
              <a:rPr lang="en-US" dirty="0"/>
              <a:t>What do humans consume from the environment for survival?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8410727"/>
              </p:ext>
            </p:extLst>
          </p:nvPr>
        </p:nvGraphicFramePr>
        <p:xfrm>
          <a:off x="552450" y="149225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733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35277"/>
          <a:stretch/>
        </p:blipFill>
        <p:spPr>
          <a:xfrm>
            <a:off x="0" y="-9525"/>
            <a:ext cx="12192000" cy="5710238"/>
          </a:xfrm>
        </p:spPr>
      </p:pic>
      <p:sp>
        <p:nvSpPr>
          <p:cNvPr id="2" name="Title 1"/>
          <p:cNvSpPr>
            <a:spLocks noGrp="1"/>
          </p:cNvSpPr>
          <p:nvPr>
            <p:ph type="title"/>
          </p:nvPr>
        </p:nvSpPr>
        <p:spPr/>
        <p:txBody>
          <a:bodyPr/>
          <a:lstStyle/>
          <a:p>
            <a:r>
              <a:rPr lang="en-US" dirty="0"/>
              <a:t>Do plants need food?</a:t>
            </a:r>
          </a:p>
        </p:txBody>
      </p:sp>
    </p:spTree>
    <p:extLst>
      <p:ext uri="{BB962C8B-B14F-4D97-AF65-F5344CB8AC3E}">
        <p14:creationId xmlns:p14="http://schemas.microsoft.com/office/powerpoint/2010/main" val="3703935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 Essential Element</a:t>
            </a:r>
          </a:p>
        </p:txBody>
      </p:sp>
      <p:pic>
        <p:nvPicPr>
          <p:cNvPr id="4" name="Content Placeholder 3"/>
          <p:cNvPicPr>
            <a:picLocks noGrp="1" noChangeAspect="1"/>
          </p:cNvPicPr>
          <p:nvPr>
            <p:ph sz="half" idx="1"/>
          </p:nvPr>
        </p:nvPicPr>
        <p:blipFill rotWithShape="1">
          <a:blip r:embed="rId3"/>
          <a:srcRect l="28308" t="12060" r="26655"/>
          <a:stretch/>
        </p:blipFill>
        <p:spPr>
          <a:xfrm>
            <a:off x="7029451" y="365125"/>
            <a:ext cx="4457700" cy="5232923"/>
          </a:xfrm>
          <a:prstGeom prst="rect">
            <a:avLst/>
          </a:prstGeom>
        </p:spPr>
      </p:pic>
      <p:sp>
        <p:nvSpPr>
          <p:cNvPr id="6" name="Content Placeholder 5"/>
          <p:cNvSpPr>
            <a:spLocks noGrp="1"/>
          </p:cNvSpPr>
          <p:nvPr>
            <p:ph sz="half" idx="2"/>
          </p:nvPr>
        </p:nvSpPr>
        <p:spPr>
          <a:xfrm>
            <a:off x="838200" y="1842010"/>
            <a:ext cx="5181600" cy="4351338"/>
          </a:xfrm>
        </p:spPr>
        <p:txBody>
          <a:bodyPr/>
          <a:lstStyle/>
          <a:p>
            <a:r>
              <a:rPr lang="en-US" dirty="0"/>
              <a:t>Is required for a plant to compete its life cycle;</a:t>
            </a:r>
          </a:p>
          <a:p>
            <a:r>
              <a:rPr lang="en-US" dirty="0"/>
              <a:t>Cannot be replaced by another element; </a:t>
            </a:r>
          </a:p>
          <a:p>
            <a:r>
              <a:rPr lang="en-US" dirty="0"/>
              <a:t>Is directly involved in the plant’s metabolism; and </a:t>
            </a:r>
          </a:p>
          <a:p>
            <a:r>
              <a:rPr lang="en-US" dirty="0"/>
              <a:t>is required by many different plants.</a:t>
            </a:r>
          </a:p>
        </p:txBody>
      </p:sp>
    </p:spTree>
    <p:extLst>
      <p:ext uri="{BB962C8B-B14F-4D97-AF65-F5344CB8AC3E}">
        <p14:creationId xmlns:p14="http://schemas.microsoft.com/office/powerpoint/2010/main" val="402087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15600" cy="657225"/>
          </a:xfrm>
        </p:spPr>
        <p:txBody>
          <a:bodyPr>
            <a:normAutofit/>
          </a:bodyPr>
          <a:lstStyle/>
          <a:p>
            <a:r>
              <a:rPr lang="en-US" sz="3600" dirty="0"/>
              <a:t>Essential Plant Nutrients</a:t>
            </a:r>
          </a:p>
        </p:txBody>
      </p:sp>
      <p:pic>
        <p:nvPicPr>
          <p:cNvPr id="7" name="Content Placeholder 6"/>
          <p:cNvPicPr>
            <a:picLocks noGrp="1" noChangeAspect="1"/>
          </p:cNvPicPr>
          <p:nvPr>
            <p:ph sz="half" idx="2"/>
          </p:nvPr>
        </p:nvPicPr>
        <p:blipFill rotWithShape="1">
          <a:blip r:embed="rId3"/>
          <a:srcRect l="37414" t="26075" r="35110" b="975"/>
          <a:stretch/>
        </p:blipFill>
        <p:spPr>
          <a:xfrm rot="16200000">
            <a:off x="3360286" y="-1113711"/>
            <a:ext cx="5409518" cy="8634412"/>
          </a:xfrm>
          <a:prstGeom prst="rect">
            <a:avLst/>
          </a:prstGeom>
        </p:spPr>
      </p:pic>
    </p:spTree>
    <p:extLst>
      <p:ext uri="{BB962C8B-B14F-4D97-AF65-F5344CB8AC3E}">
        <p14:creationId xmlns:p14="http://schemas.microsoft.com/office/powerpoint/2010/main" val="79261886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15DF1143-0E01-4E2C-8A07-B37A12B694A2}" vid="{A76675F9-E5EF-4816-A7F7-76F9F540BF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2230</TotalTime>
  <Words>2253</Words>
  <Application>Microsoft Macintosh PowerPoint</Application>
  <PresentationFormat>Widescreen</PresentationFormat>
  <Paragraphs>315</Paragraphs>
  <Slides>20</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Corbel</vt:lpstr>
      <vt:lpstr>Office Theme</vt:lpstr>
      <vt:lpstr>PowerPoint Presentation</vt:lpstr>
      <vt:lpstr>In Search of Essential Nutrients</vt:lpstr>
      <vt:lpstr>What we’re learning!</vt:lpstr>
      <vt:lpstr>Virtual Classroom – Lesson Introduction</vt:lpstr>
      <vt:lpstr>What do humans need to live?</vt:lpstr>
      <vt:lpstr>What do humans consume from the environment for survival?</vt:lpstr>
      <vt:lpstr>Do plants need food?</vt:lpstr>
      <vt:lpstr>An Essential Element</vt:lpstr>
      <vt:lpstr>Essential Plant Nutrients</vt:lpstr>
      <vt:lpstr>Essential Plant Nutrients</vt:lpstr>
      <vt:lpstr>Essential Elements for Humans</vt:lpstr>
      <vt:lpstr>Essential Elements for Humans &amp; Plants</vt:lpstr>
      <vt:lpstr>Sources of Essential Elements</vt:lpstr>
      <vt:lpstr>Sources of Essential Elements</vt:lpstr>
      <vt:lpstr>Where does a corn plant obtain nitrogen?</vt:lpstr>
      <vt:lpstr>PowerPoint Presentation</vt:lpstr>
      <vt:lpstr>Using Nitrogen </vt:lpstr>
      <vt:lpstr>Humans, Food, and Essential Elements</vt:lpstr>
      <vt:lpstr>FOOD LABEL</vt:lpstr>
      <vt:lpstr>List the essential elements found on the food labels: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Curriculum Template</dc:title>
  <dc:subject>Nutrients for Life Foundation</dc:subject>
  <dc:creator>Julie McGuire</dc:creator>
  <cp:lastModifiedBy>Tamara Sealy</cp:lastModifiedBy>
  <cp:revision>58</cp:revision>
  <cp:lastPrinted>2014-10-20T18:51:09Z</cp:lastPrinted>
  <dcterms:created xsi:type="dcterms:W3CDTF">2014-08-18T19:54:51Z</dcterms:created>
  <dcterms:modified xsi:type="dcterms:W3CDTF">2019-02-22T00:40:30Z</dcterms:modified>
</cp:coreProperties>
</file>